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15.xml" ContentType="application/vnd.openxmlformats-officedocument.presentationml.notesSlide+xml"/>
  <Override PartName="/ppt/tags/tag23.xml" ContentType="application/vnd.openxmlformats-officedocument.presentationml.tags+xml"/>
  <Override PartName="/ppt/notesSlides/notesSlide16.xml" ContentType="application/vnd.openxmlformats-officedocument.presentationml.notesSlide+xml"/>
  <Override PartName="/ppt/tags/tag24.xml" ContentType="application/vnd.openxmlformats-officedocument.presentationml.tags+xml"/>
  <Override PartName="/ppt/notesSlides/notesSlide17.xml" ContentType="application/vnd.openxmlformats-officedocument.presentationml.notesSlide+xml"/>
  <Override PartName="/ppt/tags/tag25.xml" ContentType="application/vnd.openxmlformats-officedocument.presentationml.tags+xml"/>
  <Override PartName="/ppt/notesSlides/notesSlide18.xml" ContentType="application/vnd.openxmlformats-officedocument.presentationml.notesSlide+xml"/>
  <Override PartName="/ppt/tags/tag26.xml" ContentType="application/vnd.openxmlformats-officedocument.presentationml.tags+xml"/>
  <Override PartName="/ppt/notesSlides/notesSlide19.xml" ContentType="application/vnd.openxmlformats-officedocument.presentationml.notesSlide+xml"/>
  <Override PartName="/ppt/tags/tag27.xml" ContentType="application/vnd.openxmlformats-officedocument.presentationml.tags+xml"/>
  <Override PartName="/ppt/notesSlides/notesSlide20.xml" ContentType="application/vnd.openxmlformats-officedocument.presentationml.notesSlide+xml"/>
  <Override PartName="/ppt/tags/tag28.xml" ContentType="application/vnd.openxmlformats-officedocument.presentationml.tags+xml"/>
  <Override PartName="/ppt/notesSlides/notesSlide21.xml" ContentType="application/vnd.openxmlformats-officedocument.presentationml.notesSlide+xml"/>
  <Override PartName="/ppt/tags/tag29.xml" ContentType="application/vnd.openxmlformats-officedocument.presentationml.tags+xml"/>
  <Override PartName="/ppt/notesSlides/notesSlide22.xml" ContentType="application/vnd.openxmlformats-officedocument.presentationml.notesSlide+xml"/>
  <Override PartName="/ppt/tags/tag30.xml" ContentType="application/vnd.openxmlformats-officedocument.presentationml.tags+xml"/>
  <Override PartName="/ppt/notesSlides/notesSlide23.xml" ContentType="application/vnd.openxmlformats-officedocument.presentationml.notesSlide+xml"/>
  <Override PartName="/ppt/tags/tag31.xml" ContentType="application/vnd.openxmlformats-officedocument.presentationml.tags+xml"/>
  <Override PartName="/ppt/notesSlides/notesSlide24.xml" ContentType="application/vnd.openxmlformats-officedocument.presentationml.notesSlide+xml"/>
  <Override PartName="/ppt/tags/tag32.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33.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34.xml" ContentType="application/vnd.openxmlformats-officedocument.presentationml.tags+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ags/tag35.xml" ContentType="application/vnd.openxmlformats-officedocument.presentationml.tags+xml"/>
  <Override PartName="/ppt/notesSlides/notesSlide31.xml" ContentType="application/vnd.openxmlformats-officedocument.presentationml.notesSlide+xml"/>
  <Override PartName="/ppt/tags/tag36.xml" ContentType="application/vnd.openxmlformats-officedocument.presentationml.tags+xml"/>
  <Override PartName="/ppt/notesSlides/notesSlide32.xml" ContentType="application/vnd.openxmlformats-officedocument.presentationml.notesSlide+xml"/>
  <Override PartName="/ppt/tags/tag37.xml" ContentType="application/vnd.openxmlformats-officedocument.presentationml.tags+xml"/>
  <Override PartName="/ppt/notesSlides/notesSlide33.xml" ContentType="application/vnd.openxmlformats-officedocument.presentationml.notesSlide+xml"/>
  <Override PartName="/ppt/tags/tag38.xml" ContentType="application/vnd.openxmlformats-officedocument.presentationml.tags+xml"/>
  <Override PartName="/ppt/notesSlides/notesSlide34.xml" ContentType="application/vnd.openxmlformats-officedocument.presentationml.notesSlide+xml"/>
  <Override PartName="/ppt/tags/tag39.xml" ContentType="application/vnd.openxmlformats-officedocument.presentationml.tags+xml"/>
  <Override PartName="/ppt/notesSlides/notesSlide35.xml" ContentType="application/vnd.openxmlformats-officedocument.presentationml.notesSlide+xml"/>
  <Override PartName="/ppt/tags/tag40.xml" ContentType="application/vnd.openxmlformats-officedocument.presentationml.tags+xml"/>
  <Override PartName="/ppt/notesSlides/notesSlide36.xml" ContentType="application/vnd.openxmlformats-officedocument.presentationml.notesSlide+xml"/>
  <Override PartName="/ppt/tags/tag41.xml" ContentType="application/vnd.openxmlformats-officedocument.presentationml.tags+xml"/>
  <Override PartName="/ppt/notesSlides/notesSlide37.xml" ContentType="application/vnd.openxmlformats-officedocument.presentationml.notesSlide+xml"/>
  <Override PartName="/ppt/tags/tag42.xml" ContentType="application/vnd.openxmlformats-officedocument.presentationml.tags+xml"/>
  <Override PartName="/ppt/notesSlides/notesSlide38.xml" ContentType="application/vnd.openxmlformats-officedocument.presentationml.notesSlide+xml"/>
  <Override PartName="/ppt/tags/tag43.xml" ContentType="application/vnd.openxmlformats-officedocument.presentationml.tags+xml"/>
  <Override PartName="/ppt/notesSlides/notesSlide39.xml" ContentType="application/vnd.openxmlformats-officedocument.presentationml.notesSlide+xml"/>
  <Override PartName="/ppt/tags/tag44.xml" ContentType="application/vnd.openxmlformats-officedocument.presentationml.tags+xml"/>
  <Override PartName="/ppt/notesSlides/notesSlide40.xml" ContentType="application/vnd.openxmlformats-officedocument.presentationml.notesSlide+xml"/>
  <Override PartName="/ppt/tags/tag45.xml" ContentType="application/vnd.openxmlformats-officedocument.presentationml.tags+xml"/>
  <Override PartName="/ppt/notesSlides/notesSlide41.xml" ContentType="application/vnd.openxmlformats-officedocument.presentationml.notesSlide+xml"/>
  <Override PartName="/ppt/tags/tag46.xml" ContentType="application/vnd.openxmlformats-officedocument.presentationml.tags+xml"/>
  <Override PartName="/ppt/notesSlides/notesSlide42.xml" ContentType="application/vnd.openxmlformats-officedocument.presentationml.notesSlide+xml"/>
  <Override PartName="/ppt/tags/tag47.xml" ContentType="application/vnd.openxmlformats-officedocument.presentationml.tags+xml"/>
  <Override PartName="/ppt/notesSlides/notesSlide43.xml" ContentType="application/vnd.openxmlformats-officedocument.presentationml.notesSlide+xml"/>
  <Override PartName="/ppt/tags/tag48.xml" ContentType="application/vnd.openxmlformats-officedocument.presentationml.tags+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tags/tag49.xml" ContentType="application/vnd.openxmlformats-officedocument.presentationml.tags+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handoutMasterIdLst>
    <p:handoutMasterId r:id="rId49"/>
  </p:handoutMasterIdLst>
  <p:sldIdLst>
    <p:sldId id="289" r:id="rId2"/>
    <p:sldId id="386" r:id="rId3"/>
    <p:sldId id="380" r:id="rId4"/>
    <p:sldId id="339" r:id="rId5"/>
    <p:sldId id="290" r:id="rId6"/>
    <p:sldId id="395" r:id="rId7"/>
    <p:sldId id="291" r:id="rId8"/>
    <p:sldId id="292" r:id="rId9"/>
    <p:sldId id="293" r:id="rId10"/>
    <p:sldId id="349" r:id="rId11"/>
    <p:sldId id="350" r:id="rId12"/>
    <p:sldId id="394" r:id="rId13"/>
    <p:sldId id="392" r:id="rId14"/>
    <p:sldId id="542" r:id="rId15"/>
    <p:sldId id="365" r:id="rId16"/>
    <p:sldId id="537" r:id="rId17"/>
    <p:sldId id="545" r:id="rId18"/>
    <p:sldId id="351" r:id="rId19"/>
    <p:sldId id="357" r:id="rId20"/>
    <p:sldId id="381" r:id="rId21"/>
    <p:sldId id="358" r:id="rId22"/>
    <p:sldId id="338" r:id="rId23"/>
    <p:sldId id="359" r:id="rId24"/>
    <p:sldId id="341" r:id="rId25"/>
    <p:sldId id="360" r:id="rId26"/>
    <p:sldId id="345" r:id="rId27"/>
    <p:sldId id="361" r:id="rId28"/>
    <p:sldId id="342" r:id="rId29"/>
    <p:sldId id="362" r:id="rId30"/>
    <p:sldId id="347" r:id="rId31"/>
    <p:sldId id="389" r:id="rId32"/>
    <p:sldId id="363" r:id="rId33"/>
    <p:sldId id="543" r:id="rId34"/>
    <p:sldId id="388" r:id="rId35"/>
    <p:sldId id="382" r:id="rId36"/>
    <p:sldId id="368" r:id="rId37"/>
    <p:sldId id="369" r:id="rId38"/>
    <p:sldId id="383" r:id="rId39"/>
    <p:sldId id="385" r:id="rId40"/>
    <p:sldId id="364" r:id="rId41"/>
    <p:sldId id="370" r:id="rId42"/>
    <p:sldId id="371" r:id="rId43"/>
    <p:sldId id="372" r:id="rId44"/>
    <p:sldId id="538" r:id="rId45"/>
    <p:sldId id="541" r:id="rId46"/>
    <p:sldId id="315" r:id="rId47"/>
  </p:sldIdLst>
  <p:sldSz cx="12192000" cy="6858000"/>
  <p:notesSz cx="6858000" cy="9144000"/>
  <p:custDataLst>
    <p:tags r:id="rId5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bik, Gabriel" initials="KG" lastIdx="13" clrIdx="0">
    <p:extLst/>
  </p:cmAuthor>
  <p:cmAuthor id="2" name="Brannon, Brooke" initials="BB" lastIdx="25" clrIdx="1">
    <p:extLst>
      <p:ext uri="{19B8F6BF-5375-455C-9EA6-DF929625EA0E}">
        <p15:presenceInfo xmlns:p15="http://schemas.microsoft.com/office/powerpoint/2012/main" userId="S-1-5-21-1407069837-2091007605-538272213-28211697" providerId="AD"/>
      </p:ext>
    </p:extLst>
  </p:cmAuthor>
  <p:cmAuthor id="3" name="Microsoft Office User" initials="MOU" lastIdx="3" clrIdx="2">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A3CDF7"/>
    <a:srgbClr val="A4D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630" autoAdjust="0"/>
    <p:restoredTop sz="65445" autoAdjust="0"/>
  </p:normalViewPr>
  <p:slideViewPr>
    <p:cSldViewPr snapToGrid="0" snapToObjects="1">
      <p:cViewPr varScale="1">
        <p:scale>
          <a:sx n="41" d="100"/>
          <a:sy n="41" d="100"/>
        </p:scale>
        <p:origin x="1000" y="28"/>
      </p:cViewPr>
      <p:guideLst/>
    </p:cSldViewPr>
  </p:slideViewPr>
  <p:notesTextViewPr>
    <p:cViewPr>
      <p:scale>
        <a:sx n="3" d="2"/>
        <a:sy n="3" d="2"/>
      </p:scale>
      <p:origin x="0" y="0"/>
    </p:cViewPr>
  </p:notesTextViewPr>
  <p:notesViewPr>
    <p:cSldViewPr snapToGrid="0" snapToObjects="1">
      <p:cViewPr varScale="1">
        <p:scale>
          <a:sx n="49" d="100"/>
          <a:sy n="49" d="100"/>
        </p:scale>
        <p:origin x="2668"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ags" Target="tags/tag1.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commentAuthors" Target="commentAuthors.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0893DF8-D520-BB40-837C-91CE1787B0EB}" type="datetimeFigureOut">
              <a:rPr lang="en-US" smtClean="0"/>
              <a:t>9/30/2019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298FB97-EEE8-A641-B9BA-ACE8418557CD}" type="slidenum">
              <a:rPr lang="en-US" smtClean="0"/>
              <a:t>‹#›</a:t>
            </a:fld>
            <a:endParaRPr lang="en-US" dirty="0"/>
          </a:p>
        </p:txBody>
      </p:sp>
    </p:spTree>
    <p:extLst>
      <p:ext uri="{BB962C8B-B14F-4D97-AF65-F5344CB8AC3E}">
        <p14:creationId xmlns:p14="http://schemas.microsoft.com/office/powerpoint/2010/main" val="1485269695"/>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image1.wmf>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gif>
</file>

<file path=ppt/media/image129.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3.png>
</file>

<file path=ppt/media/image25.png>
</file>

<file path=ppt/media/image26.png>
</file>

<file path=ppt/media/image28.png>
</file>

<file path=ppt/media/image29.png>
</file>

<file path=ppt/media/image3.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wmf>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tiff>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EFA781-CA11-2141-A5F7-C7B0DDD8E00E}" type="datetimeFigureOut">
              <a:rPr lang="en-US" smtClean="0"/>
              <a:t>9/30/2019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092397-0699-5249-96BB-FDA4CA85BF35}" type="slidenum">
              <a:rPr lang="en-US" smtClean="0"/>
              <a:t>‹#›</a:t>
            </a:fld>
            <a:endParaRPr lang="en-US" dirty="0"/>
          </a:p>
        </p:txBody>
      </p:sp>
    </p:spTree>
    <p:extLst>
      <p:ext uri="{BB962C8B-B14F-4D97-AF65-F5344CB8AC3E}">
        <p14:creationId xmlns:p14="http://schemas.microsoft.com/office/powerpoint/2010/main" val="3569642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aws.amazon.com/enterprise/hybrid/"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d1.awsstatic.com/whitepapers/aws-overview.pdf"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www.investopedia.com/terms/c/capitalexpenditure.asp"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aws.amazon.com/whitepapers/overview-of-amazon-web-services" TargetMode="Externa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d1.awsstatic.com/whitepapers/aws-overview.pdf"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d1.awsstatic.com/whitepapers/aws-overview.pdf"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d1.awsstatic.com/whitepapers/aws-overview.pdf"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www.youtube.com/watch?v=JIQETrFC_SQ"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aws.amazon.com/about-aws/global-infrastructure/"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d1.awsstatic.com/whitepapers/aws-overview.pdf"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aws.amazon.com/console/mobile/" TargetMode="External"/><Relationship Id="rId2" Type="http://schemas.openxmlformats.org/officeDocument/2006/relationships/slide" Target="../slides/slide40.xml"/><Relationship Id="rId1" Type="http://schemas.openxmlformats.org/officeDocument/2006/relationships/notesMaster" Target="../notesMasters/notesMaster1.xml"/><Relationship Id="rId6" Type="http://schemas.openxmlformats.org/officeDocument/2006/relationships/hyperlink" Target="https://docs.aws.amazon.com/apigateway/latest/developerguide/welcome.html" TargetMode="External"/><Relationship Id="rId5" Type="http://schemas.openxmlformats.org/officeDocument/2006/relationships/hyperlink" Target="https://aws.amazon.com/tools/" TargetMode="External"/><Relationship Id="rId4" Type="http://schemas.openxmlformats.org/officeDocument/2006/relationships/hyperlink" Target="https://docs.aws.amazon.com/cli/latest/userguide/cli-chap-welcome.html" TargetMode="Externa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3" Type="http://schemas.openxmlformats.org/officeDocument/2006/relationships/hyperlink" Target="http://bit.ly/AWSCAF"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aws.amazon.com/what-is-cloud-computing/"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dirty="0"/>
              <a:t>Welcom</a:t>
            </a:r>
            <a:r>
              <a:rPr lang="en-US" sz="1100" baseline="0" dirty="0"/>
              <a:t>e to Module 1, Section 1 </a:t>
            </a:r>
            <a:r>
              <a:rPr lang="en-US" sz="1100" dirty="0"/>
              <a:t>– Cloud Concepts Overview.</a:t>
            </a:r>
          </a:p>
        </p:txBody>
      </p:sp>
    </p:spTree>
    <p:extLst>
      <p:ext uri="{BB962C8B-B14F-4D97-AF65-F5344CB8AC3E}">
        <p14:creationId xmlns:p14="http://schemas.microsoft.com/office/powerpoint/2010/main" val="3304076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Cloud services can fall</a:t>
            </a:r>
            <a:r>
              <a:rPr lang="en-US" sz="1100" baseline="0" dirty="0"/>
              <a:t> into one of three primary categories, based mainly around how much control and responsibility you have over how the service is configured.</a:t>
            </a:r>
          </a:p>
          <a:p>
            <a:endParaRPr lang="en-US" sz="1100" baseline="0" dirty="0"/>
          </a:p>
          <a:p>
            <a:r>
              <a:rPr lang="en-US" sz="1200" kern="1200" dirty="0">
                <a:solidFill>
                  <a:schemeClr val="tx1"/>
                </a:solidFill>
                <a:effectLst/>
                <a:latin typeface="+mn-lt"/>
                <a:ea typeface="+mn-ea"/>
                <a:cs typeface="+mn-cs"/>
              </a:rPr>
              <a:t>With IaaS (or Infrastructure as a Service), you manage the server, which can be physical or virtual, as well as the operating system (Windows or Linux). In general, the data center provider has no access to your server.</a:t>
            </a:r>
          </a:p>
          <a:p>
            <a:r>
              <a:rPr lang="en-US" sz="1200" kern="1200" dirty="0">
                <a:solidFill>
                  <a:schemeClr val="tx1"/>
                </a:solidFill>
                <a:effectLst/>
                <a:latin typeface="+mn-lt"/>
                <a:ea typeface="+mn-ea"/>
                <a:cs typeface="+mn-cs"/>
              </a:rPr>
              <a:t>Basic building blocks for cloud IT include: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Networking features</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Compute, and</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Data storage space</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With </a:t>
            </a:r>
            <a:r>
              <a:rPr lang="en-US" sz="1200" b="1" kern="1200" dirty="0">
                <a:solidFill>
                  <a:schemeClr val="tx1"/>
                </a:solidFill>
                <a:effectLst/>
                <a:latin typeface="+mn-lt"/>
                <a:ea typeface="+mn-ea"/>
                <a:cs typeface="+mn-cs"/>
              </a:rPr>
              <a:t>PaaS (or Platform as a Service), </a:t>
            </a:r>
            <a:r>
              <a:rPr lang="en-US" sz="1200" kern="1200" dirty="0">
                <a:solidFill>
                  <a:schemeClr val="tx1"/>
                </a:solidFill>
                <a:effectLst/>
                <a:latin typeface="+mn-lt"/>
                <a:ea typeface="+mn-ea"/>
                <a:cs typeface="+mn-cs"/>
              </a:rPr>
              <a:t>someone else manages the underlying hardware and operating systems. This enables you to run applications without managing underlying infrastructure (for example -- patching, updates, maintenance, hardware and operating systems). PaaS also provides a framework for developers that they can build upon to create customized applications.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With </a:t>
            </a:r>
            <a:r>
              <a:rPr lang="en-US" sz="1200" b="1" kern="1200" dirty="0">
                <a:solidFill>
                  <a:schemeClr val="tx1"/>
                </a:solidFill>
                <a:effectLst/>
                <a:latin typeface="+mn-lt"/>
                <a:ea typeface="+mn-ea"/>
                <a:cs typeface="+mn-cs"/>
              </a:rPr>
              <a:t>SaaS (or Software as a Service), </a:t>
            </a:r>
            <a:r>
              <a:rPr lang="en-US" sz="1200" kern="1200" dirty="0">
                <a:solidFill>
                  <a:schemeClr val="tx1"/>
                </a:solidFill>
                <a:effectLst/>
                <a:latin typeface="+mn-lt"/>
                <a:ea typeface="+mn-ea"/>
                <a:cs typeface="+mn-cs"/>
              </a:rPr>
              <a:t>you manage your files, while the service provider takes care of all of the data centers, servers, networks, storage, maintenance, patching, etc. All you worry about is the software and how you want to use it. You are provided with a complete product that is run and managed by the service provider. Facebook and Dropbox are examples of SaaS. You manage your Facebook contacts and Dropbox files, and the service providers manage the systems. </a:t>
            </a:r>
          </a:p>
        </p:txBody>
      </p:sp>
    </p:spTree>
    <p:extLst>
      <p:ext uri="{BB962C8B-B14F-4D97-AF65-F5344CB8AC3E}">
        <p14:creationId xmlns:p14="http://schemas.microsoft.com/office/powerpoint/2010/main" val="797942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852199"/>
          </a:xfrm>
        </p:spPr>
        <p:txBody>
          <a:bodyPr/>
          <a:lstStyle/>
          <a:p>
            <a:r>
              <a:rPr lang="en-US" sz="1100" kern="1200" dirty="0">
                <a:solidFill>
                  <a:schemeClr val="tx1"/>
                </a:solidFill>
                <a:effectLst/>
                <a:latin typeface="+mn-lt"/>
                <a:ea typeface="+mn-ea"/>
                <a:cs typeface="+mn-cs"/>
              </a:rPr>
              <a:t>Now, let’s reveal the three cloud deployment models.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"All-In" Cloud is a cloud-based application that is fully deployed in the cloud, and all parts of the application run in the cloud. Applications in the cloud have either been created in the cloud or have been migrated from an existing infrastructure. Cloud-based applications can be built on low-level infrastructure pieces (for example, networking, compute or storage) or can use higher-level services that provide abstraction from the management, architecting, and scaling requirements of core infrastructure.</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A hybrid deployment is a way to connect infrastructure and applications between cloud-based resources and existing resources that are not located in the cloud. The most common method of hybrid deployment is between the cloud and existing on-premises infrastructure (sometimes called on-</a:t>
            </a:r>
            <a:r>
              <a:rPr lang="en-US" sz="1100" kern="1200" dirty="0" err="1">
                <a:solidFill>
                  <a:schemeClr val="tx1"/>
                </a:solidFill>
                <a:effectLst/>
                <a:latin typeface="+mn-lt"/>
                <a:ea typeface="+mn-ea"/>
                <a:cs typeface="+mn-cs"/>
              </a:rPr>
              <a:t>prem</a:t>
            </a:r>
            <a:r>
              <a:rPr lang="en-US" sz="1100" kern="1200" dirty="0">
                <a:solidFill>
                  <a:schemeClr val="tx1"/>
                </a:solidFill>
                <a:effectLst/>
                <a:latin typeface="+mn-lt"/>
                <a:ea typeface="+mn-ea"/>
                <a:cs typeface="+mn-cs"/>
              </a:rPr>
              <a:t>). On-premises infrastructure is located within the physical confines of an enterprise, often in the company's data center. A hybrid deployment model is used to extend an organization's infrastructure into the cloud while connecting cloud resources to an internal system. For more information on how AWS can help you with your hybrid deployment, visit the link </a:t>
            </a:r>
            <a:r>
              <a:rPr lang="en-US" sz="1100" dirty="0">
                <a:hlinkClick r:id="rId3"/>
              </a:rPr>
              <a:t>https://aws.amazon.com/enterprise/hybrid/</a:t>
            </a:r>
            <a:r>
              <a:rPr lang="en-US" sz="1100" dirty="0"/>
              <a:t>.</a:t>
            </a:r>
            <a:endParaRPr lang="en-US" sz="1100" kern="1200" dirty="0">
              <a:solidFill>
                <a:schemeClr val="tx1"/>
              </a:solidFill>
              <a:effectLst/>
              <a:latin typeface="+mn-lt"/>
              <a:ea typeface="+mn-ea"/>
              <a:cs typeface="+mn-cs"/>
            </a:endParaRP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When you run a cloud infrastructure from your own data center, that’s called on-premises or private cloud. While this kind of deployment lacks many of the benefits of cloud computing, it does provide dedicated resources and is a popular choice for organizations who need to meet certain compliance standards. In most cases, this deployment model is the same as legacy IT infrastructure while using application management and virtualization to increase resource utilization.</a:t>
            </a:r>
          </a:p>
        </p:txBody>
      </p:sp>
    </p:spTree>
    <p:extLst>
      <p:ext uri="{BB962C8B-B14F-4D97-AF65-F5344CB8AC3E}">
        <p14:creationId xmlns:p14="http://schemas.microsoft.com/office/powerpoint/2010/main" val="3439983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sz="1100" baseline="0" dirty="0"/>
              <a:t>Let’s take a closer look at </a:t>
            </a:r>
            <a:r>
              <a:rPr lang="en-US" sz="1100" b="1" i="0" baseline="0" dirty="0"/>
              <a:t>capacity</a:t>
            </a:r>
            <a:r>
              <a:rPr lang="en-US" sz="1100" baseline="0" dirty="0"/>
              <a:t> in the All-In Cloud and On-Premises solutions.</a:t>
            </a:r>
          </a:p>
          <a:p>
            <a:pPr>
              <a:defRPr/>
            </a:pPr>
            <a:endParaRPr lang="en-US" sz="1100" baseline="0" dirty="0"/>
          </a:p>
          <a:p>
            <a:pPr>
              <a:defRPr/>
            </a:pPr>
            <a:r>
              <a:rPr lang="en-US" sz="1100" baseline="0" dirty="0"/>
              <a:t>In the “All In” solution, capacity is in sync with demand. Resources are provisioned and decommissioned in response to demand with only a couple clicks.</a:t>
            </a:r>
          </a:p>
          <a:p>
            <a:pPr>
              <a:defRPr/>
            </a:pPr>
            <a:endParaRPr lang="en-US" sz="1100" dirty="0"/>
          </a:p>
          <a:p>
            <a:pPr marL="0" marR="0" lvl="0" indent="0" algn="l" defTabSz="914400" rtl="0" eaLnBrk="1" fontAlgn="auto" latinLnBrk="0" hangingPunct="1">
              <a:lnSpc>
                <a:spcPct val="100000"/>
              </a:lnSpc>
              <a:spcBef>
                <a:spcPts val="0"/>
              </a:spcBef>
              <a:spcAft>
                <a:spcPts val="1200"/>
              </a:spcAft>
              <a:buClrTx/>
              <a:buSzTx/>
              <a:buFont typeface="Arial" panose="020B0604020202020204" pitchFamily="34" charset="0"/>
              <a:buNone/>
              <a:tabLst/>
              <a:defRPr/>
            </a:pPr>
            <a:r>
              <a:rPr lang="en-US" sz="1100" dirty="0"/>
              <a:t>In contrast, in “On-Premises” deployments,</a:t>
            </a:r>
            <a:r>
              <a:rPr lang="en-US" sz="1100" baseline="0" dirty="0"/>
              <a:t> because you rely on physical hardware, you have to forecast your capacity needs well in advance of the actual demand. </a:t>
            </a:r>
            <a:r>
              <a:rPr lang="en-US" sz="1100" dirty="0"/>
              <a:t>Instead of resources that expand and contract with demand, the on-premises solution </a:t>
            </a:r>
            <a:r>
              <a:rPr lang="en-US" sz="1100" baseline="0" dirty="0"/>
              <a:t>results in idle, wasted resources waiting for demand to catch up. If demand suddenly outpaces capacity, the shortfall may result in unhappy customers. Your ability to respond quickly to this situation can be limited by long procurement cycles or by constraints on where you house your IT resources. Furthermore, b</a:t>
            </a:r>
            <a:r>
              <a:rPr lang="en-US" sz="1100" dirty="0"/>
              <a:t>uilding an on-premises infrastructure can be slow and expensive. </a:t>
            </a:r>
          </a:p>
          <a:p>
            <a:pPr marL="0" marR="0" lvl="0" indent="0" algn="l" defTabSz="914400" rtl="0" eaLnBrk="1" fontAlgn="auto" latinLnBrk="0" hangingPunct="1">
              <a:lnSpc>
                <a:spcPct val="100000"/>
              </a:lnSpc>
              <a:spcBef>
                <a:spcPts val="0"/>
              </a:spcBef>
              <a:spcAft>
                <a:spcPts val="1200"/>
              </a:spcAft>
              <a:buClrTx/>
              <a:buSzTx/>
              <a:buFont typeface="Arial" panose="020B0604020202020204" pitchFamily="34" charset="0"/>
              <a:buNone/>
              <a:tabLst/>
              <a:defRPr/>
            </a:pPr>
            <a:endParaRPr lang="en-US" sz="1100" baseline="0" dirty="0"/>
          </a:p>
        </p:txBody>
      </p:sp>
    </p:spTree>
    <p:extLst>
      <p:ext uri="{BB962C8B-B14F-4D97-AF65-F5344CB8AC3E}">
        <p14:creationId xmlns:p14="http://schemas.microsoft.com/office/powerpoint/2010/main" val="5596478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45167" y="4272214"/>
            <a:ext cx="6035843" cy="3600450"/>
          </a:xfrm>
        </p:spPr>
        <p:txBody>
          <a:bodyPr/>
          <a:lstStyle/>
          <a:p>
            <a:r>
              <a:rPr lang="en-US" sz="1100" kern="1200" dirty="0">
                <a:solidFill>
                  <a:schemeClr val="tx1"/>
                </a:solidFill>
                <a:effectLst/>
                <a:latin typeface="+mn-lt"/>
                <a:ea typeface="+mn-ea"/>
                <a:cs typeface="+mn-cs"/>
              </a:rPr>
              <a:t>To summarize:</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With the All-In solution, there is no upfront investment, so you avoid the large capital purchases required for an On-Premises solution. You have immediate access to resources without having to procure, install, and configure cabling, racks, servers, and storage in a physical location with appropriate facilities like cooling and power. Instead, you just click to order and pay for the resources you need, which are available almost immediately.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Cloud computing helps you reduce ongoing IT costs in multiple ways. AWS continually lowers prices due to massive economies of scale and continual improvements. Multiple pricing options also help you optimize costs based on your unique workloads. You pay only for what you use on a variable, monthly basis. On-premises solutions typically require upgrades on 1-year, 3-year, or 5-year cycles.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Cloud gives you managed IT resources on demand, at a fraction of the cost of traditional infrastructure. This cost savings empowers organizations to shift resources toward innovative new projects that grow their business by focusing on “apps not ops.”</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Predicting how customers are going to adopt your new application is complex, making it difficult to estimate your infrastructure capacity needs. Flexible capacity means that your resources are dynamic. You can quickly provision resources as demand goes up and turn off what you don’t need as demand declines.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Cloud computing’s speed and agility makes it possible for you to respond to changing market conditions. With AWS, resources can be provisioned as needed. This self-service environment changes how you develop and deploy applications, allowing your team to experiment more quickly and more frequently. The amount of time it takes to get a server procured, delivered, and running limits this in a traditional infrastructure.</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With on-premises, it is hard to deliver great performance to a distributed user base. The initial purchase is large, it’s labor intensive with patches, upgrade cycles and systems administration with fixed capacity. There are long procurement cycles and setup, so companies focus on one geographic region at a time to save costs and time. Without geographical limitations, you can deploy your application in any of the AWS regions around the world with lower latency and at minimal cost. </a:t>
            </a:r>
          </a:p>
        </p:txBody>
      </p:sp>
    </p:spTree>
    <p:extLst>
      <p:ext uri="{BB962C8B-B14F-4D97-AF65-F5344CB8AC3E}">
        <p14:creationId xmlns:p14="http://schemas.microsoft.com/office/powerpoint/2010/main" val="1042061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You can use a cloud computing platform for the following: </a:t>
            </a:r>
          </a:p>
          <a:p>
            <a:r>
              <a:rPr lang="en-US" sz="1100" kern="1200" dirty="0">
                <a:solidFill>
                  <a:schemeClr val="tx1"/>
                </a:solidFill>
                <a:effectLst/>
                <a:latin typeface="+mn-lt"/>
                <a:ea typeface="+mn-ea"/>
                <a:cs typeface="+mn-cs"/>
              </a:rPr>
              <a:t>• </a:t>
            </a:r>
            <a:r>
              <a:rPr lang="en-US" sz="1100" b="1" kern="1200" dirty="0">
                <a:solidFill>
                  <a:schemeClr val="tx1"/>
                </a:solidFill>
                <a:effectLst/>
                <a:latin typeface="+mn-lt"/>
                <a:ea typeface="+mn-ea"/>
                <a:cs typeface="+mn-cs"/>
              </a:rPr>
              <a:t>Application Hosting </a:t>
            </a:r>
            <a:r>
              <a:rPr lang="en-US" sz="1100" kern="1200" dirty="0">
                <a:solidFill>
                  <a:schemeClr val="tx1"/>
                </a:solidFill>
                <a:effectLst/>
                <a:latin typeface="+mn-lt"/>
                <a:ea typeface="+mn-ea"/>
                <a:cs typeface="+mn-cs"/>
              </a:rPr>
              <a:t>for an on-demand infrastructure to host internal or SaaS applications.</a:t>
            </a:r>
          </a:p>
          <a:p>
            <a:r>
              <a:rPr lang="en-US" sz="1100" kern="1200" dirty="0">
                <a:solidFill>
                  <a:schemeClr val="tx1"/>
                </a:solidFill>
                <a:effectLst/>
                <a:latin typeface="+mn-lt"/>
                <a:ea typeface="+mn-ea"/>
                <a:cs typeface="+mn-cs"/>
              </a:rPr>
              <a:t>• </a:t>
            </a:r>
            <a:r>
              <a:rPr lang="en-US" sz="1100" b="1" kern="1200" dirty="0">
                <a:solidFill>
                  <a:schemeClr val="tx1"/>
                </a:solidFill>
                <a:effectLst/>
                <a:latin typeface="+mn-lt"/>
                <a:ea typeface="+mn-ea"/>
                <a:cs typeface="+mn-cs"/>
              </a:rPr>
              <a:t>Backup and Storage </a:t>
            </a:r>
            <a:r>
              <a:rPr lang="en-US" sz="1100" kern="1200" dirty="0">
                <a:solidFill>
                  <a:schemeClr val="tx1"/>
                </a:solidFill>
                <a:effectLst/>
                <a:latin typeface="+mn-lt"/>
                <a:ea typeface="+mn-ea"/>
                <a:cs typeface="+mn-cs"/>
              </a:rPr>
              <a:t>to store data and build dependable backup solutions.</a:t>
            </a:r>
          </a:p>
          <a:p>
            <a:r>
              <a:rPr lang="en-US" sz="1100" kern="1200" dirty="0">
                <a:solidFill>
                  <a:schemeClr val="tx1"/>
                </a:solidFill>
                <a:effectLst/>
                <a:latin typeface="+mn-lt"/>
                <a:ea typeface="+mn-ea"/>
                <a:cs typeface="+mn-cs"/>
              </a:rPr>
              <a:t>• </a:t>
            </a:r>
            <a:r>
              <a:rPr lang="en-US" sz="1100" b="1" kern="1200" dirty="0">
                <a:solidFill>
                  <a:schemeClr val="tx1"/>
                </a:solidFill>
                <a:effectLst/>
                <a:latin typeface="+mn-lt"/>
                <a:ea typeface="+mn-ea"/>
                <a:cs typeface="+mn-cs"/>
              </a:rPr>
              <a:t>Content Delivery </a:t>
            </a:r>
            <a:r>
              <a:rPr lang="en-US" sz="1100" kern="1200" dirty="0">
                <a:solidFill>
                  <a:schemeClr val="tx1"/>
                </a:solidFill>
                <a:effectLst/>
                <a:latin typeface="+mn-lt"/>
                <a:ea typeface="+mn-ea"/>
                <a:cs typeface="+mn-cs"/>
              </a:rPr>
              <a:t>to distribute content worldwide, with high data transfer speeds.</a:t>
            </a:r>
          </a:p>
          <a:p>
            <a:r>
              <a:rPr lang="en-US" sz="1100" kern="1200" dirty="0">
                <a:solidFill>
                  <a:schemeClr val="tx1"/>
                </a:solidFill>
                <a:effectLst/>
                <a:latin typeface="+mn-lt"/>
                <a:ea typeface="+mn-ea"/>
                <a:cs typeface="+mn-cs"/>
              </a:rPr>
              <a:t>• Host static and dynamic </a:t>
            </a:r>
            <a:r>
              <a:rPr lang="en-US" sz="1100" b="1" kern="1200" dirty="0">
                <a:solidFill>
                  <a:schemeClr val="tx1"/>
                </a:solidFill>
                <a:effectLst/>
                <a:latin typeface="+mn-lt"/>
                <a:ea typeface="+mn-ea"/>
                <a:cs typeface="+mn-cs"/>
              </a:rPr>
              <a:t>websites</a:t>
            </a:r>
            <a:r>
              <a:rPr lang="en-US" sz="1100" kern="1200" dirty="0">
                <a:solidFill>
                  <a:schemeClr val="tx1"/>
                </a:solidFill>
                <a:effectLst/>
                <a:latin typeface="+mn-lt"/>
                <a:ea typeface="+mn-ea"/>
                <a:cs typeface="+mn-cs"/>
              </a:rPr>
              <a:t>.</a:t>
            </a:r>
          </a:p>
          <a:p>
            <a:r>
              <a:rPr lang="en-US" sz="1100" kern="1200" dirty="0">
                <a:solidFill>
                  <a:schemeClr val="tx1"/>
                </a:solidFill>
                <a:effectLst/>
                <a:latin typeface="+mn-lt"/>
                <a:ea typeface="+mn-ea"/>
                <a:cs typeface="+mn-cs"/>
              </a:rPr>
              <a:t>• </a:t>
            </a:r>
            <a:r>
              <a:rPr lang="en-US" sz="1100" b="1" kern="1200" dirty="0">
                <a:solidFill>
                  <a:schemeClr val="tx1"/>
                </a:solidFill>
                <a:effectLst/>
                <a:latin typeface="+mn-lt"/>
                <a:ea typeface="+mn-ea"/>
                <a:cs typeface="+mn-cs"/>
              </a:rPr>
              <a:t>Enterprise IT </a:t>
            </a:r>
            <a:r>
              <a:rPr lang="en-US" sz="1100" kern="1200" dirty="0">
                <a:solidFill>
                  <a:schemeClr val="tx1"/>
                </a:solidFill>
                <a:effectLst/>
                <a:latin typeface="+mn-lt"/>
                <a:ea typeface="+mn-ea"/>
                <a:cs typeface="+mn-cs"/>
              </a:rPr>
              <a:t>to host internal- or external-facing IT applications in AWS's secure environment.</a:t>
            </a:r>
          </a:p>
          <a:p>
            <a:r>
              <a:rPr lang="en-US" sz="1100" kern="1200" dirty="0">
                <a:solidFill>
                  <a:schemeClr val="tx1"/>
                </a:solidFill>
                <a:effectLst/>
                <a:latin typeface="+mn-lt"/>
                <a:ea typeface="+mn-ea"/>
                <a:cs typeface="+mn-cs"/>
              </a:rPr>
              <a:t>• Use a variety of scalable </a:t>
            </a:r>
            <a:r>
              <a:rPr lang="en-US" sz="1100" b="1" kern="1200" dirty="0">
                <a:solidFill>
                  <a:schemeClr val="tx1"/>
                </a:solidFill>
                <a:effectLst/>
                <a:latin typeface="+mn-lt"/>
                <a:ea typeface="+mn-ea"/>
                <a:cs typeface="+mn-cs"/>
              </a:rPr>
              <a:t>database</a:t>
            </a:r>
            <a:r>
              <a:rPr lang="en-US" sz="1100" kern="1200" dirty="0">
                <a:solidFill>
                  <a:schemeClr val="tx1"/>
                </a:solidFill>
                <a:effectLst/>
                <a:latin typeface="+mn-lt"/>
                <a:ea typeface="+mn-ea"/>
                <a:cs typeface="+mn-cs"/>
              </a:rPr>
              <a:t> solutions, from hosted enterprise database software to non-relational database solutions.</a:t>
            </a:r>
          </a:p>
        </p:txBody>
      </p:sp>
    </p:spTree>
    <p:extLst>
      <p:ext uri="{BB962C8B-B14F-4D97-AF65-F5344CB8AC3E}">
        <p14:creationId xmlns:p14="http://schemas.microsoft.com/office/powerpoint/2010/main" val="6263695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133" rtl="0" eaLnBrk="1" fontAlgn="auto" latinLnBrk="0" hangingPunct="1">
              <a:lnSpc>
                <a:spcPct val="100000"/>
              </a:lnSpc>
              <a:spcBef>
                <a:spcPts val="0"/>
              </a:spcBef>
              <a:spcAft>
                <a:spcPts val="600"/>
              </a:spcAft>
              <a:buClrTx/>
              <a:buSzTx/>
              <a:buFontTx/>
              <a:buNone/>
              <a:tabLst/>
              <a:defRPr/>
            </a:pPr>
            <a:r>
              <a:rPr lang="en-US" sz="1100" dirty="0"/>
              <a:t>Many AWS services have analogs in the traditional IT space and terminology. This side-by-side comparison shows how Amazon Web Services (AWS) products and services relate to a traditional infrastructure. </a:t>
            </a:r>
            <a:r>
              <a:rPr lang="en-US" sz="1100" dirty="0">
                <a:solidFill>
                  <a:schemeClr val="bg1"/>
                </a:solidFill>
                <a:cs typeface="Arial" panose="020B0604020202020204" pitchFamily="34" charset="0"/>
              </a:rPr>
              <a:t>Pretty much everything you would want to do with a traditional data center is available with AWS.</a:t>
            </a:r>
            <a:endParaRPr lang="en-US" sz="1100" dirty="0"/>
          </a:p>
        </p:txBody>
      </p:sp>
    </p:spTree>
    <p:extLst>
      <p:ext uri="{BB962C8B-B14F-4D97-AF65-F5344CB8AC3E}">
        <p14:creationId xmlns:p14="http://schemas.microsoft.com/office/powerpoint/2010/main" val="10794450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Now let’s review some important cloud terminology. High availability, fault tolerance, scalability, and elasticity are four terms often used when discussing the cloud. These concepts are the fundamental building blocks of AWS and will be referred to throughout the course. </a:t>
            </a:r>
          </a:p>
          <a:p>
            <a:r>
              <a:rPr lang="en-US" sz="1100" kern="1200" dirty="0">
                <a:solidFill>
                  <a:schemeClr val="tx1"/>
                </a:solidFill>
                <a:effectLst/>
                <a:latin typeface="+mn-lt"/>
                <a:ea typeface="+mn-ea"/>
                <a:cs typeface="+mn-cs"/>
              </a:rPr>
              <a:t> </a:t>
            </a:r>
          </a:p>
          <a:p>
            <a:r>
              <a:rPr lang="en-US" sz="1100" b="1" kern="1200" dirty="0">
                <a:solidFill>
                  <a:schemeClr val="tx1"/>
                </a:solidFill>
                <a:effectLst/>
                <a:latin typeface="+mn-lt"/>
                <a:ea typeface="+mn-ea"/>
                <a:cs typeface="+mn-cs"/>
              </a:rPr>
              <a:t>High availability </a:t>
            </a:r>
            <a:r>
              <a:rPr lang="en-US" sz="1100" kern="1200" dirty="0">
                <a:solidFill>
                  <a:schemeClr val="tx1"/>
                </a:solidFill>
                <a:effectLst/>
                <a:latin typeface="+mn-lt"/>
                <a:ea typeface="+mn-ea"/>
                <a:cs typeface="+mn-cs"/>
              </a:rPr>
              <a:t>refers to a resource that is accessible when you attempt to access it. For example, if every time you go to the ATM to make a withdrawal it works as expected the ATM is highly available; however, if you go to use it and there is a sign on the front that says “Out of Order”, it is not highly available. </a:t>
            </a:r>
          </a:p>
          <a:p>
            <a:r>
              <a:rPr lang="en-US" sz="1100" kern="1200" dirty="0">
                <a:solidFill>
                  <a:schemeClr val="tx1"/>
                </a:solidFill>
                <a:effectLst/>
                <a:latin typeface="+mn-lt"/>
                <a:ea typeface="+mn-ea"/>
                <a:cs typeface="+mn-cs"/>
              </a:rPr>
              <a:t> </a:t>
            </a:r>
          </a:p>
          <a:p>
            <a:r>
              <a:rPr lang="en-US" sz="1100" b="1" kern="1200" dirty="0">
                <a:solidFill>
                  <a:schemeClr val="tx1"/>
                </a:solidFill>
                <a:effectLst/>
                <a:latin typeface="+mn-lt"/>
                <a:ea typeface="+mn-ea"/>
                <a:cs typeface="+mn-cs"/>
              </a:rPr>
              <a:t>Fault tolerance </a:t>
            </a:r>
            <a:r>
              <a:rPr lang="en-US" sz="1100" kern="1200" dirty="0">
                <a:solidFill>
                  <a:schemeClr val="tx1"/>
                </a:solidFill>
                <a:effectLst/>
                <a:latin typeface="+mn-lt"/>
                <a:ea typeface="+mn-ea"/>
                <a:cs typeface="+mn-cs"/>
              </a:rPr>
              <a:t>is the ability to withstand a certain amount of failure and still remain functional. It also refers to the ability of a system to be self-healing and return to full capacity despite a failure. It is the ability of a system to fail in some way but still remain functional. </a:t>
            </a:r>
          </a:p>
          <a:p>
            <a:r>
              <a:rPr lang="en-US" sz="1100" kern="1200" dirty="0">
                <a:solidFill>
                  <a:schemeClr val="tx1"/>
                </a:solidFill>
                <a:effectLst/>
                <a:latin typeface="+mn-lt"/>
                <a:ea typeface="+mn-ea"/>
                <a:cs typeface="+mn-cs"/>
              </a:rPr>
              <a:t> </a:t>
            </a:r>
          </a:p>
          <a:p>
            <a:r>
              <a:rPr lang="en-US" sz="1100" b="1" kern="1200" dirty="0">
                <a:solidFill>
                  <a:schemeClr val="tx1"/>
                </a:solidFill>
                <a:effectLst/>
                <a:latin typeface="+mn-lt"/>
                <a:ea typeface="+mn-ea"/>
                <a:cs typeface="+mn-cs"/>
              </a:rPr>
              <a:t>Scalability</a:t>
            </a:r>
            <a:r>
              <a:rPr lang="en-US" sz="1100" kern="1200" dirty="0">
                <a:solidFill>
                  <a:schemeClr val="tx1"/>
                </a:solidFill>
                <a:effectLst/>
                <a:latin typeface="+mn-lt"/>
                <a:ea typeface="+mn-ea"/>
                <a:cs typeface="+mn-cs"/>
              </a:rPr>
              <a:t> is the ability to easily grow in size, capacity, and/or scope when required particularly in response to demand. If something cannot quickly grow in an easy manner it is not scalable.</a:t>
            </a:r>
          </a:p>
          <a:p>
            <a:r>
              <a:rPr lang="en-US" sz="1100" kern="1200" dirty="0">
                <a:solidFill>
                  <a:schemeClr val="tx1"/>
                </a:solidFill>
                <a:effectLst/>
                <a:latin typeface="+mn-lt"/>
                <a:ea typeface="+mn-ea"/>
                <a:cs typeface="+mn-cs"/>
              </a:rPr>
              <a:t> </a:t>
            </a:r>
          </a:p>
          <a:p>
            <a:r>
              <a:rPr lang="en-US" sz="1100" b="1" kern="1200" dirty="0">
                <a:solidFill>
                  <a:schemeClr val="tx1"/>
                </a:solidFill>
                <a:effectLst/>
                <a:latin typeface="+mn-lt"/>
                <a:ea typeface="+mn-ea"/>
                <a:cs typeface="+mn-cs"/>
              </a:rPr>
              <a:t>Elasticity</a:t>
            </a:r>
            <a:r>
              <a:rPr lang="en-US" sz="1100" kern="1200" dirty="0">
                <a:solidFill>
                  <a:schemeClr val="tx1"/>
                </a:solidFill>
                <a:effectLst/>
                <a:latin typeface="+mn-lt"/>
                <a:ea typeface="+mn-ea"/>
                <a:cs typeface="+mn-cs"/>
              </a:rPr>
              <a:t> is the ability to not only grow (or scale) when required, but also to reduce or contract in size as needed. A system that is elastic can scale to grow as needed usually based on demand and contract as demand decreases.</a:t>
            </a:r>
          </a:p>
          <a:p>
            <a:endParaRPr lang="en-US" sz="1100" kern="1200" dirty="0">
              <a:effectLst/>
              <a:ea typeface="+mn-ea"/>
              <a:cs typeface="+mn-cs"/>
            </a:endParaRPr>
          </a:p>
        </p:txBody>
      </p:sp>
    </p:spTree>
    <p:extLst>
      <p:ext uri="{BB962C8B-B14F-4D97-AF65-F5344CB8AC3E}">
        <p14:creationId xmlns:p14="http://schemas.microsoft.com/office/powerpoint/2010/main" val="38258712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In summary, cloud computing is the on-demand delivery of IT resources online with pay-as-you-go pricing. </a:t>
            </a:r>
          </a:p>
          <a:p>
            <a:r>
              <a:rPr lang="en-US" sz="1100" kern="1200" dirty="0">
                <a:solidFill>
                  <a:schemeClr val="tx1"/>
                </a:solidFill>
                <a:effectLst/>
                <a:latin typeface="+mn-lt"/>
                <a:ea typeface="+mn-ea"/>
                <a:cs typeface="+mn-cs"/>
              </a:rPr>
              <a:t>The three models of cloud computing are:</a:t>
            </a:r>
          </a:p>
          <a:p>
            <a:r>
              <a:rPr lang="en-US" sz="1100" kern="1200" dirty="0">
                <a:solidFill>
                  <a:schemeClr val="tx1"/>
                </a:solidFill>
                <a:effectLst/>
                <a:latin typeface="+mn-lt"/>
                <a:ea typeface="+mn-ea"/>
                <a:cs typeface="+mn-cs"/>
              </a:rPr>
              <a:t>Infrastructure as a Service (IaaS)</a:t>
            </a:r>
          </a:p>
          <a:p>
            <a:r>
              <a:rPr lang="en-US" sz="1100" kern="1200" dirty="0">
                <a:solidFill>
                  <a:schemeClr val="tx1"/>
                </a:solidFill>
                <a:effectLst/>
                <a:latin typeface="+mn-lt"/>
                <a:ea typeface="+mn-ea"/>
                <a:cs typeface="+mn-cs"/>
              </a:rPr>
              <a:t>Platform as a Service (PaaS), and </a:t>
            </a:r>
          </a:p>
          <a:p>
            <a:r>
              <a:rPr lang="en-US" sz="1100" kern="1200" dirty="0">
                <a:solidFill>
                  <a:schemeClr val="tx1"/>
                </a:solidFill>
                <a:effectLst/>
                <a:latin typeface="+mn-lt"/>
                <a:ea typeface="+mn-ea"/>
                <a:cs typeface="+mn-cs"/>
              </a:rPr>
              <a:t>Software as a Service (SaaS)</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All-in cloud, hybrid, and private cloud, are three cloud deployment models.</a:t>
            </a: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Cloud services are available to replace traditional on-premises computing activities.</a:t>
            </a:r>
          </a:p>
        </p:txBody>
      </p:sp>
    </p:spTree>
    <p:extLst>
      <p:ext uri="{BB962C8B-B14F-4D97-AF65-F5344CB8AC3E}">
        <p14:creationId xmlns:p14="http://schemas.microsoft.com/office/powerpoint/2010/main" val="11428102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Why are so many companies interested in moving to the cloud? Let’s take a look at the six benefits companies can realize by moving to the cloud.</a:t>
            </a:r>
          </a:p>
        </p:txBody>
      </p:sp>
    </p:spTree>
    <p:extLst>
      <p:ext uri="{BB962C8B-B14F-4D97-AF65-F5344CB8AC3E}">
        <p14:creationId xmlns:p14="http://schemas.microsoft.com/office/powerpoint/2010/main" val="38010303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Advantage 1: </a:t>
            </a:r>
            <a:r>
              <a:rPr lang="en-US" sz="1100" b="1" dirty="0"/>
              <a:t>Trade Capital Expense for Variable Expense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b="1" dirty="0"/>
          </a:p>
          <a:p>
            <a:r>
              <a:rPr lang="en-US" sz="1200" kern="1200" dirty="0">
                <a:solidFill>
                  <a:schemeClr val="tx1"/>
                </a:solidFill>
                <a:effectLst/>
                <a:latin typeface="+mn-lt"/>
                <a:ea typeface="+mn-ea"/>
                <a:cs typeface="+mn-cs"/>
              </a:rPr>
              <a:t>The first advantage is to trade capital expense for variable expense.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Instead of having to invest heavily in data centers and servers before you know how you’re going to use them, you can pay only when you use computing resources, and pay for how much you use.</a:t>
            </a:r>
          </a:p>
          <a:p>
            <a:r>
              <a:rPr lang="en-US" sz="1200" kern="1200" dirty="0">
                <a:solidFill>
                  <a:schemeClr val="tx1"/>
                </a:solidFill>
                <a:effectLst/>
                <a:latin typeface="+mn-lt"/>
                <a:ea typeface="+mn-ea"/>
                <a:cs typeface="+mn-cs"/>
              </a:rPr>
              <a:t>Select the link </a:t>
            </a:r>
            <a:r>
              <a:rPr lang="en-US" sz="1100" kern="1200" dirty="0">
                <a:solidFill>
                  <a:schemeClr val="tx1"/>
                </a:solidFill>
                <a:effectLst/>
                <a:latin typeface="+mn-lt"/>
                <a:ea typeface="+mn-ea"/>
                <a:cs typeface="+mn-cs"/>
              </a:rPr>
              <a:t>to</a:t>
            </a:r>
            <a:r>
              <a:rPr lang="en-US" sz="1200" kern="1200" dirty="0">
                <a:solidFill>
                  <a:schemeClr val="tx1"/>
                </a:solidFill>
                <a:effectLst/>
                <a:latin typeface="+mn-lt"/>
                <a:ea typeface="+mn-ea"/>
                <a:cs typeface="+mn-cs"/>
              </a:rPr>
              <a:t> learn more </a:t>
            </a:r>
            <a:r>
              <a:rPr lang="en-US" sz="1100" dirty="0">
                <a:hlinkClick r:id="rId3"/>
              </a:rPr>
              <a:t>https://d1.awsstatic.com/whitepapers/aws-overview.pdf</a:t>
            </a:r>
            <a:r>
              <a:rPr lang="en-US" sz="1100" dirty="0"/>
              <a:t>.</a:t>
            </a:r>
          </a:p>
        </p:txBody>
      </p:sp>
    </p:spTree>
    <p:extLst>
      <p:ext uri="{BB962C8B-B14F-4D97-AF65-F5344CB8AC3E}">
        <p14:creationId xmlns:p14="http://schemas.microsoft.com/office/powerpoint/2010/main" val="40307650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In this module, we are going to discuss the basics of cloud computing. In part one, you’ll learn what cloud computing is. In part two, you’ll discover the six advantages of cloud computing. In part three, we’ll reveal what Amazon Web Services is, and in part four, you’ll discover the AWS Cloud Adoption Framework. </a:t>
            </a: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This course assumes that you have a non-IT background, as it will not teach you how to build applications in the cloud. This course will give you a general conceptual understanding about the cloud and AWS.</a:t>
            </a:r>
          </a:p>
          <a:p>
            <a:endParaRPr lang="en-US" sz="105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9732982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vert="horz" lIns="91440" tIns="45720" rIns="91440" bIns="45720" rtlCol="0"/>
          <a:lstStyle/>
          <a:p>
            <a:r>
              <a:rPr lang="en-US" sz="1100" kern="1200" dirty="0">
                <a:solidFill>
                  <a:schemeClr val="tx1"/>
                </a:solidFill>
                <a:effectLst/>
                <a:latin typeface="+mn-lt"/>
                <a:ea typeface="+mn-ea"/>
                <a:cs typeface="+mn-cs"/>
              </a:rPr>
              <a:t>Capital expenses, or capex, are funds used by a company to acquire, upgrade, and maintain physical assets such as property, industrial buildings, or equipment. </a:t>
            </a: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Remember the data center example where we racked and stacked the hardware and then had to manage it all? You have to pay for everything in the data center whether you use it or not. Furthermore, when you purchase a hardware solution, you cannot take advantage of the same massive economies of scale that Amazon can.</a:t>
            </a: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A variable expense is an expense that is easily altered or avoided by the person bearing the cost. By using the cloud, businesses won’t have to invest money into data centers and servers, and can pay for only what they use in a pay-as-you-go fashion. This lets businesses save money on technology and enables them to adapt to new applications with as much space as needed in minutes, rather than weeks or days. Maintenance is reduced so the business can spend more time focusing on the core goals of the business. </a:t>
            </a:r>
          </a:p>
          <a:p>
            <a:r>
              <a:rPr lang="en-US" sz="1100" kern="1200" dirty="0">
                <a:solidFill>
                  <a:schemeClr val="tx1"/>
                </a:solidFill>
                <a:effectLst/>
                <a:latin typeface="+mn-lt"/>
                <a:ea typeface="+mn-ea"/>
                <a:cs typeface="+mn-cs"/>
              </a:rPr>
              <a:t>See the links to learn more. </a:t>
            </a:r>
          </a:p>
          <a:p>
            <a:pPr fontAlgn="base"/>
            <a:endParaRPr lang="en-US" sz="1100" kern="1200" dirty="0">
              <a:solidFill>
                <a:schemeClr val="tx1"/>
              </a:solidFill>
              <a:effectLst/>
              <a:latin typeface="+mn-lt"/>
              <a:ea typeface="+mn-ea"/>
              <a:cs typeface="+mn-cs"/>
            </a:endParaRPr>
          </a:p>
          <a:p>
            <a:pPr fontAlgn="base"/>
            <a:r>
              <a:rPr lang="en-US" sz="1100" kern="1200" dirty="0">
                <a:solidFill>
                  <a:schemeClr val="tx1"/>
                </a:solidFill>
                <a:effectLst/>
                <a:latin typeface="+mn-lt"/>
                <a:ea typeface="+mn-ea"/>
                <a:cs typeface="+mn-cs"/>
              </a:rPr>
              <a:t>Source:</a:t>
            </a:r>
          </a:p>
          <a:p>
            <a:pPr fontAlgn="base"/>
            <a:r>
              <a:rPr lang="en-US" sz="1100" dirty="0">
                <a:hlinkClick r:id="rId3"/>
              </a:rPr>
              <a:t>https://www.investopedia.com/terms/c/capitalexpenditure.asp</a:t>
            </a:r>
            <a:r>
              <a:rPr lang="en-US" sz="1100" dirty="0"/>
              <a:t> </a:t>
            </a:r>
          </a:p>
          <a:p>
            <a:pPr fontAlgn="base"/>
            <a:r>
              <a:rPr lang="en-US" sz="1100" dirty="0"/>
              <a:t>Overview of Amazon Web Services: </a:t>
            </a:r>
            <a:r>
              <a:rPr lang="en-US" sz="1100" dirty="0">
                <a:hlinkClick r:id="rId4"/>
              </a:rPr>
              <a:t>https://aws.amazon.com/whitepapers/overview-of-amazon-web-services</a:t>
            </a:r>
            <a:r>
              <a:rPr lang="en-US" sz="1100" dirty="0"/>
              <a:t>. </a:t>
            </a:r>
          </a:p>
        </p:txBody>
      </p:sp>
    </p:spTree>
    <p:extLst>
      <p:ext uri="{BB962C8B-B14F-4D97-AF65-F5344CB8AC3E}">
        <p14:creationId xmlns:p14="http://schemas.microsoft.com/office/powerpoint/2010/main" val="2691229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dirty="0">
                <a:solidFill>
                  <a:srgbClr val="0070C0"/>
                </a:solidFill>
                <a:latin typeface="+mn-lt"/>
                <a:ea typeface="Amazon Ember" panose="020B0603020204020204" pitchFamily="34" charset="0"/>
                <a:cs typeface="Amazon Ember" panose="020B0603020204020204" pitchFamily="34" charset="0"/>
              </a:rPr>
              <a:t>Advantage 2: </a:t>
            </a:r>
            <a:r>
              <a:rPr lang="en-US" sz="1100" b="1" dirty="0">
                <a:latin typeface="+mn-lt"/>
              </a:rPr>
              <a:t>Benefit from massive economies of scale.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b="1" dirty="0">
              <a:latin typeface="+mn-lt"/>
            </a:endParaRPr>
          </a:p>
          <a:p>
            <a:r>
              <a:rPr lang="en-US" sz="1200" kern="1200" dirty="0">
                <a:solidFill>
                  <a:schemeClr val="tx1"/>
                </a:solidFill>
                <a:effectLst/>
                <a:latin typeface="+mn-lt"/>
                <a:ea typeface="+mn-ea"/>
                <a:cs typeface="+mn-cs"/>
              </a:rPr>
              <a:t>Advantage number two is that you can benefit from massive economies of scale.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By using cloud computing, you can achieve a lower variable cost than you can get on your own.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Select the link to learn more</a:t>
            </a:r>
            <a:endParaRPr lang="en-US" sz="110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latin typeface="+mn-lt"/>
                <a:hlinkClick r:id="rId3"/>
              </a:rPr>
              <a:t>https://d1.awsstatic.com/whitepapers/aws-overview.pdf</a:t>
            </a:r>
            <a:r>
              <a:rPr lang="en-US" sz="1100" dirty="0">
                <a:latin typeface="+mn-lt"/>
              </a:rPr>
              <a:t>.</a:t>
            </a:r>
          </a:p>
        </p:txBody>
      </p:sp>
    </p:spTree>
    <p:extLst>
      <p:ext uri="{BB962C8B-B14F-4D97-AF65-F5344CB8AC3E}">
        <p14:creationId xmlns:p14="http://schemas.microsoft.com/office/powerpoint/2010/main" val="17789848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vert="horz" lIns="91440" tIns="45720" rIns="91440" bIns="45720" rtlCol="0"/>
          <a:lstStyle/>
          <a:p>
            <a:r>
              <a:rPr lang="en-US" sz="1200" kern="1200" dirty="0">
                <a:solidFill>
                  <a:schemeClr val="tx1"/>
                </a:solidFill>
                <a:effectLst/>
                <a:latin typeface="+mn-lt"/>
                <a:ea typeface="+mn-ea"/>
                <a:cs typeface="+mn-cs"/>
              </a:rPr>
              <a:t>Data centers require hardware solutions, which are physical, and require space, staff, and physical security. Significant cost and time is associated with the procurement of these resources. Additionally, purchasing power is limited to the size of their individual purchases.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contrast, with usage from hundreds of thousands of customers are aggregated in the cloud, providers such as Amazon Web Services can achieve higher economies of scale, which translates into lower pay as-you-go prices.</a:t>
            </a:r>
          </a:p>
          <a:p>
            <a:pPr fontAlgn="base"/>
            <a:endParaRPr lang="en-US" sz="1100" kern="1200" dirty="0">
              <a:solidFill>
                <a:schemeClr val="tx1"/>
              </a:solidFill>
              <a:effectLst/>
              <a:latin typeface="+mn-lt"/>
              <a:ea typeface="+mn-ea"/>
              <a:cs typeface="+mn-cs"/>
            </a:endParaRPr>
          </a:p>
          <a:p>
            <a:pPr fontAlgn="base"/>
            <a:r>
              <a:rPr lang="en-US" sz="1100" kern="1200" dirty="0">
                <a:solidFill>
                  <a:schemeClr val="tx1"/>
                </a:solidFill>
                <a:effectLst/>
                <a:latin typeface="+mn-lt"/>
                <a:ea typeface="+mn-ea"/>
                <a:cs typeface="+mn-cs"/>
              </a:rPr>
              <a:t>Sources:</a:t>
            </a:r>
            <a:endParaRPr lang="en-US" sz="1100" b="0" i="0" kern="1200" dirty="0">
              <a:solidFill>
                <a:schemeClr val="tx1"/>
              </a:solidFill>
              <a:effectLst/>
              <a:latin typeface="+mn-lt"/>
              <a:ea typeface="+mn-ea"/>
              <a:cs typeface="+mn-cs"/>
            </a:endParaRPr>
          </a:p>
          <a:p>
            <a:pPr fontAlgn="base"/>
            <a:r>
              <a:rPr lang="en-US" sz="1100" b="0" i="0" kern="1200" dirty="0">
                <a:solidFill>
                  <a:schemeClr val="tx1"/>
                </a:solidFill>
                <a:effectLst/>
                <a:latin typeface="+mn-lt"/>
                <a:ea typeface="+mn-ea"/>
                <a:cs typeface="+mn-cs"/>
              </a:rPr>
              <a:t>AWS | What Is Cloud Computing - Benefits of the Cloud. Amazon Web Services, Inc.N.p., n.d.Web. 31 Aug. 2014.</a:t>
            </a:r>
          </a:p>
          <a:p>
            <a:pPr fontAlgn="base"/>
            <a:endParaRPr lang="en-US"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p>
          <a:p>
            <a:endParaRPr lang="en-US" sz="1100" dirty="0"/>
          </a:p>
        </p:txBody>
      </p:sp>
    </p:spTree>
    <p:extLst>
      <p:ext uri="{BB962C8B-B14F-4D97-AF65-F5344CB8AC3E}">
        <p14:creationId xmlns:p14="http://schemas.microsoft.com/office/powerpoint/2010/main" val="7182600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dirty="0">
                <a:solidFill>
                  <a:srgbClr val="0070C0"/>
                </a:solidFill>
                <a:latin typeface="+mn-lt"/>
                <a:ea typeface="Amazon Ember" panose="020B0603020204020204" pitchFamily="34" charset="0"/>
                <a:cs typeface="Amazon Ember" panose="020B0603020204020204" pitchFamily="34" charset="0"/>
              </a:rPr>
              <a:t>Advantage 3: </a:t>
            </a:r>
            <a:r>
              <a:rPr lang="en-US" sz="1100" b="1" dirty="0">
                <a:latin typeface="+mn-lt"/>
              </a:rPr>
              <a:t>Stop guessing about capacity.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b="1" dirty="0">
              <a:latin typeface="+mn-lt"/>
            </a:endParaRPr>
          </a:p>
          <a:p>
            <a:r>
              <a:rPr lang="en-US" sz="1200" kern="1200" dirty="0">
                <a:solidFill>
                  <a:schemeClr val="tx1"/>
                </a:solidFill>
                <a:effectLst/>
                <a:latin typeface="+mn-lt"/>
                <a:ea typeface="+mn-ea"/>
                <a:cs typeface="+mn-cs"/>
              </a:rPr>
              <a:t>Advantage number three is to eliminate guessing on your infrastructure capacity needs. </a:t>
            </a:r>
          </a:p>
          <a:p>
            <a:endParaRPr lang="en-US" sz="110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effectLst/>
                <a:latin typeface="+mn-lt"/>
                <a:ea typeface="+mn-ea"/>
                <a:cs typeface="+mn-cs"/>
              </a:rPr>
              <a:t>Source:</a:t>
            </a:r>
            <a:endParaRPr lang="en-US" sz="110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latin typeface="+mn-lt"/>
                <a:hlinkClick r:id="rId3"/>
              </a:rPr>
              <a:t>https://d1.awsstatic.com/whitepapers/aws-overview.pdf</a:t>
            </a:r>
            <a:r>
              <a:rPr lang="en-US" sz="1100" dirty="0">
                <a:latin typeface="+mn-lt"/>
              </a:rPr>
              <a:t> </a:t>
            </a:r>
          </a:p>
          <a:p>
            <a:endParaRPr lang="en-US" sz="1100" dirty="0">
              <a:latin typeface="+mn-lt"/>
            </a:endParaRPr>
          </a:p>
        </p:txBody>
      </p:sp>
    </p:spTree>
    <p:extLst>
      <p:ext uri="{BB962C8B-B14F-4D97-AF65-F5344CB8AC3E}">
        <p14:creationId xmlns:p14="http://schemas.microsoft.com/office/powerpoint/2010/main" val="20915236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vert="horz" lIns="91440" tIns="45720" rIns="91440" bIns="45720" rtlCol="0"/>
          <a:lstStyle/>
          <a:p>
            <a:r>
              <a:rPr lang="en-US" sz="1200" kern="1200" dirty="0">
                <a:solidFill>
                  <a:schemeClr val="tx1"/>
                </a:solidFill>
                <a:effectLst/>
                <a:latin typeface="+mn-lt"/>
                <a:ea typeface="+mn-ea"/>
                <a:cs typeface="+mn-cs"/>
              </a:rPr>
              <a:t>Before cloud computing, we had to guess about how much resources would be required to accommodate maximum usage peaks. That method also assumed that you could accurately predict the usage peaks, if there’s enough resource capacity and if the amount of storage is sufficient. When you guess, it is very likely that you will probably either buy too much or too little. If you buy too much, you’ve wasted money. If you buy too little, you will have downtime.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With cloud computing, these problems go away. You can access as much or as little as you need, and scale up and down, scale in and out as required with only a few minutes notice.</a:t>
            </a:r>
            <a:endParaRPr lang="en-US" dirty="0"/>
          </a:p>
        </p:txBody>
      </p:sp>
    </p:spTree>
    <p:extLst>
      <p:ext uri="{BB962C8B-B14F-4D97-AF65-F5344CB8AC3E}">
        <p14:creationId xmlns:p14="http://schemas.microsoft.com/office/powerpoint/2010/main" val="19762624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Advantage 4: </a:t>
            </a:r>
            <a:r>
              <a:rPr lang="en-US" sz="1200" b="1" dirty="0">
                <a:latin typeface="Amazon Ember" panose="020B0603020204020204" pitchFamily="34" charset="0"/>
                <a:ea typeface="Amazon Ember" panose="020B0603020204020204" pitchFamily="34" charset="0"/>
                <a:cs typeface="Amazon Ember" panose="020B0603020204020204" pitchFamily="34" charset="0"/>
              </a:rPr>
              <a:t>Increase speed and agility.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kern="1200" dirty="0">
              <a:solidFill>
                <a:schemeClr val="tx1"/>
              </a:solidFill>
              <a:effectLst/>
            </a:endParaRPr>
          </a:p>
          <a:p>
            <a:r>
              <a:rPr lang="en-US" sz="1200" kern="1200" dirty="0">
                <a:solidFill>
                  <a:schemeClr val="tx1"/>
                </a:solidFill>
                <a:effectLst/>
                <a:latin typeface="+mn-lt"/>
                <a:ea typeface="+mn-ea"/>
                <a:cs typeface="+mn-cs"/>
              </a:rPr>
              <a:t>Advantage four is increased speed and agility.</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a cloud computing environment, new IT resources are only a click away, which means you reduce the time it takes to make those resources available to your developers from weeks to just minutes. This results in a dramatic increase in agility for the organization, since the cost and time it takes to experiment and develop is significantly lower.</a:t>
            </a:r>
          </a:p>
          <a:p>
            <a:endParaRPr lang="en-US" b="0" i="0" kern="1200"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Source:</a:t>
            </a:r>
            <a:endParaRPr lang="en-US" b="0" i="0" kern="1200"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https://d1.awsstatic.com/whitepapers/aws-overview.pdf</a:t>
            </a:r>
            <a:r>
              <a:rPr lang="en-US" dirty="0"/>
              <a:t> </a:t>
            </a:r>
          </a:p>
        </p:txBody>
      </p:sp>
    </p:spTree>
    <p:extLst>
      <p:ext uri="{BB962C8B-B14F-4D97-AF65-F5344CB8AC3E}">
        <p14:creationId xmlns:p14="http://schemas.microsoft.com/office/powerpoint/2010/main" val="329510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Cloud services provide instant global reach and rapid availability of new resources that enables you to quickly change or scale your technology in minutes, not weeks.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Organizational agility is a core differentiator in today’s rapidly changing business environment. For organizations to succeed in a constantly changing world, they need to improve their ability to change and adapt.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You can safely experiment with new ideas and encourage innovation at a very low cost and leverage pre-fabricated functionality without requiring in-house expertise, such as data warehousing and analytics.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You may even find success with ideas that simply weren’t feasible in the past due to hardware or budget constraints. You’re able to explore new avenues of business with minimal risk and expense, and can test with different configurations. </a:t>
            </a:r>
          </a:p>
        </p:txBody>
      </p:sp>
    </p:spTree>
    <p:extLst>
      <p:ext uri="{BB962C8B-B14F-4D97-AF65-F5344CB8AC3E}">
        <p14:creationId xmlns:p14="http://schemas.microsoft.com/office/powerpoint/2010/main" val="15188228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dirty="0">
                <a:solidFill>
                  <a:srgbClr val="0070C0"/>
                </a:solidFill>
                <a:latin typeface="+mn-lt"/>
                <a:ea typeface="Amazon Ember" panose="020B0603020204020204" pitchFamily="34" charset="0"/>
                <a:cs typeface="Amazon Ember" panose="020B0603020204020204" pitchFamily="34" charset="0"/>
              </a:rPr>
              <a:t>Advantage 5: </a:t>
            </a:r>
            <a:r>
              <a:rPr lang="en-US" sz="1100" b="1" dirty="0">
                <a:latin typeface="+mn-lt"/>
                <a:ea typeface="Amazon Ember" panose="020B0603020204020204" pitchFamily="34" charset="0"/>
                <a:cs typeface="Amazon Ember" panose="020B0603020204020204" pitchFamily="34" charset="0"/>
              </a:rPr>
              <a:t>Stop spending money running and maintaining data centers.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b="0" i="0" kern="1200" dirty="0">
              <a:solidFill>
                <a:schemeClr val="tx1"/>
              </a:solidFill>
              <a:effectLst/>
              <a:latin typeface="+mn-lt"/>
            </a:endParaRPr>
          </a:p>
          <a:p>
            <a:r>
              <a:rPr lang="en-US" sz="1200" kern="1200" dirty="0">
                <a:solidFill>
                  <a:schemeClr val="tx1"/>
                </a:solidFill>
                <a:effectLst/>
                <a:latin typeface="+mn-lt"/>
                <a:ea typeface="+mn-ea"/>
                <a:cs typeface="+mn-cs"/>
              </a:rPr>
              <a:t>Advantage five is to stop spending money running and maintaining data centers.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Focus on projects that differentiate your business, not the infrastructure. Cloud computing lets you focus on your own customers, rather than on the heavy lifting of racking, stacking, and powering servers.</a:t>
            </a:r>
          </a:p>
        </p:txBody>
      </p:sp>
    </p:spTree>
    <p:extLst>
      <p:ext uri="{BB962C8B-B14F-4D97-AF65-F5344CB8AC3E}">
        <p14:creationId xmlns:p14="http://schemas.microsoft.com/office/powerpoint/2010/main" val="11169272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Cloud computing allows you to focus on your customers and your core business - what you are good at - rather than on managing infrastructure. Let someone else manage that for you. Focus on projects that differentiate the business, not the infrastructure. Delegate the racking, stacking and powering of servers to the cloud provider!</a:t>
            </a:r>
          </a:p>
          <a:p>
            <a:endParaRPr lang="en-US" sz="1100" dirty="0"/>
          </a:p>
        </p:txBody>
      </p:sp>
    </p:spTree>
    <p:extLst>
      <p:ext uri="{BB962C8B-B14F-4D97-AF65-F5344CB8AC3E}">
        <p14:creationId xmlns:p14="http://schemas.microsoft.com/office/powerpoint/2010/main" val="42437945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dirty="0">
                <a:solidFill>
                  <a:srgbClr val="0070C0"/>
                </a:solidFill>
                <a:latin typeface="+mn-lt"/>
                <a:ea typeface="Amazon Ember" panose="020B0603020204020204" pitchFamily="34" charset="0"/>
                <a:cs typeface="Amazon Ember" panose="020B0603020204020204" pitchFamily="34" charset="0"/>
              </a:rPr>
              <a:t>Advantage 6: </a:t>
            </a:r>
            <a:r>
              <a:rPr lang="en-US" sz="1100" b="1" dirty="0">
                <a:latin typeface="+mn-lt"/>
                <a:ea typeface="Amazon Ember" panose="020B0603020204020204" pitchFamily="34" charset="0"/>
                <a:cs typeface="Amazon Ember" panose="020B0603020204020204" pitchFamily="34" charset="0"/>
              </a:rPr>
              <a:t>Go global in minutes.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b="0" i="0" kern="1200" dirty="0">
              <a:solidFill>
                <a:schemeClr val="tx1"/>
              </a:solidFill>
              <a:effectLst/>
              <a:latin typeface="+mn-lt"/>
            </a:endParaRPr>
          </a:p>
          <a:p>
            <a:r>
              <a:rPr lang="en-US" sz="1200" kern="1200" dirty="0">
                <a:solidFill>
                  <a:schemeClr val="tx1"/>
                </a:solidFill>
                <a:effectLst/>
                <a:latin typeface="+mn-lt"/>
                <a:ea typeface="+mn-ea"/>
                <a:cs typeface="+mn-cs"/>
              </a:rPr>
              <a:t>Advantage six is the ability to go global in minutes.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Easily deploy your application in multiple regions around the world with just a few clicks. This means you can provide a lower latency and better experience for your customers simply, and at minimal cost.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Select the link to learn more. </a:t>
            </a:r>
          </a:p>
          <a:p>
            <a:pPr marL="0" marR="0" indent="0" algn="l" defTabSz="457200" rtl="0" eaLnBrk="1" fontAlgn="auto" latinLnBrk="0" hangingPunct="1">
              <a:lnSpc>
                <a:spcPct val="100000"/>
              </a:lnSpc>
              <a:spcBef>
                <a:spcPts val="0"/>
              </a:spcBef>
              <a:spcAft>
                <a:spcPts val="600"/>
              </a:spcAft>
              <a:buClrTx/>
              <a:buSzTx/>
              <a:buFontTx/>
              <a:buNone/>
              <a:tabLst/>
              <a:defRPr/>
            </a:pPr>
            <a:r>
              <a:rPr lang="en-US" sz="1100" baseline="0" dirty="0">
                <a:latin typeface="+mn-lt"/>
                <a:hlinkClick r:id="rId3"/>
              </a:rPr>
              <a:t>https://www.youtube.com/watch?v=JIQETrFC_SQ</a:t>
            </a:r>
            <a:r>
              <a:rPr lang="en-US" sz="1100" baseline="0" dirty="0">
                <a:latin typeface="+mn-lt"/>
              </a:rPr>
              <a:t>.</a:t>
            </a:r>
          </a:p>
          <a:p>
            <a:pPr marL="0" marR="0" indent="0" algn="l" defTabSz="457200" rtl="0" eaLnBrk="1" fontAlgn="auto" latinLnBrk="0" hangingPunct="1">
              <a:lnSpc>
                <a:spcPct val="100000"/>
              </a:lnSpc>
              <a:spcBef>
                <a:spcPts val="0"/>
              </a:spcBef>
              <a:spcAft>
                <a:spcPts val="600"/>
              </a:spcAft>
              <a:buClrTx/>
              <a:buSzTx/>
              <a:buFontTx/>
              <a:buNone/>
              <a:tabLst/>
              <a:defRPr/>
            </a:pPr>
            <a:endParaRPr lang="en-US" sz="1100" baseline="0" dirty="0">
              <a:latin typeface="+mn-lt"/>
            </a:endParaRPr>
          </a:p>
          <a:p>
            <a:pPr marL="0" marR="0" indent="0" algn="l" defTabSz="457200" rtl="0" eaLnBrk="1" fontAlgn="auto" latinLnBrk="0" hangingPunct="1">
              <a:lnSpc>
                <a:spcPct val="100000"/>
              </a:lnSpc>
              <a:spcBef>
                <a:spcPts val="0"/>
              </a:spcBef>
              <a:spcAft>
                <a:spcPts val="600"/>
              </a:spcAft>
              <a:buClrTx/>
              <a:buSzTx/>
              <a:buFontTx/>
              <a:buNone/>
              <a:tabLst/>
              <a:defRPr/>
            </a:pPr>
            <a:endParaRPr lang="en-US" sz="1100" baseline="0" dirty="0">
              <a:latin typeface="+mn-lt"/>
            </a:endParaRPr>
          </a:p>
        </p:txBody>
      </p:sp>
    </p:spTree>
    <p:extLst>
      <p:ext uri="{BB962C8B-B14F-4D97-AF65-F5344CB8AC3E}">
        <p14:creationId xmlns:p14="http://schemas.microsoft.com/office/powerpoint/2010/main" val="30468583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The goal of this module is to discuss key concepts related to cloud computing and the advantages of cloud computing with Amazon Web Services.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We will:</a:t>
            </a:r>
          </a:p>
          <a:p>
            <a:r>
              <a:rPr lang="en-US" sz="1100" kern="1200" dirty="0">
                <a:solidFill>
                  <a:schemeClr val="tx1"/>
                </a:solidFill>
                <a:effectLst/>
                <a:latin typeface="+mn-lt"/>
                <a:ea typeface="+mn-ea"/>
                <a:cs typeface="+mn-cs"/>
              </a:rPr>
              <a:t>• Define different types of cloud computing to understand internet-based computing and three broad categories of cloud computing.</a:t>
            </a:r>
          </a:p>
          <a:p>
            <a:r>
              <a:rPr lang="en-US" sz="1100" kern="1200" dirty="0">
                <a:solidFill>
                  <a:schemeClr val="tx1"/>
                </a:solidFill>
                <a:effectLst/>
                <a:latin typeface="+mn-lt"/>
                <a:ea typeface="+mn-ea"/>
                <a:cs typeface="+mn-cs"/>
              </a:rPr>
              <a:t>• Describe the six advantages of cloud computing that are helping organizations make the decision to get out of the low-value parts of IT and focus on things that drive business success.</a:t>
            </a:r>
          </a:p>
          <a:p>
            <a:r>
              <a:rPr lang="en-US" sz="1100" kern="1200" dirty="0">
                <a:solidFill>
                  <a:schemeClr val="tx1"/>
                </a:solidFill>
                <a:effectLst/>
                <a:latin typeface="+mn-lt"/>
                <a:ea typeface="+mn-ea"/>
                <a:cs typeface="+mn-cs"/>
              </a:rPr>
              <a:t>• Describe three cloud deployment models to understand alternative models of cloud usage.</a:t>
            </a:r>
          </a:p>
          <a:p>
            <a:r>
              <a:rPr lang="en-US" sz="1100" kern="1200" dirty="0">
                <a:solidFill>
                  <a:schemeClr val="tx1"/>
                </a:solidFill>
                <a:effectLst/>
                <a:latin typeface="+mn-lt"/>
                <a:ea typeface="+mn-ea"/>
                <a:cs typeface="+mn-cs"/>
              </a:rPr>
              <a:t>• Review the AWS Cloud Adoption Framework which helps organizations understand how cloud adoption transforms the way they work.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After this overview, you will have the opportunity to complete a Knowledge Assessment. </a:t>
            </a:r>
          </a:p>
        </p:txBody>
      </p:sp>
    </p:spTree>
    <p:extLst>
      <p:ext uri="{BB962C8B-B14F-4D97-AF65-F5344CB8AC3E}">
        <p14:creationId xmlns:p14="http://schemas.microsoft.com/office/powerpoint/2010/main" val="9897015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You can be operating locally today and become available globally in minutes by leveraging </a:t>
            </a:r>
            <a:r>
              <a:rPr lang="en-US" sz="1200" b="1" i="0" kern="1200" dirty="0">
                <a:solidFill>
                  <a:schemeClr val="tx1"/>
                </a:solidFill>
                <a:effectLst/>
                <a:latin typeface="+mn-lt"/>
                <a:ea typeface="+mn-ea"/>
                <a:cs typeface="+mn-cs"/>
              </a:rPr>
              <a:t>Amazon CloudFront </a:t>
            </a:r>
            <a:r>
              <a:rPr lang="en-US" sz="1200" b="0" i="0" kern="1200" dirty="0">
                <a:solidFill>
                  <a:schemeClr val="tx1"/>
                </a:solidFill>
                <a:effectLst/>
                <a:latin typeface="+mn-lt"/>
                <a:ea typeface="+mn-ea"/>
                <a:cs typeface="+mn-cs"/>
              </a:rPr>
              <a:t>and our global network of </a:t>
            </a:r>
            <a:r>
              <a:rPr lang="en-US" sz="1200" b="1" i="0" kern="1200" dirty="0">
                <a:solidFill>
                  <a:schemeClr val="tx1"/>
                </a:solidFill>
                <a:effectLst/>
                <a:latin typeface="+mn-lt"/>
                <a:ea typeface="+mn-ea"/>
                <a:cs typeface="+mn-cs"/>
              </a:rPr>
              <a:t>Edge Locations</a:t>
            </a:r>
            <a:r>
              <a:rPr lang="en-US" sz="1200" b="0" i="0" kern="1200" dirty="0">
                <a:solidFill>
                  <a:schemeClr val="tx1"/>
                </a:solidFill>
                <a:effectLst/>
                <a:latin typeface="+mn-lt"/>
                <a:ea typeface="+mn-ea"/>
                <a:cs typeface="+mn-cs"/>
              </a:rPr>
              <a:t>. </a:t>
            </a:r>
            <a:r>
              <a:rPr lang="en-US" sz="1100" dirty="0"/>
              <a:t>Deploying</a:t>
            </a:r>
            <a:r>
              <a:rPr lang="en-US" sz="1100" baseline="0" dirty="0"/>
              <a:t> in the region where your customers are</a:t>
            </a:r>
            <a:r>
              <a:rPr lang="en-US" sz="1100" dirty="0"/>
              <a:t> helps you provide lower latency and a better experience at minimal cost.</a:t>
            </a:r>
          </a:p>
          <a:p>
            <a:endParaRPr lang="en-US"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learn more about specific locations, visit the link.</a:t>
            </a:r>
          </a:p>
          <a:p>
            <a:r>
              <a:rPr lang="en-US" sz="1200" b="0" i="0" u="sng" kern="1200" dirty="0">
                <a:solidFill>
                  <a:schemeClr val="tx1"/>
                </a:solidFill>
                <a:effectLst/>
                <a:latin typeface="+mn-lt"/>
                <a:ea typeface="+mn-ea"/>
                <a:cs typeface="+mn-cs"/>
                <a:hlinkClick r:id="rId3"/>
              </a:rPr>
              <a:t>https://aws.amazon.com/about-aws/global-infrastructure/</a:t>
            </a:r>
            <a:r>
              <a:rPr lang="en-US" sz="1200" b="0" i="0" u="none" kern="1200" dirty="0">
                <a:solidFill>
                  <a:schemeClr val="tx1"/>
                </a:solidFill>
                <a:effectLst/>
                <a:latin typeface="+mn-lt"/>
                <a:ea typeface="+mn-ea"/>
                <a:cs typeface="+mn-cs"/>
              </a:rPr>
              <a:t>.</a:t>
            </a:r>
            <a:endParaRPr lang="en-US" sz="1100" u="none" dirty="0"/>
          </a:p>
        </p:txBody>
      </p:sp>
    </p:spTree>
    <p:extLst>
      <p:ext uri="{BB962C8B-B14F-4D97-AF65-F5344CB8AC3E}">
        <p14:creationId xmlns:p14="http://schemas.microsoft.com/office/powerpoint/2010/main" val="25105892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The six benefits discussed in this section provide a strong value proposition for moving to the cloud. Each of these benefits should be considered when deciding between an on-premises or cloud solution.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For more information, visit the link. </a:t>
            </a:r>
            <a:r>
              <a:rPr lang="en-US" sz="1100" dirty="0">
                <a:hlinkClick r:id="rId3"/>
              </a:rPr>
              <a:t>https://d1.awsstatic.com/whitepapers/aws-overview.pdf</a:t>
            </a:r>
            <a:r>
              <a:rPr lang="en-US" sz="1100" dirty="0"/>
              <a:t>.</a:t>
            </a:r>
          </a:p>
        </p:txBody>
      </p:sp>
    </p:spTree>
    <p:extLst>
      <p:ext uri="{BB962C8B-B14F-4D97-AF65-F5344CB8AC3E}">
        <p14:creationId xmlns:p14="http://schemas.microsoft.com/office/powerpoint/2010/main" val="36013490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part three, we’ll learn what Amazon Web Services is.</a:t>
            </a:r>
          </a:p>
        </p:txBody>
      </p:sp>
    </p:spTree>
    <p:extLst>
      <p:ext uri="{BB962C8B-B14F-4D97-AF65-F5344CB8AC3E}">
        <p14:creationId xmlns:p14="http://schemas.microsoft.com/office/powerpoint/2010/main" val="42856565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charset="0"/>
              <a:buNone/>
              <a:tabLst/>
              <a:defRPr/>
            </a:pPr>
            <a:r>
              <a:rPr lang="en-US" sz="1200" kern="1200" dirty="0">
                <a:solidFill>
                  <a:schemeClr val="tx1"/>
                </a:solidFill>
                <a:effectLst/>
                <a:latin typeface="+mn-lt"/>
                <a:ea typeface="+mn-ea"/>
                <a:cs typeface="+mn-cs"/>
              </a:rPr>
              <a:t>A web service is any piece of software that makes itself available over the Internet or on private (intranet) networks. A web service uses a standardized format (such as XML or JSON) for the request and the response of an API interaction. It is not tied to any one operating system or programming language, it’s self-describing via an interface definition file and is discoverable.</a:t>
            </a:r>
          </a:p>
          <a:p>
            <a:pPr marL="171450" indent="-171450">
              <a:buFont typeface="Arial" charset="0"/>
              <a:buChar char="•"/>
            </a:pPr>
            <a:endParaRPr lang="en-US" sz="1100" baseline="0" dirty="0"/>
          </a:p>
        </p:txBody>
      </p:sp>
    </p:spTree>
    <p:extLst>
      <p:ext uri="{BB962C8B-B14F-4D97-AF65-F5344CB8AC3E}">
        <p14:creationId xmlns:p14="http://schemas.microsoft.com/office/powerpoint/2010/main" val="91983853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Amazon Web Services (AWS) is the world’s most comprehensive and broadly adopted cloud platform, offering over 165 fully featured services from data centers globally. It has been architected to be the most flexible and secure cloud computing environment available today.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effectLst/>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AWS offers a broad set of global cloud-based products including compute, storage, databases, analytics,</a:t>
            </a:r>
            <a:r>
              <a:rPr lang="en-US" sz="1100" baseline="0" dirty="0"/>
              <a:t> networking, mobile, developer tools, management tools, </a:t>
            </a:r>
            <a:r>
              <a:rPr lang="en-US" sz="1100" baseline="0" dirty="0" err="1"/>
              <a:t>IoT</a:t>
            </a:r>
            <a:r>
              <a:rPr lang="en-US" sz="1100" baseline="0" dirty="0"/>
              <a:t>, security, and enterprise applications</a:t>
            </a:r>
            <a:r>
              <a:rPr lang="en-US" sz="1100" dirty="0"/>
              <a:t>. These services help organizations move faster, lower IT costs, and scale. AWS is trusted by the largest enterprises and the hottest start-ups to power a wide variety of workloads including: web and mobile applications, game development, data processing and warehousing, storage, archive, and many others.</a:t>
            </a:r>
            <a:endParaRPr lang="en-US" sz="1100" kern="1200" dirty="0">
              <a:solidFill>
                <a:schemeClr val="tx1"/>
              </a:solidFill>
              <a:effectLst/>
              <a:ea typeface="+mn-ea"/>
              <a:cs typeface="Arial" panose="020B0604020202020204" pitchFamily="34" charset="0"/>
            </a:endParaRPr>
          </a:p>
        </p:txBody>
      </p:sp>
    </p:spTree>
    <p:extLst>
      <p:ext uri="{BB962C8B-B14F-4D97-AF65-F5344CB8AC3E}">
        <p14:creationId xmlns:p14="http://schemas.microsoft.com/office/powerpoint/2010/main" val="1775552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100" baseline="0" dirty="0"/>
              <a:t>AWS offers many services. </a:t>
            </a:r>
            <a:r>
              <a:rPr lang="en-US" sz="1100" b="1" i="0" baseline="0" dirty="0"/>
              <a:t>Core Services </a:t>
            </a:r>
            <a:r>
              <a:rPr lang="en-US" sz="1100" baseline="0" dirty="0"/>
              <a:t>refers to a broad and deep group of core cloud infrastructure services. The blue label denotes the service group category. Each of the individual icons represents a service within that group.</a:t>
            </a:r>
          </a:p>
          <a:p>
            <a:pPr>
              <a:spcBef>
                <a:spcPts val="600"/>
              </a:spcBef>
            </a:pPr>
            <a:r>
              <a:rPr lang="en-US" sz="1100" baseline="0" dirty="0"/>
              <a:t>AWS services are typically grouped into different categories like compute, networking, storage, applications, databases, and analytics. </a:t>
            </a:r>
          </a:p>
          <a:p>
            <a:pPr>
              <a:spcBef>
                <a:spcPts val="600"/>
              </a:spcBef>
            </a:pPr>
            <a:endParaRPr lang="en-US" sz="1100" baseline="0" dirty="0"/>
          </a:p>
        </p:txBody>
      </p:sp>
    </p:spTree>
    <p:extLst>
      <p:ext uri="{BB962C8B-B14F-4D97-AF65-F5344CB8AC3E}">
        <p14:creationId xmlns:p14="http://schemas.microsoft.com/office/powerpoint/2010/main" val="31481302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600"/>
              </a:spcBef>
            </a:pPr>
            <a:r>
              <a:rPr lang="en-US" sz="1100" b="1" i="0" baseline="0" dirty="0"/>
              <a:t>Foundational Services </a:t>
            </a:r>
            <a:r>
              <a:rPr lang="en-US" sz="1100" baseline="0" dirty="0"/>
              <a:t>refers to groups of services that offer cloud-based solutions for the analytics, enterprise, mobile, and Internet of Things (IoT) platforms.</a:t>
            </a:r>
          </a:p>
        </p:txBody>
      </p:sp>
    </p:spTree>
    <p:extLst>
      <p:ext uri="{BB962C8B-B14F-4D97-AF65-F5344CB8AC3E}">
        <p14:creationId xmlns:p14="http://schemas.microsoft.com/office/powerpoint/2010/main" val="165004419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1" kern="1200" dirty="0">
                <a:solidFill>
                  <a:schemeClr val="tx1"/>
                </a:solidFill>
                <a:effectLst/>
                <a:latin typeface="+mn-lt"/>
                <a:ea typeface="+mn-ea"/>
                <a:cs typeface="+mn-cs"/>
              </a:rPr>
              <a:t>AWS Developer Tools </a:t>
            </a:r>
            <a:r>
              <a:rPr lang="en-US" sz="1200" kern="1200" dirty="0">
                <a:solidFill>
                  <a:schemeClr val="tx1"/>
                </a:solidFill>
                <a:effectLst/>
                <a:latin typeface="+mn-lt"/>
                <a:ea typeface="+mn-ea"/>
                <a:cs typeface="+mn-cs"/>
              </a:rPr>
              <a:t>is a set of services designed to enable developers and IT operations professionals practicing DevOps to rapidly and safely deliver software via Management Tools, security and identify, and app services.</a:t>
            </a:r>
          </a:p>
          <a:p>
            <a:pPr>
              <a:spcBef>
                <a:spcPts val="600"/>
              </a:spcBef>
            </a:pPr>
            <a:endParaRPr lang="en-US" sz="1050" b="0" baseline="0" dirty="0"/>
          </a:p>
        </p:txBody>
      </p:sp>
    </p:spTree>
    <p:extLst>
      <p:ext uri="{BB962C8B-B14F-4D97-AF65-F5344CB8AC3E}">
        <p14:creationId xmlns:p14="http://schemas.microsoft.com/office/powerpoint/2010/main" val="24852910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array of AWS services can be intimidating as you start your journey into the cloud. Initially, you only need to focus on a few ”core” services. You will need to understand the AWS Global Infrastructure, several Compute services, Networking &amp; Content Delivery, Storage, Databases, Security &amp; Identity Access Management, and, finally, Management Tools. Specifically, you should understand the following services from the core service group:</a:t>
            </a:r>
          </a:p>
          <a:p>
            <a:r>
              <a:rPr lang="en-US" sz="1200" kern="1200" dirty="0">
                <a:solidFill>
                  <a:schemeClr val="tx1"/>
                </a:solidFill>
                <a:effectLst/>
                <a:latin typeface="+mn-lt"/>
                <a:ea typeface="+mn-ea"/>
                <a:cs typeface="+mn-cs"/>
              </a:rPr>
              <a:t>• Compute -- including Amazon Elastic Compute Cloud (or Amazon EC2), AWS Lambda, and AWS Elastic Beanstalk.</a:t>
            </a:r>
          </a:p>
          <a:p>
            <a:r>
              <a:rPr lang="en-US" sz="1200" kern="1200" dirty="0">
                <a:solidFill>
                  <a:schemeClr val="tx1"/>
                </a:solidFill>
                <a:effectLst/>
                <a:latin typeface="+mn-lt"/>
                <a:ea typeface="+mn-ea"/>
                <a:cs typeface="+mn-cs"/>
              </a:rPr>
              <a:t>• Networking -- including Amazon Virtual Private Cloud (or VPC), Amazon Route 53, and Domain Name Services. </a:t>
            </a:r>
          </a:p>
          <a:p>
            <a:r>
              <a:rPr lang="en-US" sz="1200" kern="1200" dirty="0">
                <a:solidFill>
                  <a:schemeClr val="tx1"/>
                </a:solidFill>
                <a:effectLst/>
                <a:latin typeface="+mn-lt"/>
                <a:ea typeface="+mn-ea"/>
                <a:cs typeface="+mn-cs"/>
              </a:rPr>
              <a:t>• Storage -- including Amazon S3 (or Simple Storage Service), and Amazon Glacier. </a:t>
            </a:r>
          </a:p>
          <a:p>
            <a:r>
              <a:rPr lang="en-US" sz="1200" kern="1200" dirty="0">
                <a:solidFill>
                  <a:schemeClr val="tx1"/>
                </a:solidFill>
                <a:effectLst/>
                <a:latin typeface="+mn-lt"/>
                <a:ea typeface="+mn-ea"/>
                <a:cs typeface="+mn-cs"/>
              </a:rPr>
              <a:t>• Databases -- including Amazon RDS (or Relational Database Service), and Amazon DynamoDB (or Non-Relational Database).</a:t>
            </a:r>
          </a:p>
        </p:txBody>
      </p:sp>
    </p:spTree>
    <p:extLst>
      <p:ext uri="{BB962C8B-B14F-4D97-AF65-F5344CB8AC3E}">
        <p14:creationId xmlns:p14="http://schemas.microsoft.com/office/powerpoint/2010/main" val="101471495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From the Developer and Operations group, you should also understand the following:</a:t>
            </a:r>
          </a:p>
          <a:p>
            <a:r>
              <a:rPr lang="en-US" sz="1200" kern="1200" dirty="0">
                <a:solidFill>
                  <a:schemeClr val="tx1"/>
                </a:solidFill>
                <a:effectLst/>
                <a:latin typeface="+mn-lt"/>
                <a:ea typeface="+mn-ea"/>
                <a:cs typeface="+mn-cs"/>
              </a:rPr>
              <a:t>• Management Tools including CloudWatch and AWS CloudFormation.</a:t>
            </a:r>
          </a:p>
          <a:p>
            <a:r>
              <a:rPr lang="en-US" sz="1200" kern="1200" dirty="0">
                <a:solidFill>
                  <a:schemeClr val="tx1"/>
                </a:solidFill>
                <a:effectLst/>
                <a:latin typeface="+mn-lt"/>
                <a:ea typeface="+mn-ea"/>
                <a:cs typeface="+mn-cs"/>
              </a:rPr>
              <a:t>• Security and Identity -- including AWS Identity and Access Management (IAM)</a:t>
            </a:r>
          </a:p>
          <a:p>
            <a:pPr>
              <a:spcBef>
                <a:spcPts val="600"/>
              </a:spcBef>
            </a:pPr>
            <a:endParaRPr lang="en-US" sz="1100" baseline="0" dirty="0"/>
          </a:p>
        </p:txBody>
      </p:sp>
    </p:spTree>
    <p:extLst>
      <p:ext uri="{BB962C8B-B14F-4D97-AF65-F5344CB8AC3E}">
        <p14:creationId xmlns:p14="http://schemas.microsoft.com/office/powerpoint/2010/main" val="41891403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effectLst/>
                <a:latin typeface="+mn-lt"/>
                <a:ea typeface="+mn-ea"/>
                <a:cs typeface="+mn-cs"/>
              </a:rPr>
              <a:t>In part one, we’ll answer the question, “What is cloud computing?”</a:t>
            </a:r>
          </a:p>
        </p:txBody>
      </p:sp>
    </p:spTree>
    <p:extLst>
      <p:ext uri="{BB962C8B-B14F-4D97-AF65-F5344CB8AC3E}">
        <p14:creationId xmlns:p14="http://schemas.microsoft.com/office/powerpoint/2010/main" val="3140419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You may wonder how to access this broad array of services. You can access them in any of three ways: using the </a:t>
            </a:r>
            <a:r>
              <a:rPr lang="en-US" sz="1200" b="1" kern="1200" dirty="0">
                <a:solidFill>
                  <a:schemeClr val="tx1"/>
                </a:solidFill>
                <a:effectLst/>
                <a:latin typeface="+mn-lt"/>
                <a:ea typeface="+mn-ea"/>
                <a:cs typeface="+mn-cs"/>
              </a:rPr>
              <a:t>AWS Management Console, </a:t>
            </a:r>
            <a:r>
              <a:rPr lang="en-US" sz="1200" b="0" kern="1200" dirty="0">
                <a:solidFill>
                  <a:schemeClr val="tx1"/>
                </a:solidFill>
                <a:effectLst/>
                <a:latin typeface="+mn-lt"/>
                <a:ea typeface="+mn-ea"/>
                <a:cs typeface="+mn-cs"/>
              </a:rPr>
              <a:t>the</a:t>
            </a:r>
            <a:r>
              <a:rPr lang="en-US" sz="1200" b="1" kern="1200" dirty="0">
                <a:solidFill>
                  <a:schemeClr val="tx1"/>
                </a:solidFill>
                <a:effectLst/>
                <a:latin typeface="+mn-lt"/>
                <a:ea typeface="+mn-ea"/>
                <a:cs typeface="+mn-cs"/>
              </a:rPr>
              <a:t> AWS Command Line Interface (AWS CLI), </a:t>
            </a:r>
            <a:r>
              <a:rPr lang="en-US" sz="1200" b="0" kern="1200" dirty="0">
                <a:solidFill>
                  <a:schemeClr val="tx1"/>
                </a:solidFill>
                <a:effectLst/>
                <a:latin typeface="+mn-lt"/>
                <a:ea typeface="+mn-ea"/>
                <a:cs typeface="+mn-cs"/>
              </a:rPr>
              <a:t>and via </a:t>
            </a:r>
            <a:r>
              <a:rPr lang="en-US" sz="1200" b="1" kern="1200" dirty="0">
                <a:solidFill>
                  <a:schemeClr val="tx1"/>
                </a:solidFill>
                <a:effectLst/>
                <a:latin typeface="+mn-lt"/>
                <a:ea typeface="+mn-ea"/>
                <a:cs typeface="+mn-cs"/>
              </a:rPr>
              <a:t>Software Development Kits (SDKs)</a:t>
            </a:r>
            <a:r>
              <a:rPr lang="en-US" sz="1200" kern="1200" dirty="0">
                <a:solidFill>
                  <a:schemeClr val="tx1"/>
                </a:solidFill>
                <a:effectLst/>
                <a:latin typeface="+mn-lt"/>
                <a:ea typeface="+mn-ea"/>
                <a:cs typeface="+mn-cs"/>
              </a:rPr>
              <a:t>. For access on the go, you can use the AWS Console Mobile App to quickly view resources on the go.</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AWS Management console breaks down AWS services into separate categories, like Compute, Management Tools, Mobile Services, etc. Each category has a number of different services in it, and all of the services can be accessed from the console. For example, the Compute category contains Amazon EC2, Amazon EC2 Container Service, Amazon </a:t>
            </a:r>
            <a:r>
              <a:rPr lang="en-US" sz="1200" kern="1200" dirty="0" err="1">
                <a:solidFill>
                  <a:schemeClr val="tx1"/>
                </a:solidFill>
                <a:effectLst/>
                <a:latin typeface="+mn-lt"/>
                <a:ea typeface="+mn-ea"/>
                <a:cs typeface="+mn-cs"/>
              </a:rPr>
              <a:t>Lightsail</a:t>
            </a:r>
            <a:r>
              <a:rPr lang="en-US" sz="1200" kern="1200" dirty="0">
                <a:solidFill>
                  <a:schemeClr val="tx1"/>
                </a:solidFill>
                <a:effectLst/>
                <a:latin typeface="+mn-lt"/>
                <a:ea typeface="+mn-ea"/>
                <a:cs typeface="+mn-cs"/>
              </a:rPr>
              <a:t>, AWS Elastic Beanstalk, AWS Lambda, and AWS Batch.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AWS CLI is a unified tool to manage your AWS services. With just one tool to download and configure, you can control multiple AWS services from the CLI and automate them through scripts. The CLI User Guide instructs you on how to install and configure the tool. After that, you can begin making calls to your AWS services from the CLI.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Simplify using AWS services in your applications with an Application Programming Interface (or API) tailored to your programming language or platform.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learn more, visit the links.</a:t>
            </a:r>
          </a:p>
          <a:p>
            <a:r>
              <a:rPr lang="en-US" sz="1100" kern="1200" dirty="0">
                <a:solidFill>
                  <a:schemeClr val="tx1"/>
                </a:solidFill>
                <a:effectLst/>
                <a:ea typeface="+mn-ea"/>
                <a:cs typeface="Arial" panose="020B0604020202020204" pitchFamily="34" charset="0"/>
                <a:hlinkClick r:id="rId3"/>
              </a:rPr>
              <a:t>https://aws.amazon.com/console/mobile/</a:t>
            </a:r>
            <a:endParaRPr lang="en-US" sz="1100" kern="1200" dirty="0">
              <a:solidFill>
                <a:schemeClr val="tx1"/>
              </a:solidFill>
              <a:effectLst/>
              <a:ea typeface="+mn-ea"/>
              <a:cs typeface="Arial" panose="020B0604020202020204" pitchFamily="34" charset="0"/>
            </a:endParaRPr>
          </a:p>
          <a:p>
            <a:r>
              <a:rPr lang="en-US" sz="1200" b="0" i="0" kern="1200" dirty="0">
                <a:solidFill>
                  <a:schemeClr val="tx1"/>
                </a:solidFill>
                <a:effectLst/>
                <a:latin typeface="+mn-lt"/>
                <a:ea typeface="+mn-ea"/>
                <a:cs typeface="+mn-cs"/>
                <a:hlinkClick r:id="rId4"/>
              </a:rPr>
              <a:t>https://docs.aws.amazon.com/cli/latest/userguide/cli-chap-welcome.html</a:t>
            </a:r>
            <a:endParaRPr lang="en-US" sz="1100" b="0" i="0" kern="1200" dirty="0">
              <a:solidFill>
                <a:schemeClr val="tx1"/>
              </a:solidFill>
              <a:effectLst/>
              <a:latin typeface="+mn-lt"/>
              <a:ea typeface="+mn-ea"/>
              <a:cs typeface="Arial" panose="020B0604020202020204" pitchFamily="34" charset="0"/>
            </a:endParaRPr>
          </a:p>
          <a:p>
            <a:r>
              <a:rPr lang="en-US" sz="1200" b="0" i="0" kern="1200" dirty="0">
                <a:solidFill>
                  <a:schemeClr val="tx1"/>
                </a:solidFill>
                <a:effectLst/>
                <a:latin typeface="+mn-lt"/>
                <a:ea typeface="+mn-ea"/>
                <a:cs typeface="+mn-cs"/>
                <a:hlinkClick r:id="rId5"/>
              </a:rPr>
              <a:t>https://aws.amazon.com/tools/</a:t>
            </a:r>
            <a:r>
              <a:rPr lang="en-US"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hlinkClick r:id="rId6"/>
              </a:rPr>
              <a:t>https://docs.aws.amazon.com/apigateway/latest/developerguide/welcome.html</a:t>
            </a:r>
            <a:endParaRPr lang="en-US"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59542522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part four, we’ll discuss the AWS Cloud Adoption Framework, which helps organizations understand how cloud adoption transforms the way they work, and it provides structure to identify and address gaps in skills and processes. </a:t>
            </a:r>
          </a:p>
        </p:txBody>
      </p:sp>
    </p:spTree>
    <p:extLst>
      <p:ext uri="{BB962C8B-B14F-4D97-AF65-F5344CB8AC3E}">
        <p14:creationId xmlns:p14="http://schemas.microsoft.com/office/powerpoint/2010/main" val="16027834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AWS Professional Services created the AWS Cloud Adoption Framework (AWS CAF) to help organizations develop efficient and effective plans for their cloud adoption journey. The guidance and best practices provided by the framework help you build a comprehensive approach to cloud computing across your organization, and throughout your IT lifecycle.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AWS CAF breaks down the complex process of planning a move to the cloud into manageable pieces called perspectives. Perspectives represent essential areas of focus that span people, processes, and technology. Capabilities within each perspective identify which areas of your organization require attention. From that, actions are organized into prescriptive work streams that support a successful cloud journey.</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AWS Cloud Adoption Framework provides guidelines for establishing, developing, and running AWS environments. You’ll receive guidance that supports each unit in your organization so that each area understands how to update skills, adapt existing processes, and introduce new processes to take maximum advantage of the services provided by cloud computing.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provides a structure for business and IT teams to work together. Thousands of organizations around the world have successfully migrated their businesses to the cloud, relying on the AWS Cloud Adoption Framework to guide their efforts. AWS and our partners provide tools and services that can help you every step of the way to ensure complete understanding and transition. </a:t>
            </a:r>
          </a:p>
          <a:p>
            <a:endParaRPr lang="en-US" sz="1100" b="0" i="0" u="none" strike="noStrike" kern="1200" baseline="0" dirty="0">
              <a:solidFill>
                <a:schemeClr val="tx1"/>
              </a:solidFill>
              <a:ea typeface="+mn-ea"/>
              <a:cs typeface="Arial" panose="020B0604020202020204" pitchFamily="34" charset="0"/>
            </a:endParaRPr>
          </a:p>
        </p:txBody>
      </p:sp>
    </p:spTree>
    <p:extLst>
      <p:ext uri="{BB962C8B-B14F-4D97-AF65-F5344CB8AC3E}">
        <p14:creationId xmlns:p14="http://schemas.microsoft.com/office/powerpoint/2010/main" val="286732373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600"/>
              </a:spcAft>
              <a:buClrTx/>
              <a:buSzTx/>
              <a:buFontTx/>
              <a:buNone/>
              <a:tabLst/>
              <a:defRPr/>
            </a:pPr>
            <a:r>
              <a:rPr lang="en-US" sz="1100" b="0" i="0" u="none" strike="noStrike" kern="1200" baseline="0" dirty="0">
                <a:solidFill>
                  <a:schemeClr val="tx1"/>
                </a:solidFill>
                <a:cs typeface="Arial" panose="020B0604020202020204" pitchFamily="34" charset="0"/>
              </a:rPr>
              <a:t>At the highest level, the </a:t>
            </a:r>
            <a:r>
              <a:rPr lang="en-US" sz="1200" b="0" i="0" kern="1200" dirty="0">
                <a:solidFill>
                  <a:schemeClr val="tx1"/>
                </a:solidFill>
                <a:effectLst/>
                <a:latin typeface="+mn-lt"/>
                <a:ea typeface="+mn-ea"/>
                <a:cs typeface="+mn-cs"/>
              </a:rPr>
              <a:t>AWS Cloud Adoption Framework (AWS CAF) organizes guidance into six areas of focus, called perspectives. </a:t>
            </a:r>
          </a:p>
          <a:p>
            <a:pPr marL="0" marR="0" lvl="0" indent="0" algn="l" defTabSz="457200" rtl="0" eaLnBrk="1" fontAlgn="auto" latinLnBrk="0" hangingPunct="1">
              <a:lnSpc>
                <a:spcPct val="100000"/>
              </a:lnSpc>
              <a:spcBef>
                <a:spcPts val="0"/>
              </a:spcBef>
              <a:spcAft>
                <a:spcPts val="60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600"/>
              </a:spcAft>
              <a:buClrTx/>
              <a:buSzTx/>
              <a:buFontTx/>
              <a:buNone/>
              <a:tabLst/>
              <a:defRPr/>
            </a:pPr>
            <a:r>
              <a:rPr lang="en-US" sz="1200" b="0" i="0" kern="1200" dirty="0">
                <a:solidFill>
                  <a:schemeClr val="tx1"/>
                </a:solidFill>
                <a:effectLst/>
                <a:latin typeface="+mn-lt"/>
                <a:ea typeface="+mn-ea"/>
                <a:cs typeface="+mn-cs"/>
              </a:rPr>
              <a:t>Each perspective covers distinct responsibilities owned or managed by functionally related stakeholders. In general, the Business, People, and Governance Perspectives focus on business capabilities; while the Platform, Security, and Operations Perspectives focus on technical capabilities.</a:t>
            </a:r>
            <a:endParaRPr lang="en-US" sz="1100" b="0" i="0" u="none" strike="noStrike" kern="1200" baseline="0" dirty="0">
              <a:solidFill>
                <a:schemeClr val="tx1"/>
              </a:solidFill>
              <a:effectLst/>
              <a:cs typeface="Arial" panose="020B0604020202020204" pitchFamily="34" charset="0"/>
            </a:endParaRPr>
          </a:p>
          <a:p>
            <a:pPr marL="0" marR="0" lvl="0" indent="0" algn="l" defTabSz="457200" rtl="0" eaLnBrk="1" fontAlgn="auto" latinLnBrk="0" hangingPunct="1">
              <a:lnSpc>
                <a:spcPct val="100000"/>
              </a:lnSpc>
              <a:spcBef>
                <a:spcPts val="0"/>
              </a:spcBef>
              <a:spcAft>
                <a:spcPts val="600"/>
              </a:spcAft>
              <a:buClrTx/>
              <a:buSzTx/>
              <a:buFontTx/>
              <a:buNone/>
              <a:tabLst/>
              <a:defRPr/>
            </a:pPr>
            <a:endParaRPr lang="en-US" sz="1100" kern="1200" dirty="0">
              <a:solidFill>
                <a:schemeClr val="tx1"/>
              </a:solidFill>
              <a:effectLst/>
              <a:cs typeface="Arial" panose="020B0604020202020204" pitchFamily="34" charset="0"/>
            </a:endParaRPr>
          </a:p>
          <a:p>
            <a:pPr marL="0" marR="0" lvl="0" indent="0" algn="l" defTabSz="457200" rtl="0" eaLnBrk="1" fontAlgn="auto" latinLnBrk="0" hangingPunct="1">
              <a:lnSpc>
                <a:spcPct val="100000"/>
              </a:lnSpc>
              <a:spcBef>
                <a:spcPts val="0"/>
              </a:spcBef>
              <a:spcAft>
                <a:spcPts val="600"/>
              </a:spcAft>
              <a:buClrTx/>
              <a:buSzTx/>
              <a:buFontTx/>
              <a:buNone/>
              <a:tabLst/>
              <a:defRPr/>
            </a:pPr>
            <a:r>
              <a:rPr lang="en-US" sz="1100" dirty="0"/>
              <a:t>For</a:t>
            </a:r>
            <a:r>
              <a:rPr lang="en-US" sz="1100" baseline="0" dirty="0"/>
              <a:t> more information about </a:t>
            </a:r>
            <a:r>
              <a:rPr lang="en-US" sz="1100" kern="1200" dirty="0">
                <a:solidFill>
                  <a:schemeClr val="tx1"/>
                </a:solidFill>
                <a:effectLst/>
                <a:cs typeface="Arial" panose="020B0604020202020204" pitchFamily="34" charset="0"/>
              </a:rPr>
              <a:t>the AWS CAF</a:t>
            </a:r>
            <a:r>
              <a:rPr lang="en-US" sz="1100" baseline="0" dirty="0"/>
              <a:t> visit the link</a:t>
            </a:r>
            <a:r>
              <a:rPr lang="en-US" sz="1100" kern="1200" dirty="0">
                <a:solidFill>
                  <a:schemeClr val="tx1"/>
                </a:solidFill>
                <a:effectLst/>
              </a:rPr>
              <a:t> </a:t>
            </a:r>
            <a:r>
              <a:rPr lang="en-US" sz="1100" u="sng" kern="1200" dirty="0">
                <a:solidFill>
                  <a:schemeClr val="tx1"/>
                </a:solidFill>
                <a:effectLst/>
                <a:hlinkClick r:id="rId3"/>
              </a:rPr>
              <a:t>http://bit.ly/AWSCAF</a:t>
            </a:r>
            <a:r>
              <a:rPr lang="en-US" sz="1100" u="none" kern="1200" dirty="0">
                <a:solidFill>
                  <a:schemeClr val="tx1"/>
                </a:solidFill>
                <a:effectLst/>
              </a:rPr>
              <a:t>.</a:t>
            </a:r>
          </a:p>
        </p:txBody>
      </p:sp>
    </p:spTree>
    <p:extLst>
      <p:ext uri="{BB962C8B-B14F-4D97-AF65-F5344CB8AC3E}">
        <p14:creationId xmlns:p14="http://schemas.microsoft.com/office/powerpoint/2010/main" val="243548635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summary, we defined cloud computing and alternative implementation models. We described the advantages of cloud computing, explored AWS services, and discussed the AWS Cloud Adoption Framework.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finish this module, complete the knowledge assessment. </a:t>
            </a:r>
          </a:p>
          <a:p>
            <a:r>
              <a:rPr lang="en-US" sz="1200" kern="1200" dirty="0">
                <a:solidFill>
                  <a:schemeClr val="tx1"/>
                </a:solidFill>
                <a:effectLst/>
                <a:latin typeface="+mn-lt"/>
                <a:ea typeface="+mn-ea"/>
                <a:cs typeface="+mn-cs"/>
              </a:rPr>
              <a:t> </a:t>
            </a:r>
          </a:p>
          <a:p>
            <a:pPr marL="0" indent="0">
              <a:buFont typeface="Arial" panose="020B0604020202020204" pitchFamily="34" charset="0"/>
              <a:buNone/>
            </a:pPr>
            <a:endParaRPr lang="en-US" sz="1100" dirty="0"/>
          </a:p>
        </p:txBody>
      </p:sp>
    </p:spTree>
    <p:extLst>
      <p:ext uri="{BB962C8B-B14F-4D97-AF65-F5344CB8AC3E}">
        <p14:creationId xmlns:p14="http://schemas.microsoft.com/office/powerpoint/2010/main" val="417059016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Up next, we will move on to Section 1.0.2 where we review the basics of cloud economics.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We’ll review pricing fundamentals and understand the total cost of ownership. </a:t>
            </a:r>
          </a:p>
          <a:p>
            <a:r>
              <a:rPr lang="en-US" sz="1200" kern="1200" dirty="0">
                <a:solidFill>
                  <a:schemeClr val="tx1"/>
                </a:solidFill>
                <a:effectLst/>
                <a:latin typeface="+mn-lt"/>
                <a:ea typeface="+mn-ea"/>
                <a:cs typeface="+mn-cs"/>
              </a:rPr>
              <a:t> </a:t>
            </a:r>
          </a:p>
        </p:txBody>
      </p:sp>
    </p:spTree>
    <p:extLst>
      <p:ext uri="{BB962C8B-B14F-4D97-AF65-F5344CB8AC3E}">
        <p14:creationId xmlns:p14="http://schemas.microsoft.com/office/powerpoint/2010/main" val="5571396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participating!</a:t>
            </a:r>
          </a:p>
        </p:txBody>
      </p:sp>
    </p:spTree>
    <p:extLst>
      <p:ext uri="{BB962C8B-B14F-4D97-AF65-F5344CB8AC3E}">
        <p14:creationId xmlns:p14="http://schemas.microsoft.com/office/powerpoint/2010/main" val="34704594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aseline="0" dirty="0">
                <a:latin typeface="+mn-lt"/>
              </a:rPr>
              <a:t>What does cloud computing mean to you? </a:t>
            </a:r>
          </a:p>
          <a:p>
            <a:endParaRPr lang="en-US" sz="1100" baseline="0" dirty="0">
              <a:latin typeface="+mn-lt"/>
            </a:endParaRPr>
          </a:p>
          <a:p>
            <a:r>
              <a:rPr lang="en-US" sz="1100" baseline="0" dirty="0">
                <a:latin typeface="+mn-lt"/>
              </a:rPr>
              <a:t>Take a moment to provide a quick sentence on what you understand cloud computing to be. </a:t>
            </a:r>
          </a:p>
          <a:p>
            <a:endParaRPr lang="en-US" sz="1100" baseline="0" dirty="0">
              <a:latin typeface="+mn-lt"/>
            </a:endParaRPr>
          </a:p>
          <a:p>
            <a:r>
              <a:rPr lang="en-US" sz="1100" baseline="0" dirty="0">
                <a:latin typeface="+mn-lt"/>
              </a:rPr>
              <a:t>Note: There’s no wrong answer.</a:t>
            </a:r>
          </a:p>
        </p:txBody>
      </p:sp>
    </p:spTree>
    <p:extLst>
      <p:ext uri="{BB962C8B-B14F-4D97-AF65-F5344CB8AC3E}">
        <p14:creationId xmlns:p14="http://schemas.microsoft.com/office/powerpoint/2010/main" val="3216822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Cloud computing is the on-demand delivery of compute power, database storage, applications, and other IT resources through a cloud services platform via the internet, with pay-as-you-go pricing.</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The most basic way to define what the “cloud” is that it is a computer located somewhere else that is accessed via the Internet and utilized in some way. Web services is also another name for what people call the cloud.</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The cloud is comprised of server computers located in large data centers in different locations around the world. When you use a cloud service like Amazon Web Services (AWS), you are utilizing the computers owned by AWS. AWS is a cloud services provider.</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The computers contain various technology features and services, like building blocks, that can be used to assemble solutions that help a user meet their business goals and technology requirements. With cloud computing, organizations can consume on-demand computing and storage resources rather than building, operating, and improving infrastructure on their own.</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Visit the link to learn more </a:t>
            </a:r>
          </a:p>
          <a:p>
            <a:r>
              <a:rPr lang="en-US" sz="1100" baseline="0" dirty="0">
                <a:latin typeface="+mn-lt"/>
                <a:hlinkClick r:id="rId3"/>
              </a:rPr>
              <a:t>https://aws.amazon.com/what-is-cloud-computing/</a:t>
            </a:r>
            <a:r>
              <a:rPr lang="en-US" sz="1100" baseline="0" dirty="0">
                <a:latin typeface="+mn-lt"/>
              </a:rPr>
              <a:t>.</a:t>
            </a:r>
          </a:p>
          <a:p>
            <a:endParaRPr lang="en-US" sz="1100" baseline="0" dirty="0">
              <a:latin typeface="+mn-lt"/>
            </a:endParaRPr>
          </a:p>
          <a:p>
            <a:endParaRPr lang="en-US" sz="1100" dirty="0">
              <a:latin typeface="+mn-lt"/>
            </a:endParaRPr>
          </a:p>
        </p:txBody>
      </p:sp>
    </p:spTree>
    <p:extLst>
      <p:ext uri="{BB962C8B-B14F-4D97-AF65-F5344CB8AC3E}">
        <p14:creationId xmlns:p14="http://schemas.microsoft.com/office/powerpoint/2010/main" val="29651334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effectLst/>
                <a:latin typeface="+mn-lt"/>
                <a:ea typeface="+mn-ea"/>
                <a:cs typeface="+mn-cs"/>
              </a:rPr>
              <a:t>Cloud computing enables you to stop thinking of your infrastructure as hardware, and instead think of it (and use it) as software. Before cloud computing, you would have to provision capacity based on guessing theoretical maximum peaks. If you didn’t meet your projected maximum peaks, or you exceeded them, you would be paying for expensive resources that would stay idle or have insufficient capacity to meet your needs.</a:t>
            </a:r>
          </a:p>
        </p:txBody>
      </p:sp>
    </p:spTree>
    <p:extLst>
      <p:ext uri="{BB962C8B-B14F-4D97-AF65-F5344CB8AC3E}">
        <p14:creationId xmlns:p14="http://schemas.microsoft.com/office/powerpoint/2010/main" val="39070281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vert="horz" lIns="91440" tIns="45720" rIns="91440" bIns="45720" rtlCol="0"/>
          <a:lstStyle/>
          <a:p>
            <a:r>
              <a:rPr lang="en-US" sz="1100" kern="1200" dirty="0">
                <a:solidFill>
                  <a:schemeClr val="tx1"/>
                </a:solidFill>
                <a:effectLst/>
                <a:latin typeface="+mn-lt"/>
                <a:ea typeface="+mn-ea"/>
                <a:cs typeface="+mn-cs"/>
              </a:rPr>
              <a:t>Managing hardware takes away time and resources you could be using to improve your architecture and your application. Hardware solutions are physical. This means they require space, staff, physical security, planning and capital expenditure.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You have to guess at theoretical maximum peaks, asking if there is enough resource capacity or if you have sufficient storage. What if your needs change? You have to go through the time, effort, and cost required to change all of these.</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For example, if you want to provision a new web site, you would have to go out and buy the hardware, rack and stack it, put it in a data center, and then manage it or have someone else manage it. This approach is very expensive.</a:t>
            </a:r>
          </a:p>
          <a:p>
            <a:r>
              <a:rPr lang="en-US" sz="1100" kern="1200" dirty="0">
                <a:solidFill>
                  <a:schemeClr val="tx1"/>
                </a:solidFill>
                <a:effectLst/>
                <a:latin typeface="+mn-lt"/>
                <a:ea typeface="+mn-ea"/>
                <a:cs typeface="+mn-cs"/>
              </a:rPr>
              <a:t> </a:t>
            </a:r>
          </a:p>
          <a:p>
            <a:r>
              <a:rPr lang="en-US" sz="1100" b="1" kern="1200" dirty="0">
                <a:solidFill>
                  <a:schemeClr val="tx1"/>
                </a:solidFill>
                <a:effectLst/>
                <a:latin typeface="+mn-lt"/>
                <a:ea typeface="+mn-ea"/>
                <a:cs typeface="+mn-cs"/>
              </a:rPr>
              <a:t>Cloud computing addresses some of the issues in the traditional computing model</a:t>
            </a:r>
            <a:r>
              <a:rPr lang="en-US" sz="1100" kern="1200" dirty="0">
                <a:solidFill>
                  <a:schemeClr val="tx1"/>
                </a:solidFill>
                <a:effectLst/>
                <a:latin typeface="+mn-lt"/>
                <a:ea typeface="+mn-ea"/>
                <a:cs typeface="+mn-cs"/>
              </a:rPr>
              <a:t>. One of the most prohibitive aspects of traditional computing is the significant up-front investment of acquiring, provisioning, and maintaining on-premises infrastructure. Cloud computing can get businesses up and running with a new solution in place quickly and with very </a:t>
            </a:r>
            <a:r>
              <a:rPr lang="en-US" sz="1100" b="1" kern="1200" dirty="0">
                <a:solidFill>
                  <a:schemeClr val="tx1"/>
                </a:solidFill>
                <a:effectLst/>
                <a:latin typeface="+mn-lt"/>
                <a:ea typeface="+mn-ea"/>
                <a:cs typeface="+mn-cs"/>
              </a:rPr>
              <a:t>low up-front costs</a:t>
            </a:r>
            <a:r>
              <a:rPr lang="en-US" sz="1100" kern="1200" dirty="0">
                <a:solidFill>
                  <a:schemeClr val="tx1"/>
                </a:solidFill>
                <a:effectLst/>
                <a:latin typeface="+mn-lt"/>
                <a:ea typeface="+mn-ea"/>
                <a:cs typeface="+mn-cs"/>
              </a:rPr>
              <a:t>. Then, you can </a:t>
            </a:r>
            <a:r>
              <a:rPr lang="en-US" sz="1100" b="1" kern="1200" dirty="0">
                <a:solidFill>
                  <a:schemeClr val="tx1"/>
                </a:solidFill>
                <a:effectLst/>
                <a:latin typeface="+mn-lt"/>
                <a:ea typeface="+mn-ea"/>
                <a:cs typeface="+mn-cs"/>
              </a:rPr>
              <a:t>elastically</a:t>
            </a:r>
            <a:r>
              <a:rPr lang="en-US" sz="1100" kern="1200" dirty="0">
                <a:solidFill>
                  <a:schemeClr val="tx1"/>
                </a:solidFill>
                <a:effectLst/>
                <a:latin typeface="+mn-lt"/>
                <a:ea typeface="+mn-ea"/>
                <a:cs typeface="+mn-cs"/>
              </a:rPr>
              <a:t> scale up and down in an automated fashion so that you </a:t>
            </a:r>
            <a:r>
              <a:rPr lang="en-US" sz="1100" b="1" kern="1200" dirty="0">
                <a:solidFill>
                  <a:schemeClr val="tx1"/>
                </a:solidFill>
                <a:effectLst/>
                <a:latin typeface="+mn-lt"/>
                <a:ea typeface="+mn-ea"/>
                <a:cs typeface="+mn-cs"/>
              </a:rPr>
              <a:t>pay only for what you use</a:t>
            </a:r>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Cloud computing also allows you to select the services that best match your needs, giving you </a:t>
            </a:r>
            <a:r>
              <a:rPr lang="en-US" sz="1100" b="1" kern="1200" dirty="0">
                <a:solidFill>
                  <a:schemeClr val="tx1"/>
                </a:solidFill>
                <a:effectLst/>
                <a:latin typeface="+mn-lt"/>
                <a:ea typeface="+mn-ea"/>
                <a:cs typeface="+mn-cs"/>
              </a:rPr>
              <a:t>flexibility</a:t>
            </a:r>
            <a:r>
              <a:rPr lang="en-US" sz="1100" kern="1200" dirty="0">
                <a:solidFill>
                  <a:schemeClr val="tx1"/>
                </a:solidFill>
                <a:effectLst/>
                <a:latin typeface="+mn-lt"/>
                <a:ea typeface="+mn-ea"/>
                <a:cs typeface="+mn-cs"/>
              </a:rPr>
              <a:t> with a wide range of choices and the ability to change your configuration at will. All of these services are provided on a </a:t>
            </a:r>
            <a:r>
              <a:rPr lang="en-US" sz="1100" b="1" kern="1200" dirty="0">
                <a:solidFill>
                  <a:schemeClr val="tx1"/>
                </a:solidFill>
                <a:effectLst/>
                <a:latin typeface="+mn-lt"/>
                <a:ea typeface="+mn-ea"/>
                <a:cs typeface="+mn-cs"/>
              </a:rPr>
              <a:t>secured</a:t>
            </a:r>
            <a:r>
              <a:rPr lang="en-US" sz="1100" kern="1200" dirty="0">
                <a:solidFill>
                  <a:schemeClr val="tx1"/>
                </a:solidFill>
                <a:effectLst/>
                <a:latin typeface="+mn-lt"/>
                <a:ea typeface="+mn-ea"/>
                <a:cs typeface="+mn-cs"/>
              </a:rPr>
              <a:t> infrastructure. </a:t>
            </a:r>
          </a:p>
          <a:p>
            <a:pPr eaLnBrk="1" fontAlgn="auto" hangingPunct="1">
              <a:spcBef>
                <a:spcPts val="0"/>
              </a:spcBef>
              <a:spcAft>
                <a:spcPts val="0"/>
              </a:spcAft>
              <a:defRPr/>
            </a:pPr>
            <a:endParaRPr lang="en-US" sz="1100" dirty="0">
              <a:solidFill>
                <a:schemeClr val="bg1"/>
              </a:solidFill>
              <a:cs typeface="Arial" panose="020B0604020202020204" pitchFamily="34" charset="0"/>
            </a:endParaRPr>
          </a:p>
          <a:p>
            <a:endParaRPr lang="en-US" sz="1100" dirty="0"/>
          </a:p>
        </p:txBody>
      </p:sp>
    </p:spTree>
    <p:extLst>
      <p:ext uri="{BB962C8B-B14F-4D97-AF65-F5344CB8AC3E}">
        <p14:creationId xmlns:p14="http://schemas.microsoft.com/office/powerpoint/2010/main" val="26925262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vert="horz" lIns="91440" tIns="45720" rIns="91440" bIns="45720" rtlCol="0"/>
          <a:lstStyle/>
          <a:p>
            <a:r>
              <a:rPr lang="en-US" sz="1100" kern="1200" dirty="0">
                <a:solidFill>
                  <a:schemeClr val="tx1"/>
                </a:solidFill>
                <a:effectLst/>
                <a:latin typeface="+mn-lt"/>
                <a:ea typeface="+mn-ea"/>
                <a:cs typeface="+mn-cs"/>
              </a:rPr>
              <a:t>Accessing and using your infrastructure as software offers a number of benefits-flexibility in particular. If your needs change, your software can change much more quickly, easily, and cost-effectively than your hardware.</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With a cloud services provider like AWS, you don't have to anticipate your hardware needs ahead of time and then order, install, and set it up at your data center. You also don’t need to undergo a long procurement cycle. With a few clicks, you can provision exactly what you need-and it will be available to you in a few minutes.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That means you can provision and terminate resources as necessary on AWS, instead of paying for hardware when you’re not using it. You can treat resources as temporary and disposable resources, free from the inflexibility and constraints of a fixed and finite IT infrastructure.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By harnessing the power of AWS, you can be more agile and efficient with change management, testing, reliability, and capacity planning.</a:t>
            </a:r>
          </a:p>
        </p:txBody>
      </p:sp>
    </p:spTree>
    <p:extLst>
      <p:ext uri="{BB962C8B-B14F-4D97-AF65-F5344CB8AC3E}">
        <p14:creationId xmlns:p14="http://schemas.microsoft.com/office/powerpoint/2010/main" val="10475695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1.wmf"/><Relationship Id="rId4" Type="http://schemas.openxmlformats.org/officeDocument/2006/relationships/oleObject" Target="../embeddings/oleObject1.bin"/></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image" Target="../media/image5.wmf"/><Relationship Id="rId5" Type="http://schemas.openxmlformats.org/officeDocument/2006/relationships/oleObject" Target="../embeddings/oleObject3.bin"/><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image" Target="../media/image5.wmf"/><Relationship Id="rId5" Type="http://schemas.openxmlformats.org/officeDocument/2006/relationships/oleObject" Target="../embeddings/oleObject4.bin"/><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2190817" cy="6858000"/>
          </a:xfrm>
          <a:prstGeom prst="rect">
            <a:avLst/>
          </a:prstGeom>
        </p:spPr>
      </p:pic>
      <p:sp>
        <p:nvSpPr>
          <p:cNvPr id="2" name="Title 1"/>
          <p:cNvSpPr>
            <a:spLocks noGrp="1"/>
          </p:cNvSpPr>
          <p:nvPr>
            <p:ph type="ctrTitle"/>
          </p:nvPr>
        </p:nvSpPr>
        <p:spPr>
          <a:xfrm>
            <a:off x="5436732" y="2688719"/>
            <a:ext cx="6609493" cy="834496"/>
          </a:xfrm>
        </p:spPr>
        <p:txBody>
          <a:bodyPr anchor="b">
            <a:noAutofit/>
          </a:bodyPr>
          <a:lstStyle>
            <a:lvl1pPr algn="l">
              <a:defRPr sz="4000"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Subtitle 2"/>
          <p:cNvSpPr>
            <a:spLocks noGrp="1"/>
          </p:cNvSpPr>
          <p:nvPr>
            <p:ph type="subTitle" idx="1"/>
          </p:nvPr>
        </p:nvSpPr>
        <p:spPr>
          <a:xfrm>
            <a:off x="5436733" y="3523215"/>
            <a:ext cx="6056582" cy="418570"/>
          </a:xfrm>
        </p:spPr>
        <p:txBody>
          <a:bodyPr>
            <a:normAutofit/>
          </a:bodyPr>
          <a:lstStyle>
            <a:lvl1pPr marL="0" indent="0" algn="l">
              <a:buNone/>
              <a:defRPr sz="2000" b="0" i="0">
                <a:solidFill>
                  <a:schemeClr val="bg1"/>
                </a:solidFill>
                <a:latin typeface="Amazon Ember Light" charset="0"/>
                <a:ea typeface="Amazon Ember Light" charset="0"/>
                <a:cs typeface="Amazon Ember Ligh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aphicFrame>
        <p:nvGraphicFramePr>
          <p:cNvPr id="12" name="Object 11">
            <a:extLst>
              <a:ext uri="{FF2B5EF4-FFF2-40B4-BE49-F238E27FC236}">
                <a16:creationId xmlns:a16="http://schemas.microsoft.com/office/drawing/2014/main" id="{80DEBD7B-5FA9-4992-A601-EB72CF549893}"/>
              </a:ext>
            </a:extLst>
          </p:cNvPr>
          <p:cNvGraphicFramePr>
            <a:graphicFrameLocks noChangeAspect="1"/>
          </p:cNvGraphicFramePr>
          <p:nvPr userDrawn="1">
            <p:extLst>
              <p:ext uri="{D42A27DB-BD31-4B8C-83A1-F6EECF244321}">
                <p14:modId xmlns:p14="http://schemas.microsoft.com/office/powerpoint/2010/main" val="1557464044"/>
              </p:ext>
            </p:extLst>
          </p:nvPr>
        </p:nvGraphicFramePr>
        <p:xfrm>
          <a:off x="12185650" y="25400"/>
          <a:ext cx="9525" cy="6858000"/>
        </p:xfrm>
        <a:graphic>
          <a:graphicData uri="http://schemas.openxmlformats.org/presentationml/2006/ole">
            <mc:AlternateContent xmlns:mc="http://schemas.openxmlformats.org/markup-compatibility/2006">
              <mc:Choice xmlns:v="urn:schemas-microsoft-com:vml" Requires="v">
                <p:oleObj spid="_x0000_s1578" name="Image" r:id="rId4" imgW="12600" imgH="9142560" progId="Photoshop.Image.17">
                  <p:embed/>
                </p:oleObj>
              </mc:Choice>
              <mc:Fallback>
                <p:oleObj name="Image" r:id="rId4" imgW="12600" imgH="9142560" progId="Photoshop.Image.17">
                  <p:embed/>
                  <p:pic>
                    <p:nvPicPr>
                      <p:cNvPr id="0" name=""/>
                      <p:cNvPicPr/>
                      <p:nvPr/>
                    </p:nvPicPr>
                    <p:blipFill>
                      <a:blip r:embed="rId5"/>
                      <a:stretch>
                        <a:fillRect/>
                      </a:stretch>
                    </p:blipFill>
                    <p:spPr>
                      <a:xfrm>
                        <a:off x="12185650" y="25400"/>
                        <a:ext cx="9525" cy="6858000"/>
                      </a:xfrm>
                      <a:prstGeom prst="rect">
                        <a:avLst/>
                      </a:prstGeom>
                    </p:spPr>
                  </p:pic>
                </p:oleObj>
              </mc:Fallback>
            </mc:AlternateContent>
          </a:graphicData>
        </a:graphic>
      </p:graphicFrame>
      <p:graphicFrame>
        <p:nvGraphicFramePr>
          <p:cNvPr id="13" name="Object 12">
            <a:extLst>
              <a:ext uri="{FF2B5EF4-FFF2-40B4-BE49-F238E27FC236}">
                <a16:creationId xmlns:a16="http://schemas.microsoft.com/office/drawing/2014/main" id="{7120EA26-A6C6-4FDA-A6D6-DC0B8AAABE75}"/>
              </a:ext>
            </a:extLst>
          </p:cNvPr>
          <p:cNvGraphicFramePr>
            <a:graphicFrameLocks noChangeAspect="1"/>
          </p:cNvGraphicFramePr>
          <p:nvPr userDrawn="1">
            <p:extLst>
              <p:ext uri="{D42A27DB-BD31-4B8C-83A1-F6EECF244321}">
                <p14:modId xmlns:p14="http://schemas.microsoft.com/office/powerpoint/2010/main" val="2681500795"/>
              </p:ext>
            </p:extLst>
          </p:nvPr>
        </p:nvGraphicFramePr>
        <p:xfrm>
          <a:off x="12186206" y="0"/>
          <a:ext cx="9525" cy="6858000"/>
        </p:xfrm>
        <a:graphic>
          <a:graphicData uri="http://schemas.openxmlformats.org/presentationml/2006/ole">
            <mc:AlternateContent xmlns:mc="http://schemas.openxmlformats.org/markup-compatibility/2006">
              <mc:Choice xmlns:v="urn:schemas-microsoft-com:vml" Requires="v">
                <p:oleObj spid="_x0000_s1579" name="Image" r:id="rId6" imgW="12600" imgH="9142560" progId="Photoshop.Image.17">
                  <p:embed/>
                </p:oleObj>
              </mc:Choice>
              <mc:Fallback>
                <p:oleObj name="Image" r:id="rId6" imgW="12600" imgH="9142560" progId="Photoshop.Image.17">
                  <p:embed/>
                  <p:pic>
                    <p:nvPicPr>
                      <p:cNvPr id="0" name=""/>
                      <p:cNvPicPr/>
                      <p:nvPr/>
                    </p:nvPicPr>
                    <p:blipFill>
                      <a:blip r:embed="rId5"/>
                      <a:stretch>
                        <a:fillRect/>
                      </a:stretch>
                    </p:blipFill>
                    <p:spPr>
                      <a:xfrm>
                        <a:off x="12186206" y="0"/>
                        <a:ext cx="9525" cy="6858000"/>
                      </a:xfrm>
                      <a:prstGeom prst="rect">
                        <a:avLst/>
                      </a:prstGeom>
                    </p:spPr>
                  </p:pic>
                </p:oleObj>
              </mc:Fallback>
            </mc:AlternateContent>
          </a:graphicData>
        </a:graphic>
      </p:graphicFrame>
    </p:spTree>
    <p:extLst>
      <p:ext uri="{BB962C8B-B14F-4D97-AF65-F5344CB8AC3E}">
        <p14:creationId xmlns:p14="http://schemas.microsoft.com/office/powerpoint/2010/main" val="46727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9524"/>
          </a:xfrm>
          <a:prstGeom prst="rect">
            <a:avLst/>
          </a:prstGeom>
        </p:spPr>
      </p:pic>
      <p:sp>
        <p:nvSpPr>
          <p:cNvPr id="2" name="Title 1"/>
          <p:cNvSpPr>
            <a:spLocks noGrp="1"/>
          </p:cNvSpPr>
          <p:nvPr>
            <p:ph type="title"/>
          </p:nvPr>
        </p:nvSpPr>
        <p:spPr>
          <a:xfrm>
            <a:off x="238538" y="263527"/>
            <a:ext cx="9334953"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p:ph idx="1"/>
          </p:nvPr>
        </p:nvSpPr>
        <p:spPr>
          <a:xfrm>
            <a:off x="238538" y="1243016"/>
            <a:ext cx="10515600" cy="4913308"/>
          </a:xfrm>
        </p:spPr>
        <p:txBody>
          <a:bodyPr/>
          <a:lstStyle>
            <a:lvl1pPr marL="228600" indent="-228600">
              <a:buFontTx/>
              <a:buBlip>
                <a:blip r:embed="rId3"/>
              </a:buBlip>
              <a:defRPr b="0" i="0">
                <a:solidFill>
                  <a:schemeClr val="bg1"/>
                </a:solidFill>
                <a:latin typeface="Amazon Ember Light" charset="0"/>
                <a:ea typeface="Amazon Ember Light" charset="0"/>
                <a:cs typeface="Amazon Ember Light" charset="0"/>
              </a:defRPr>
            </a:lvl1pPr>
            <a:lvl2pPr marL="685800" indent="-228600">
              <a:buFontTx/>
              <a:buBlip>
                <a:blip r:embed="rId3"/>
              </a:buBlip>
              <a:defRPr b="0" i="0">
                <a:solidFill>
                  <a:schemeClr val="bg1"/>
                </a:solidFill>
                <a:latin typeface="Amazon Ember Light" charset="0"/>
                <a:ea typeface="Amazon Ember Light" charset="0"/>
                <a:cs typeface="Amazon Ember Light" charset="0"/>
              </a:defRPr>
            </a:lvl2pPr>
            <a:lvl3pPr marL="1143000" indent="-228600">
              <a:buFontTx/>
              <a:buBlip>
                <a:blip r:embed="rId3"/>
              </a:buBlip>
              <a:defRPr b="0" i="0">
                <a:solidFill>
                  <a:schemeClr val="bg1"/>
                </a:solidFill>
                <a:latin typeface="Amazon Ember Light" charset="0"/>
                <a:ea typeface="Amazon Ember Light" charset="0"/>
                <a:cs typeface="Amazon Ember Light" charset="0"/>
              </a:defRPr>
            </a:lvl3pPr>
            <a:lvl4pPr marL="1600200" indent="-228600">
              <a:buFontTx/>
              <a:buBlip>
                <a:blip r:embed="rId3"/>
              </a:buBlip>
              <a:defRPr b="0" i="0">
                <a:solidFill>
                  <a:schemeClr val="bg1"/>
                </a:solidFill>
                <a:latin typeface="Amazon Ember Light" charset="0"/>
                <a:ea typeface="Amazon Ember Light" charset="0"/>
                <a:cs typeface="Amazon Ember Light" charset="0"/>
              </a:defRPr>
            </a:lvl4pPr>
            <a:lvl5pPr marL="2057400" indent="-228600">
              <a:buFontTx/>
              <a:buBlip>
                <a:blip r:embed="rId3"/>
              </a:buBlip>
              <a:defRPr b="0" i="0">
                <a:solidFill>
                  <a:schemeClr val="bg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b="0" i="0">
                <a:solidFill>
                  <a:schemeClr val="bg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a:t>
            </a:fld>
            <a:endParaRPr lang="en-US" dirty="0"/>
          </a:p>
        </p:txBody>
      </p:sp>
      <p:sp>
        <p:nvSpPr>
          <p:cNvPr id="7" name="TextBox 6"/>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extLst>
      <p:ext uri="{BB962C8B-B14F-4D97-AF65-F5344CB8AC3E}">
        <p14:creationId xmlns:p14="http://schemas.microsoft.com/office/powerpoint/2010/main" val="2139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9524"/>
          </a:xfrm>
          <a:prstGeom prst="rect">
            <a:avLst/>
          </a:prstGeom>
        </p:spPr>
      </p:pic>
      <p:sp>
        <p:nvSpPr>
          <p:cNvPr id="2" name="Title 1"/>
          <p:cNvSpPr>
            <a:spLocks noGrp="1"/>
          </p:cNvSpPr>
          <p:nvPr>
            <p:ph type="title"/>
          </p:nvPr>
        </p:nvSpPr>
        <p:spPr>
          <a:xfrm>
            <a:off x="662608" y="2770243"/>
            <a:ext cx="11115261" cy="779463"/>
          </a:xfrm>
        </p:spPr>
        <p:txBody>
          <a:bodyPr>
            <a:noAutofit/>
          </a:bodyPr>
          <a:lstStyle>
            <a:lvl1pPr>
              <a:defRPr sz="6000"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6" name="Slide Number Placeholder 5"/>
          <p:cNvSpPr>
            <a:spLocks noGrp="1"/>
          </p:cNvSpPr>
          <p:nvPr>
            <p:ph type="sldNum" sz="quarter" idx="12"/>
          </p:nvPr>
        </p:nvSpPr>
        <p:spPr/>
        <p:txBody>
          <a:bodyPr/>
          <a:lstStyle>
            <a:lvl1pPr>
              <a:defRPr b="0" i="0">
                <a:solidFill>
                  <a:schemeClr val="bg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a:t>
            </a:fld>
            <a:endParaRPr lang="en-US" dirty="0"/>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5_Title and Content">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3268" cy="6860237"/>
          </a:xfrm>
          <a:prstGeom prst="rect">
            <a:avLst/>
          </a:prstGeom>
        </p:spPr>
      </p:pic>
      <p:sp>
        <p:nvSpPr>
          <p:cNvPr id="2" name="Title 1"/>
          <p:cNvSpPr>
            <a:spLocks noGrp="1"/>
          </p:cNvSpPr>
          <p:nvPr userDrawn="1">
            <p:ph type="title"/>
          </p:nvPr>
        </p:nvSpPr>
        <p:spPr>
          <a:xfrm>
            <a:off x="238539" y="263527"/>
            <a:ext cx="9321097"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userDrawn="1">
            <p:ph idx="1"/>
          </p:nvPr>
        </p:nvSpPr>
        <p:spPr>
          <a:xfrm>
            <a:off x="238539" y="1440305"/>
            <a:ext cx="10515600" cy="4913308"/>
          </a:xfrm>
        </p:spPr>
        <p:txBody>
          <a:bodyPr/>
          <a:lstStyle>
            <a:lvl1pPr marL="228600" indent="-228600">
              <a:buFontTx/>
              <a:buBlip>
                <a:blip r:embed="rId4"/>
              </a:buBlip>
              <a:defRPr b="0" i="0">
                <a:solidFill>
                  <a:schemeClr val="tx1"/>
                </a:solidFill>
                <a:latin typeface="Amazon Ember Light" charset="0"/>
                <a:ea typeface="Amazon Ember Light" charset="0"/>
                <a:cs typeface="Amazon Ember Light" charset="0"/>
              </a:defRPr>
            </a:lvl1pPr>
            <a:lvl2pPr marL="685800" indent="-228600">
              <a:buFontTx/>
              <a:buBlip>
                <a:blip r:embed="rId4"/>
              </a:buBlip>
              <a:defRPr b="0" i="0">
                <a:solidFill>
                  <a:schemeClr val="tx1"/>
                </a:solidFill>
                <a:latin typeface="Amazon Ember Light" charset="0"/>
                <a:ea typeface="Amazon Ember Light" charset="0"/>
                <a:cs typeface="Amazon Ember Light" charset="0"/>
              </a:defRPr>
            </a:lvl2pPr>
            <a:lvl3pPr marL="1143000" indent="-228600">
              <a:buFontTx/>
              <a:buBlip>
                <a:blip r:embed="rId4"/>
              </a:buBlip>
              <a:defRPr b="0" i="0">
                <a:solidFill>
                  <a:schemeClr val="tx1"/>
                </a:solidFill>
                <a:latin typeface="Amazon Ember Light" charset="0"/>
                <a:ea typeface="Amazon Ember Light" charset="0"/>
                <a:cs typeface="Amazon Ember Light" charset="0"/>
              </a:defRPr>
            </a:lvl3pPr>
            <a:lvl4pPr marL="1600200" indent="-228600">
              <a:buFontTx/>
              <a:buBlip>
                <a:blip r:embed="rId4"/>
              </a:buBlip>
              <a:defRPr b="0" i="0">
                <a:solidFill>
                  <a:schemeClr val="tx1"/>
                </a:solidFill>
                <a:latin typeface="Amazon Ember Light" charset="0"/>
                <a:ea typeface="Amazon Ember Light" charset="0"/>
                <a:cs typeface="Amazon Ember Light" charset="0"/>
              </a:defRPr>
            </a:lvl4pPr>
            <a:lvl5pPr marL="2057400" indent="-228600">
              <a:buFontTx/>
              <a:buBlip>
                <a:blip r:embed="rId4"/>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userDrawn="1">
            <p:ph type="sldNum" sz="quarter" idx="12"/>
          </p:nvPr>
        </p:nvSpPr>
        <p:spPr/>
        <p:txBody>
          <a:bodyPr/>
          <a:lstStyle>
            <a:lvl1pPr>
              <a:defRPr b="0" i="0">
                <a:solidFill>
                  <a:schemeClr val="tx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a:t>
            </a:fld>
            <a:endParaRPr lang="en-US" dirty="0"/>
          </a:p>
        </p:txBody>
      </p:sp>
      <p:graphicFrame>
        <p:nvGraphicFramePr>
          <p:cNvPr id="11" name="Object 10">
            <a:extLst>
              <a:ext uri="{FF2B5EF4-FFF2-40B4-BE49-F238E27FC236}">
                <a16:creationId xmlns:a16="http://schemas.microsoft.com/office/drawing/2014/main" id="{203EF237-8DE6-4679-839B-F52D6B83D301}"/>
              </a:ext>
            </a:extLst>
          </p:cNvPr>
          <p:cNvGraphicFramePr>
            <a:graphicFrameLocks noChangeAspect="1"/>
          </p:cNvGraphicFramePr>
          <p:nvPr userDrawn="1">
            <p:extLst>
              <p:ext uri="{D42A27DB-BD31-4B8C-83A1-F6EECF244321}">
                <p14:modId xmlns:p14="http://schemas.microsoft.com/office/powerpoint/2010/main" val="1976709438"/>
              </p:ext>
            </p:extLst>
          </p:nvPr>
        </p:nvGraphicFramePr>
        <p:xfrm>
          <a:off x="12175800" y="-31440"/>
          <a:ext cx="9525" cy="6858000"/>
        </p:xfrm>
        <a:graphic>
          <a:graphicData uri="http://schemas.openxmlformats.org/presentationml/2006/ole">
            <mc:AlternateContent xmlns:mc="http://schemas.openxmlformats.org/markup-compatibility/2006">
              <mc:Choice xmlns:v="urn:schemas-microsoft-com:vml" Requires="v">
                <p:oleObj spid="_x0000_s2388" name="Image" r:id="rId5" imgW="12600" imgH="9142560" progId="Photoshop.Image.17">
                  <p:embed/>
                </p:oleObj>
              </mc:Choice>
              <mc:Fallback>
                <p:oleObj name="Image" r:id="rId5" imgW="12600" imgH="9142560" progId="Photoshop.Image.17">
                  <p:embed/>
                  <p:pic>
                    <p:nvPicPr>
                      <p:cNvPr id="0" name=""/>
                      <p:cNvPicPr/>
                      <p:nvPr/>
                    </p:nvPicPr>
                    <p:blipFill>
                      <a:blip r:embed="rId6"/>
                      <a:stretch>
                        <a:fillRect/>
                      </a:stretch>
                    </p:blipFill>
                    <p:spPr>
                      <a:xfrm>
                        <a:off x="12175800" y="-31440"/>
                        <a:ext cx="9525" cy="6858000"/>
                      </a:xfrm>
                      <a:prstGeom prst="rect">
                        <a:avLst/>
                      </a:prstGeom>
                    </p:spPr>
                  </p:pic>
                </p:oleObj>
              </mc:Fallback>
            </mc:AlternateContent>
          </a:graphicData>
        </a:graphic>
      </p:graphicFrame>
      <p:sp>
        <p:nvSpPr>
          <p:cNvPr id="8" name="Rectangle 7">
            <a:extLst>
              <a:ext uri="{FF2B5EF4-FFF2-40B4-BE49-F238E27FC236}">
                <a16:creationId xmlns:a16="http://schemas.microsoft.com/office/drawing/2014/main" id="{96387C53-21CC-4861-A773-CA9C4A46D5DF}"/>
              </a:ext>
            </a:extLst>
          </p:cNvPr>
          <p:cNvSpPr/>
          <p:nvPr userDrawn="1"/>
        </p:nvSpPr>
        <p:spPr>
          <a:xfrm>
            <a:off x="12099313" y="6815016"/>
            <a:ext cx="9395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3268" cy="6860237"/>
          </a:xfrm>
          <a:prstGeom prst="rect">
            <a:avLst/>
          </a:prstGeom>
        </p:spPr>
      </p:pic>
      <p:sp>
        <p:nvSpPr>
          <p:cNvPr id="2" name="Title 1"/>
          <p:cNvSpPr>
            <a:spLocks noGrp="1"/>
          </p:cNvSpPr>
          <p:nvPr userDrawn="1">
            <p:ph type="title"/>
          </p:nvPr>
        </p:nvSpPr>
        <p:spPr>
          <a:xfrm>
            <a:off x="238539" y="263527"/>
            <a:ext cx="9362661"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userDrawn="1">
            <p:ph idx="1"/>
          </p:nvPr>
        </p:nvSpPr>
        <p:spPr>
          <a:xfrm>
            <a:off x="238539" y="1440305"/>
            <a:ext cx="5075583" cy="4913308"/>
          </a:xfrm>
        </p:spPr>
        <p:txBody>
          <a:bodyPr/>
          <a:lstStyle>
            <a:lvl1pPr marL="228600" indent="-228600">
              <a:buFontTx/>
              <a:buBlip>
                <a:blip r:embed="rId4"/>
              </a:buBlip>
              <a:defRPr b="0" i="0">
                <a:solidFill>
                  <a:schemeClr val="tx1"/>
                </a:solidFill>
                <a:latin typeface="Amazon Ember Light" charset="0"/>
                <a:ea typeface="Amazon Ember Light" charset="0"/>
                <a:cs typeface="Amazon Ember Light" charset="0"/>
              </a:defRPr>
            </a:lvl1pPr>
            <a:lvl2pPr marL="685800" indent="-228600">
              <a:buFontTx/>
              <a:buBlip>
                <a:blip r:embed="rId4"/>
              </a:buBlip>
              <a:defRPr b="0" i="0">
                <a:solidFill>
                  <a:schemeClr val="tx1"/>
                </a:solidFill>
                <a:latin typeface="Amazon Ember Light" charset="0"/>
                <a:ea typeface="Amazon Ember Light" charset="0"/>
                <a:cs typeface="Amazon Ember Light" charset="0"/>
              </a:defRPr>
            </a:lvl2pPr>
            <a:lvl3pPr marL="1143000" indent="-228600">
              <a:buFontTx/>
              <a:buBlip>
                <a:blip r:embed="rId4"/>
              </a:buBlip>
              <a:defRPr b="0" i="0">
                <a:solidFill>
                  <a:schemeClr val="tx1"/>
                </a:solidFill>
                <a:latin typeface="Amazon Ember Light" charset="0"/>
                <a:ea typeface="Amazon Ember Light" charset="0"/>
                <a:cs typeface="Amazon Ember Light" charset="0"/>
              </a:defRPr>
            </a:lvl3pPr>
            <a:lvl4pPr marL="1600200" indent="-228600">
              <a:buFontTx/>
              <a:buBlip>
                <a:blip r:embed="rId4"/>
              </a:buBlip>
              <a:defRPr b="0" i="0">
                <a:solidFill>
                  <a:schemeClr val="tx1"/>
                </a:solidFill>
                <a:latin typeface="Amazon Ember Light" charset="0"/>
                <a:ea typeface="Amazon Ember Light" charset="0"/>
                <a:cs typeface="Amazon Ember Light" charset="0"/>
              </a:defRPr>
            </a:lvl4pPr>
            <a:lvl5pPr marL="2057400" indent="-228600">
              <a:buFontTx/>
              <a:buBlip>
                <a:blip r:embed="rId4"/>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userDrawn="1">
            <p:ph type="sldNum" sz="quarter" idx="12"/>
          </p:nvPr>
        </p:nvSpPr>
        <p:spPr/>
        <p:txBody>
          <a:bodyPr/>
          <a:lstStyle>
            <a:lvl1pPr>
              <a:defRPr b="0" i="0">
                <a:solidFill>
                  <a:schemeClr val="tx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a:t>
            </a:fld>
            <a:endParaRPr lang="en-US" dirty="0"/>
          </a:p>
        </p:txBody>
      </p:sp>
      <p:graphicFrame>
        <p:nvGraphicFramePr>
          <p:cNvPr id="11" name="Object 10">
            <a:extLst>
              <a:ext uri="{FF2B5EF4-FFF2-40B4-BE49-F238E27FC236}">
                <a16:creationId xmlns:a16="http://schemas.microsoft.com/office/drawing/2014/main" id="{203EF237-8DE6-4679-839B-F52D6B83D301}"/>
              </a:ext>
            </a:extLst>
          </p:cNvPr>
          <p:cNvGraphicFramePr>
            <a:graphicFrameLocks noChangeAspect="1"/>
          </p:cNvGraphicFramePr>
          <p:nvPr userDrawn="1">
            <p:extLst/>
          </p:nvPr>
        </p:nvGraphicFramePr>
        <p:xfrm>
          <a:off x="12175800" y="-31440"/>
          <a:ext cx="9525" cy="6858000"/>
        </p:xfrm>
        <a:graphic>
          <a:graphicData uri="http://schemas.openxmlformats.org/presentationml/2006/ole">
            <mc:AlternateContent xmlns:mc="http://schemas.openxmlformats.org/markup-compatibility/2006">
              <mc:Choice xmlns:v="urn:schemas-microsoft-com:vml" Requires="v">
                <p:oleObj spid="_x0000_s3300" name="Image" r:id="rId5" imgW="12600" imgH="9142560" progId="Photoshop.Image.17">
                  <p:embed/>
                </p:oleObj>
              </mc:Choice>
              <mc:Fallback>
                <p:oleObj name="Image" r:id="rId5" imgW="12600" imgH="9142560" progId="Photoshop.Image.17">
                  <p:embed/>
                  <p:pic>
                    <p:nvPicPr>
                      <p:cNvPr id="0" name=""/>
                      <p:cNvPicPr/>
                      <p:nvPr/>
                    </p:nvPicPr>
                    <p:blipFill>
                      <a:blip r:embed="rId6"/>
                      <a:stretch>
                        <a:fillRect/>
                      </a:stretch>
                    </p:blipFill>
                    <p:spPr>
                      <a:xfrm>
                        <a:off x="12175800" y="-31440"/>
                        <a:ext cx="9525" cy="6858000"/>
                      </a:xfrm>
                      <a:prstGeom prst="rect">
                        <a:avLst/>
                      </a:prstGeom>
                    </p:spPr>
                  </p:pic>
                </p:oleObj>
              </mc:Fallback>
            </mc:AlternateContent>
          </a:graphicData>
        </a:graphic>
      </p:graphicFrame>
      <p:sp>
        <p:nvSpPr>
          <p:cNvPr id="8" name="Rectangle 7">
            <a:extLst>
              <a:ext uri="{FF2B5EF4-FFF2-40B4-BE49-F238E27FC236}">
                <a16:creationId xmlns:a16="http://schemas.microsoft.com/office/drawing/2014/main" id="{96387C53-21CC-4861-A773-CA9C4A46D5DF}"/>
              </a:ext>
            </a:extLst>
          </p:cNvPr>
          <p:cNvSpPr/>
          <p:nvPr userDrawn="1"/>
        </p:nvSpPr>
        <p:spPr>
          <a:xfrm>
            <a:off x="12099313" y="6815016"/>
            <a:ext cx="9395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ntent Placeholder 2"/>
          <p:cNvSpPr>
            <a:spLocks noGrp="1"/>
          </p:cNvSpPr>
          <p:nvPr>
            <p:ph idx="13"/>
          </p:nvPr>
        </p:nvSpPr>
        <p:spPr>
          <a:xfrm>
            <a:off x="5796169" y="1440305"/>
            <a:ext cx="5075583" cy="4913308"/>
          </a:xfrm>
        </p:spPr>
        <p:txBody>
          <a:bodyPr/>
          <a:lstStyle>
            <a:lvl1pPr marL="228600" indent="-228600">
              <a:buFontTx/>
              <a:buBlip>
                <a:blip r:embed="rId4"/>
              </a:buBlip>
              <a:defRPr b="0" i="0">
                <a:solidFill>
                  <a:schemeClr val="tx1"/>
                </a:solidFill>
                <a:latin typeface="Amazon Ember Light" charset="0"/>
                <a:ea typeface="Amazon Ember Light" charset="0"/>
                <a:cs typeface="Amazon Ember Light" charset="0"/>
              </a:defRPr>
            </a:lvl1pPr>
            <a:lvl2pPr marL="685800" indent="-228600">
              <a:buFontTx/>
              <a:buBlip>
                <a:blip r:embed="rId4"/>
              </a:buBlip>
              <a:defRPr b="0" i="0">
                <a:solidFill>
                  <a:schemeClr val="tx1"/>
                </a:solidFill>
                <a:latin typeface="Amazon Ember Light" charset="0"/>
                <a:ea typeface="Amazon Ember Light" charset="0"/>
                <a:cs typeface="Amazon Ember Light" charset="0"/>
              </a:defRPr>
            </a:lvl2pPr>
            <a:lvl3pPr marL="1143000" indent="-228600">
              <a:buFontTx/>
              <a:buBlip>
                <a:blip r:embed="rId4"/>
              </a:buBlip>
              <a:defRPr b="0" i="0">
                <a:solidFill>
                  <a:schemeClr val="tx1"/>
                </a:solidFill>
                <a:latin typeface="Amazon Ember Light" charset="0"/>
                <a:ea typeface="Amazon Ember Light" charset="0"/>
                <a:cs typeface="Amazon Ember Light" charset="0"/>
              </a:defRPr>
            </a:lvl3pPr>
            <a:lvl4pPr marL="1600200" indent="-228600">
              <a:buFontTx/>
              <a:buBlip>
                <a:blip r:embed="rId4"/>
              </a:buBlip>
              <a:defRPr b="0" i="0">
                <a:solidFill>
                  <a:schemeClr val="tx1"/>
                </a:solidFill>
                <a:latin typeface="Amazon Ember Light" charset="0"/>
                <a:ea typeface="Amazon Ember Light" charset="0"/>
                <a:cs typeface="Amazon Ember Light" charset="0"/>
              </a:defRPr>
            </a:lvl4pPr>
            <a:lvl5pPr marL="2057400" indent="-228600">
              <a:buFontTx/>
              <a:buBlip>
                <a:blip r:embed="rId4"/>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Box 11"/>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B8D881-A1FF-A248-B220-002DCF0CB8A4}" type="datetimeFigureOut">
              <a:rPr lang="en-US" smtClean="0"/>
              <a:t>9/30/2019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C43BFD-8FF7-A343-A8A6-E2338FCE8046}" type="slidenum">
              <a:rPr lang="en-US" smtClean="0"/>
              <a:t>‹#›</a:t>
            </a:fld>
            <a:endParaRPr lang="en-US" dirty="0"/>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72" r:id="rId4"/>
    <p:sldLayoutId id="214748367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10.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tags" Target="../tags/tag1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8" Type="http://schemas.openxmlformats.org/officeDocument/2006/relationships/tags" Target="../tags/tag19.xml"/><Relationship Id="rId13" Type="http://schemas.openxmlformats.org/officeDocument/2006/relationships/notesSlide" Target="../notesSlides/notesSlide15.xml"/><Relationship Id="rId18" Type="http://schemas.openxmlformats.org/officeDocument/2006/relationships/image" Target="../media/image25.png"/><Relationship Id="rId26" Type="http://schemas.openxmlformats.org/officeDocument/2006/relationships/image" Target="../media/image33.PNG"/><Relationship Id="rId3" Type="http://schemas.openxmlformats.org/officeDocument/2006/relationships/tags" Target="../tags/tag14.xml"/><Relationship Id="rId21" Type="http://schemas.openxmlformats.org/officeDocument/2006/relationships/image" Target="../media/image28.png"/><Relationship Id="rId7" Type="http://schemas.openxmlformats.org/officeDocument/2006/relationships/tags" Target="../tags/tag18.xml"/><Relationship Id="rId12" Type="http://schemas.openxmlformats.org/officeDocument/2006/relationships/slideLayout" Target="../slideLayouts/slideLayout4.xml"/><Relationship Id="rId17" Type="http://schemas.openxmlformats.org/officeDocument/2006/relationships/image" Target="../media/image24.emf"/><Relationship Id="rId25" Type="http://schemas.openxmlformats.org/officeDocument/2006/relationships/image" Target="../media/image32.emf"/><Relationship Id="rId2" Type="http://schemas.openxmlformats.org/officeDocument/2006/relationships/tags" Target="../tags/tag13.xml"/><Relationship Id="rId16" Type="http://schemas.openxmlformats.org/officeDocument/2006/relationships/image" Target="../media/image23.png"/><Relationship Id="rId20" Type="http://schemas.openxmlformats.org/officeDocument/2006/relationships/image" Target="../media/image27.emf"/><Relationship Id="rId29" Type="http://schemas.openxmlformats.org/officeDocument/2006/relationships/image" Target="../media/image36.png"/><Relationship Id="rId1" Type="http://schemas.openxmlformats.org/officeDocument/2006/relationships/tags" Target="../tags/tag12.xml"/><Relationship Id="rId6" Type="http://schemas.openxmlformats.org/officeDocument/2006/relationships/tags" Target="../tags/tag17.xml"/><Relationship Id="rId11" Type="http://schemas.openxmlformats.org/officeDocument/2006/relationships/tags" Target="../tags/tag22.xml"/><Relationship Id="rId24" Type="http://schemas.openxmlformats.org/officeDocument/2006/relationships/image" Target="../media/image31.emf"/><Relationship Id="rId5" Type="http://schemas.openxmlformats.org/officeDocument/2006/relationships/tags" Target="../tags/tag16.xml"/><Relationship Id="rId15" Type="http://schemas.openxmlformats.org/officeDocument/2006/relationships/image" Target="../media/image22.emf"/><Relationship Id="rId23" Type="http://schemas.openxmlformats.org/officeDocument/2006/relationships/image" Target="../media/image30.emf"/><Relationship Id="rId28" Type="http://schemas.openxmlformats.org/officeDocument/2006/relationships/image" Target="../media/image35.png"/><Relationship Id="rId10" Type="http://schemas.openxmlformats.org/officeDocument/2006/relationships/tags" Target="../tags/tag21.xml"/><Relationship Id="rId19" Type="http://schemas.openxmlformats.org/officeDocument/2006/relationships/image" Target="../media/image26.png"/><Relationship Id="rId4" Type="http://schemas.openxmlformats.org/officeDocument/2006/relationships/tags" Target="../tags/tag15.xml"/><Relationship Id="rId9" Type="http://schemas.openxmlformats.org/officeDocument/2006/relationships/tags" Target="../tags/tag20.xml"/><Relationship Id="rId14" Type="http://schemas.openxmlformats.org/officeDocument/2006/relationships/image" Target="../media/image21.png"/><Relationship Id="rId22" Type="http://schemas.openxmlformats.org/officeDocument/2006/relationships/image" Target="../media/image29.png"/><Relationship Id="rId27" Type="http://schemas.openxmlformats.org/officeDocument/2006/relationships/image" Target="../media/image34.png"/><Relationship Id="rId30" Type="http://schemas.openxmlformats.org/officeDocument/2006/relationships/image" Target="../media/image37.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4.xml"/><Relationship Id="rId1" Type="http://schemas.openxmlformats.org/officeDocument/2006/relationships/tags" Target="../tags/tag2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tags" Target="../tags/tag2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xml"/><Relationship Id="rId1" Type="http://schemas.openxmlformats.org/officeDocument/2006/relationships/tags" Target="../tags/tag26.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4.xml"/><Relationship Id="rId1" Type="http://schemas.openxmlformats.org/officeDocument/2006/relationships/tags" Target="../tags/tag27.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tags" Target="../tags/tag28.xml"/><Relationship Id="rId4" Type="http://schemas.openxmlformats.org/officeDocument/2006/relationships/image" Target="../media/image39.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4.xml"/><Relationship Id="rId1" Type="http://schemas.openxmlformats.org/officeDocument/2006/relationships/tags" Target="../tags/tag29.xml"/><Relationship Id="rId4" Type="http://schemas.openxmlformats.org/officeDocument/2006/relationships/image" Target="../media/image40.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xml"/><Relationship Id="rId1" Type="http://schemas.openxmlformats.org/officeDocument/2006/relationships/tags" Target="../tags/tag30.xml"/><Relationship Id="rId4" Type="http://schemas.openxmlformats.org/officeDocument/2006/relationships/image" Target="../media/image41.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4.xml"/><Relationship Id="rId1" Type="http://schemas.openxmlformats.org/officeDocument/2006/relationships/tags" Target="../tags/tag31.xml"/><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4.xml"/><Relationship Id="rId1" Type="http://schemas.openxmlformats.org/officeDocument/2006/relationships/tags" Target="../tags/tag32.xml"/><Relationship Id="rId4" Type="http://schemas.openxmlformats.org/officeDocument/2006/relationships/image" Target="../media/image42.png"/></Relationships>
</file>

<file path=ppt/slides/_rels/slide2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4.xml"/><Relationship Id="rId1" Type="http://schemas.openxmlformats.org/officeDocument/2006/relationships/tags" Target="../tags/tag33.xml"/><Relationship Id="rId4" Type="http://schemas.openxmlformats.org/officeDocument/2006/relationships/image" Target="../media/image44.png"/></Relationships>
</file>

<file path=ppt/slides/_rels/slide2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4.xml"/><Relationship Id="rId1" Type="http://schemas.openxmlformats.org/officeDocument/2006/relationships/tags" Target="../tags/tag34.xml"/><Relationship Id="rId4" Type="http://schemas.openxmlformats.org/officeDocument/2006/relationships/image" Target="../media/image4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0.xml"/><Relationship Id="rId1" Type="http://schemas.openxmlformats.org/officeDocument/2006/relationships/slideLayout" Target="../slideLayouts/slideLayout4.xml"/><Relationship Id="rId5" Type="http://schemas.openxmlformats.org/officeDocument/2006/relationships/image" Target="../media/image48.png"/><Relationship Id="rId4" Type="http://schemas.microsoft.com/office/2007/relationships/hdphoto" Target="../media/hdphoto2.wdp"/></Relationships>
</file>

<file path=ppt/slides/_rels/slide31.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notesSlide" Target="../notesSlides/notesSlide31.xml"/><Relationship Id="rId7" Type="http://schemas.openxmlformats.org/officeDocument/2006/relationships/image" Target="../media/image41.png"/><Relationship Id="rId2" Type="http://schemas.openxmlformats.org/officeDocument/2006/relationships/slideLayout" Target="../slideLayouts/slideLayout4.xml"/><Relationship Id="rId1" Type="http://schemas.openxmlformats.org/officeDocument/2006/relationships/tags" Target="../tags/tag35.xml"/><Relationship Id="rId6" Type="http://schemas.openxmlformats.org/officeDocument/2006/relationships/image" Target="../media/image42.png"/><Relationship Id="rId5" Type="http://schemas.openxmlformats.org/officeDocument/2006/relationships/image" Target="../media/image44.png"/><Relationship Id="rId4" Type="http://schemas.openxmlformats.org/officeDocument/2006/relationships/image" Target="../media/image38.png"/><Relationship Id="rId9" Type="http://schemas.openxmlformats.org/officeDocument/2006/relationships/image" Target="../media/image46.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4.xml"/><Relationship Id="rId1" Type="http://schemas.openxmlformats.org/officeDocument/2006/relationships/tags" Target="../tags/tag37.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4.xml"/><Relationship Id="rId1" Type="http://schemas.openxmlformats.org/officeDocument/2006/relationships/tags" Target="../tags/tag38.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35.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4.png"/><Relationship Id="rId18" Type="http://schemas.openxmlformats.org/officeDocument/2006/relationships/image" Target="../media/image69.png"/><Relationship Id="rId26" Type="http://schemas.openxmlformats.org/officeDocument/2006/relationships/image" Target="../media/image77.png"/><Relationship Id="rId3" Type="http://schemas.openxmlformats.org/officeDocument/2006/relationships/notesSlide" Target="../notesSlides/notesSlide35.xml"/><Relationship Id="rId21" Type="http://schemas.openxmlformats.org/officeDocument/2006/relationships/image" Target="../media/image72.png"/><Relationship Id="rId7" Type="http://schemas.openxmlformats.org/officeDocument/2006/relationships/image" Target="../media/image58.png"/><Relationship Id="rId12" Type="http://schemas.openxmlformats.org/officeDocument/2006/relationships/image" Target="../media/image63.png"/><Relationship Id="rId17" Type="http://schemas.openxmlformats.org/officeDocument/2006/relationships/image" Target="../media/image68.png"/><Relationship Id="rId25" Type="http://schemas.openxmlformats.org/officeDocument/2006/relationships/image" Target="../media/image76.png"/><Relationship Id="rId2" Type="http://schemas.openxmlformats.org/officeDocument/2006/relationships/slideLayout" Target="../slideLayouts/slideLayout4.xml"/><Relationship Id="rId16" Type="http://schemas.openxmlformats.org/officeDocument/2006/relationships/image" Target="../media/image67.png"/><Relationship Id="rId20" Type="http://schemas.openxmlformats.org/officeDocument/2006/relationships/image" Target="../media/image71.png"/><Relationship Id="rId1" Type="http://schemas.openxmlformats.org/officeDocument/2006/relationships/tags" Target="../tags/tag39.xml"/><Relationship Id="rId6" Type="http://schemas.openxmlformats.org/officeDocument/2006/relationships/image" Target="../media/image57.png"/><Relationship Id="rId11" Type="http://schemas.openxmlformats.org/officeDocument/2006/relationships/image" Target="../media/image62.png"/><Relationship Id="rId24" Type="http://schemas.openxmlformats.org/officeDocument/2006/relationships/image" Target="../media/image75.png"/><Relationship Id="rId5" Type="http://schemas.openxmlformats.org/officeDocument/2006/relationships/image" Target="../media/image56.png"/><Relationship Id="rId15" Type="http://schemas.openxmlformats.org/officeDocument/2006/relationships/image" Target="../media/image66.png"/><Relationship Id="rId23" Type="http://schemas.openxmlformats.org/officeDocument/2006/relationships/image" Target="../media/image74.png"/><Relationship Id="rId28" Type="http://schemas.openxmlformats.org/officeDocument/2006/relationships/image" Target="../media/image79.png"/><Relationship Id="rId10" Type="http://schemas.openxmlformats.org/officeDocument/2006/relationships/image" Target="../media/image61.png"/><Relationship Id="rId19" Type="http://schemas.openxmlformats.org/officeDocument/2006/relationships/image" Target="../media/image70.png"/><Relationship Id="rId4" Type="http://schemas.openxmlformats.org/officeDocument/2006/relationships/image" Target="../media/image55.png"/><Relationship Id="rId9" Type="http://schemas.openxmlformats.org/officeDocument/2006/relationships/image" Target="../media/image60.png"/><Relationship Id="rId14" Type="http://schemas.openxmlformats.org/officeDocument/2006/relationships/image" Target="../media/image65.png"/><Relationship Id="rId22" Type="http://schemas.openxmlformats.org/officeDocument/2006/relationships/image" Target="../media/image73.png"/><Relationship Id="rId27" Type="http://schemas.openxmlformats.org/officeDocument/2006/relationships/image" Target="../media/image78.png"/></Relationships>
</file>

<file path=ppt/slides/_rels/slide36.xml.rels><?xml version="1.0" encoding="UTF-8" standalone="yes"?>
<Relationships xmlns="http://schemas.openxmlformats.org/package/2006/relationships"><Relationship Id="rId8" Type="http://schemas.openxmlformats.org/officeDocument/2006/relationships/image" Target="../media/image83.png"/><Relationship Id="rId13" Type="http://schemas.openxmlformats.org/officeDocument/2006/relationships/image" Target="../media/image88.png"/><Relationship Id="rId18" Type="http://schemas.openxmlformats.org/officeDocument/2006/relationships/image" Target="../media/image93.tiff"/><Relationship Id="rId3" Type="http://schemas.openxmlformats.org/officeDocument/2006/relationships/notesSlide" Target="../notesSlides/notesSlide36.xml"/><Relationship Id="rId21" Type="http://schemas.openxmlformats.org/officeDocument/2006/relationships/image" Target="../media/image96.png"/><Relationship Id="rId7" Type="http://schemas.openxmlformats.org/officeDocument/2006/relationships/image" Target="../media/image82.png"/><Relationship Id="rId12" Type="http://schemas.openxmlformats.org/officeDocument/2006/relationships/image" Target="../media/image87.png"/><Relationship Id="rId17" Type="http://schemas.openxmlformats.org/officeDocument/2006/relationships/image" Target="../media/image92.png"/><Relationship Id="rId2" Type="http://schemas.openxmlformats.org/officeDocument/2006/relationships/slideLayout" Target="../slideLayouts/slideLayout4.xml"/><Relationship Id="rId16" Type="http://schemas.openxmlformats.org/officeDocument/2006/relationships/image" Target="../media/image91.png"/><Relationship Id="rId20" Type="http://schemas.openxmlformats.org/officeDocument/2006/relationships/image" Target="../media/image95.png"/><Relationship Id="rId1" Type="http://schemas.openxmlformats.org/officeDocument/2006/relationships/tags" Target="../tags/tag40.xml"/><Relationship Id="rId6" Type="http://schemas.openxmlformats.org/officeDocument/2006/relationships/image" Target="../media/image75.png"/><Relationship Id="rId11" Type="http://schemas.openxmlformats.org/officeDocument/2006/relationships/image" Target="../media/image86.png"/><Relationship Id="rId5" Type="http://schemas.openxmlformats.org/officeDocument/2006/relationships/image" Target="../media/image81.png"/><Relationship Id="rId15" Type="http://schemas.openxmlformats.org/officeDocument/2006/relationships/image" Target="../media/image90.png"/><Relationship Id="rId23" Type="http://schemas.openxmlformats.org/officeDocument/2006/relationships/image" Target="../media/image98.png"/><Relationship Id="rId10" Type="http://schemas.openxmlformats.org/officeDocument/2006/relationships/image" Target="../media/image85.png"/><Relationship Id="rId19" Type="http://schemas.openxmlformats.org/officeDocument/2006/relationships/image" Target="../media/image94.png"/><Relationship Id="rId4" Type="http://schemas.openxmlformats.org/officeDocument/2006/relationships/image" Target="../media/image80.png"/><Relationship Id="rId9" Type="http://schemas.openxmlformats.org/officeDocument/2006/relationships/image" Target="../media/image84.png"/><Relationship Id="rId14" Type="http://schemas.openxmlformats.org/officeDocument/2006/relationships/image" Target="../media/image89.png"/><Relationship Id="rId22" Type="http://schemas.openxmlformats.org/officeDocument/2006/relationships/image" Target="../media/image97.png"/></Relationships>
</file>

<file path=ppt/slides/_rels/slide37.xml.rels><?xml version="1.0" encoding="UTF-8" standalone="yes"?>
<Relationships xmlns="http://schemas.openxmlformats.org/package/2006/relationships"><Relationship Id="rId8" Type="http://schemas.openxmlformats.org/officeDocument/2006/relationships/image" Target="../media/image103.png"/><Relationship Id="rId13" Type="http://schemas.openxmlformats.org/officeDocument/2006/relationships/image" Target="../media/image108.png"/><Relationship Id="rId18" Type="http://schemas.openxmlformats.org/officeDocument/2006/relationships/image" Target="../media/image113.png"/><Relationship Id="rId26" Type="http://schemas.openxmlformats.org/officeDocument/2006/relationships/image" Target="../media/image120.png"/><Relationship Id="rId3" Type="http://schemas.openxmlformats.org/officeDocument/2006/relationships/notesSlide" Target="../notesSlides/notesSlide37.xml"/><Relationship Id="rId21" Type="http://schemas.openxmlformats.org/officeDocument/2006/relationships/image" Target="../media/image85.png"/><Relationship Id="rId7" Type="http://schemas.openxmlformats.org/officeDocument/2006/relationships/image" Target="../media/image102.png"/><Relationship Id="rId12" Type="http://schemas.openxmlformats.org/officeDocument/2006/relationships/image" Target="../media/image107.png"/><Relationship Id="rId17" Type="http://schemas.openxmlformats.org/officeDocument/2006/relationships/image" Target="../media/image112.png"/><Relationship Id="rId25" Type="http://schemas.openxmlformats.org/officeDocument/2006/relationships/image" Target="../media/image119.png"/><Relationship Id="rId2" Type="http://schemas.openxmlformats.org/officeDocument/2006/relationships/slideLayout" Target="../slideLayouts/slideLayout4.xml"/><Relationship Id="rId16" Type="http://schemas.openxmlformats.org/officeDocument/2006/relationships/image" Target="../media/image111.png"/><Relationship Id="rId20" Type="http://schemas.openxmlformats.org/officeDocument/2006/relationships/image" Target="../media/image115.png"/><Relationship Id="rId29" Type="http://schemas.openxmlformats.org/officeDocument/2006/relationships/image" Target="../media/image123.png"/><Relationship Id="rId1" Type="http://schemas.openxmlformats.org/officeDocument/2006/relationships/tags" Target="../tags/tag41.xml"/><Relationship Id="rId6" Type="http://schemas.openxmlformats.org/officeDocument/2006/relationships/image" Target="../media/image101.png"/><Relationship Id="rId11" Type="http://schemas.openxmlformats.org/officeDocument/2006/relationships/image" Target="../media/image106.png"/><Relationship Id="rId24" Type="http://schemas.openxmlformats.org/officeDocument/2006/relationships/image" Target="../media/image118.png"/><Relationship Id="rId32" Type="http://schemas.openxmlformats.org/officeDocument/2006/relationships/image" Target="../media/image126.png"/><Relationship Id="rId5" Type="http://schemas.openxmlformats.org/officeDocument/2006/relationships/image" Target="../media/image100.png"/><Relationship Id="rId15" Type="http://schemas.openxmlformats.org/officeDocument/2006/relationships/image" Target="../media/image110.png"/><Relationship Id="rId23" Type="http://schemas.openxmlformats.org/officeDocument/2006/relationships/image" Target="../media/image117.png"/><Relationship Id="rId28" Type="http://schemas.openxmlformats.org/officeDocument/2006/relationships/image" Target="../media/image122.png"/><Relationship Id="rId10" Type="http://schemas.openxmlformats.org/officeDocument/2006/relationships/image" Target="../media/image105.png"/><Relationship Id="rId19" Type="http://schemas.openxmlformats.org/officeDocument/2006/relationships/image" Target="../media/image114.png"/><Relationship Id="rId31" Type="http://schemas.openxmlformats.org/officeDocument/2006/relationships/image" Target="../media/image125.png"/><Relationship Id="rId4" Type="http://schemas.openxmlformats.org/officeDocument/2006/relationships/image" Target="../media/image99.png"/><Relationship Id="rId9" Type="http://schemas.openxmlformats.org/officeDocument/2006/relationships/image" Target="../media/image104.png"/><Relationship Id="rId14" Type="http://schemas.openxmlformats.org/officeDocument/2006/relationships/image" Target="../media/image109.png"/><Relationship Id="rId22" Type="http://schemas.openxmlformats.org/officeDocument/2006/relationships/image" Target="../media/image116.png"/><Relationship Id="rId27" Type="http://schemas.openxmlformats.org/officeDocument/2006/relationships/image" Target="../media/image121.png"/><Relationship Id="rId30" Type="http://schemas.openxmlformats.org/officeDocument/2006/relationships/image" Target="../media/image124.png"/></Relationships>
</file>

<file path=ppt/slides/_rels/slide38.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4.png"/><Relationship Id="rId18" Type="http://schemas.openxmlformats.org/officeDocument/2006/relationships/image" Target="../media/image69.png"/><Relationship Id="rId26" Type="http://schemas.openxmlformats.org/officeDocument/2006/relationships/image" Target="../media/image77.png"/><Relationship Id="rId3" Type="http://schemas.openxmlformats.org/officeDocument/2006/relationships/notesSlide" Target="../notesSlides/notesSlide38.xml"/><Relationship Id="rId21" Type="http://schemas.openxmlformats.org/officeDocument/2006/relationships/image" Target="../media/image72.png"/><Relationship Id="rId7" Type="http://schemas.openxmlformats.org/officeDocument/2006/relationships/image" Target="../media/image58.png"/><Relationship Id="rId12" Type="http://schemas.openxmlformats.org/officeDocument/2006/relationships/image" Target="../media/image63.png"/><Relationship Id="rId17" Type="http://schemas.openxmlformats.org/officeDocument/2006/relationships/image" Target="../media/image68.png"/><Relationship Id="rId25" Type="http://schemas.openxmlformats.org/officeDocument/2006/relationships/image" Target="../media/image76.png"/><Relationship Id="rId2" Type="http://schemas.openxmlformats.org/officeDocument/2006/relationships/slideLayout" Target="../slideLayouts/slideLayout4.xml"/><Relationship Id="rId16" Type="http://schemas.openxmlformats.org/officeDocument/2006/relationships/image" Target="../media/image67.png"/><Relationship Id="rId20" Type="http://schemas.openxmlformats.org/officeDocument/2006/relationships/image" Target="../media/image71.png"/><Relationship Id="rId1" Type="http://schemas.openxmlformats.org/officeDocument/2006/relationships/tags" Target="../tags/tag42.xml"/><Relationship Id="rId6" Type="http://schemas.openxmlformats.org/officeDocument/2006/relationships/image" Target="../media/image57.png"/><Relationship Id="rId11" Type="http://schemas.openxmlformats.org/officeDocument/2006/relationships/image" Target="../media/image62.png"/><Relationship Id="rId24" Type="http://schemas.openxmlformats.org/officeDocument/2006/relationships/image" Target="../media/image75.png"/><Relationship Id="rId5" Type="http://schemas.openxmlformats.org/officeDocument/2006/relationships/image" Target="../media/image56.png"/><Relationship Id="rId15" Type="http://schemas.openxmlformats.org/officeDocument/2006/relationships/image" Target="../media/image66.png"/><Relationship Id="rId23" Type="http://schemas.openxmlformats.org/officeDocument/2006/relationships/image" Target="../media/image74.png"/><Relationship Id="rId28" Type="http://schemas.openxmlformats.org/officeDocument/2006/relationships/image" Target="../media/image79.png"/><Relationship Id="rId10" Type="http://schemas.openxmlformats.org/officeDocument/2006/relationships/image" Target="../media/image61.png"/><Relationship Id="rId19" Type="http://schemas.openxmlformats.org/officeDocument/2006/relationships/image" Target="../media/image70.png"/><Relationship Id="rId4" Type="http://schemas.openxmlformats.org/officeDocument/2006/relationships/image" Target="../media/image55.png"/><Relationship Id="rId9" Type="http://schemas.openxmlformats.org/officeDocument/2006/relationships/image" Target="../media/image60.png"/><Relationship Id="rId14" Type="http://schemas.openxmlformats.org/officeDocument/2006/relationships/image" Target="../media/image65.png"/><Relationship Id="rId22" Type="http://schemas.openxmlformats.org/officeDocument/2006/relationships/image" Target="../media/image73.png"/><Relationship Id="rId27" Type="http://schemas.openxmlformats.org/officeDocument/2006/relationships/image" Target="../media/image78.png"/></Relationships>
</file>

<file path=ppt/slides/_rels/slide39.xml.rels><?xml version="1.0" encoding="UTF-8" standalone="yes"?>
<Relationships xmlns="http://schemas.openxmlformats.org/package/2006/relationships"><Relationship Id="rId8" Type="http://schemas.openxmlformats.org/officeDocument/2006/relationships/image" Target="../media/image106.png"/><Relationship Id="rId13" Type="http://schemas.openxmlformats.org/officeDocument/2006/relationships/image" Target="../media/image111.png"/><Relationship Id="rId18" Type="http://schemas.openxmlformats.org/officeDocument/2006/relationships/image" Target="../media/image125.png"/><Relationship Id="rId3" Type="http://schemas.openxmlformats.org/officeDocument/2006/relationships/notesSlide" Target="../notesSlides/notesSlide39.xml"/><Relationship Id="rId7" Type="http://schemas.openxmlformats.org/officeDocument/2006/relationships/image" Target="../media/image105.png"/><Relationship Id="rId12" Type="http://schemas.openxmlformats.org/officeDocument/2006/relationships/image" Target="../media/image110.png"/><Relationship Id="rId17" Type="http://schemas.openxmlformats.org/officeDocument/2006/relationships/image" Target="../media/image124.png"/><Relationship Id="rId2" Type="http://schemas.openxmlformats.org/officeDocument/2006/relationships/slideLayout" Target="../slideLayouts/slideLayout4.xml"/><Relationship Id="rId16" Type="http://schemas.openxmlformats.org/officeDocument/2006/relationships/image" Target="../media/image114.png"/><Relationship Id="rId1" Type="http://schemas.openxmlformats.org/officeDocument/2006/relationships/tags" Target="../tags/tag43.xml"/><Relationship Id="rId6" Type="http://schemas.openxmlformats.org/officeDocument/2006/relationships/image" Target="../media/image104.png"/><Relationship Id="rId11" Type="http://schemas.openxmlformats.org/officeDocument/2006/relationships/image" Target="../media/image109.png"/><Relationship Id="rId5" Type="http://schemas.openxmlformats.org/officeDocument/2006/relationships/image" Target="../media/image103.png"/><Relationship Id="rId15" Type="http://schemas.openxmlformats.org/officeDocument/2006/relationships/image" Target="../media/image113.png"/><Relationship Id="rId10" Type="http://schemas.openxmlformats.org/officeDocument/2006/relationships/image" Target="../media/image108.png"/><Relationship Id="rId19" Type="http://schemas.openxmlformats.org/officeDocument/2006/relationships/image" Target="../media/image126.png"/><Relationship Id="rId4" Type="http://schemas.openxmlformats.org/officeDocument/2006/relationships/image" Target="../media/image102.png"/><Relationship Id="rId9" Type="http://schemas.openxmlformats.org/officeDocument/2006/relationships/image" Target="../media/image107.png"/><Relationship Id="rId14" Type="http://schemas.openxmlformats.org/officeDocument/2006/relationships/image" Target="../media/image11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4.xml"/><Relationship Id="rId1" Type="http://schemas.openxmlformats.org/officeDocument/2006/relationships/tags" Target="../tags/tag44.xml"/><Relationship Id="rId4" Type="http://schemas.openxmlformats.org/officeDocument/2006/relationships/image" Target="../media/image127.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tags" Target="../tags/tag45.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4.xml"/><Relationship Id="rId1" Type="http://schemas.openxmlformats.org/officeDocument/2006/relationships/tags" Target="../tags/tag46.xml"/><Relationship Id="rId4" Type="http://schemas.openxmlformats.org/officeDocument/2006/relationships/image" Target="../media/image7.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4.xml"/><Relationship Id="rId1" Type="http://schemas.openxmlformats.org/officeDocument/2006/relationships/tags" Target="../tags/tag47.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4.xml"/><Relationship Id="rId1" Type="http://schemas.openxmlformats.org/officeDocument/2006/relationships/tags" Target="../tags/tag48.xml"/><Relationship Id="rId6" Type="http://schemas.openxmlformats.org/officeDocument/2006/relationships/image" Target="../media/image129.png"/><Relationship Id="rId5" Type="http://schemas.openxmlformats.org/officeDocument/2006/relationships/image" Target="../media/image128.gif"/><Relationship Id="rId4" Type="http://schemas.openxmlformats.org/officeDocument/2006/relationships/image" Target="../media/image7.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xml"/><Relationship Id="rId1" Type="http://schemas.openxmlformats.org/officeDocument/2006/relationships/tags" Target="../tags/tag49.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tags" Target="../tags/tag5.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6.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ags" Target="../tags/tag7.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tags" Target="../tags/tag8.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9.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5436732" y="2756453"/>
            <a:ext cx="6609493" cy="1303418"/>
          </a:xfrm>
        </p:spPr>
        <p:txBody>
          <a:bodyPr/>
          <a:lstStyle/>
          <a:p>
            <a:r>
              <a:rPr lang="en-US" sz="5400" dirty="0">
                <a:latin typeface="Amazon Ember Light" charset="0"/>
                <a:ea typeface="Amazon Ember Light" charset="0"/>
                <a:cs typeface="Amazon Ember Light" charset="0"/>
              </a:rPr>
              <a:t>Module 1, Section 1: Cloud Concepts Overview</a:t>
            </a:r>
          </a:p>
        </p:txBody>
      </p:sp>
      <p:sp>
        <p:nvSpPr>
          <p:cNvPr id="3" name="TextBox 2">
            <a:extLst>
              <a:ext uri="{FF2B5EF4-FFF2-40B4-BE49-F238E27FC236}">
                <a16:creationId xmlns:a16="http://schemas.microsoft.com/office/drawing/2014/main" id="{A283BE0C-5C61-5245-9AC0-DD3A6D3AEFA5}"/>
              </a:ext>
            </a:extLst>
          </p:cNvPr>
          <p:cNvSpPr txBox="1"/>
          <p:nvPr/>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custDataLst>
      <p:tags r:id="rId1"/>
    </p:custDataLst>
    <p:extLst>
      <p:ext uri="{BB962C8B-B14F-4D97-AF65-F5344CB8AC3E}">
        <p14:creationId xmlns:p14="http://schemas.microsoft.com/office/powerpoint/2010/main" val="4864711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Three Models of Cloud Computing</a:t>
            </a:r>
          </a:p>
        </p:txBody>
      </p:sp>
      <p:sp>
        <p:nvSpPr>
          <p:cNvPr id="6" name="Content Placeholder 6"/>
          <p:cNvSpPr txBox="1">
            <a:spLocks/>
          </p:cNvSpPr>
          <p:nvPr/>
        </p:nvSpPr>
        <p:spPr>
          <a:xfrm>
            <a:off x="4464828" y="2958062"/>
            <a:ext cx="3309627" cy="1888258"/>
          </a:xfrm>
          <a:prstGeom prst="rect">
            <a:avLst/>
          </a:prstGeom>
          <a:solidFill>
            <a:schemeClr val="bg1">
              <a:lumMod val="95000"/>
            </a:schemeClr>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vert="horz" lIns="121920" tIns="60960" rIns="121920" bIns="60960" rtlCol="0" anchor="ctr">
            <a:noAutofit/>
          </a:bodyPr>
          <a:lstStyle>
            <a:lvl1pPr marL="0" indent="0" algn="l" defTabSz="457200" rtl="0" eaLnBrk="1" latinLnBrk="0" hangingPunct="1">
              <a:spcBef>
                <a:spcPct val="20000"/>
              </a:spcBef>
              <a:buFontTx/>
              <a:buNone/>
              <a:defRPr sz="2400" b="0" i="0" kern="1200">
                <a:solidFill>
                  <a:schemeClr val="tx1"/>
                </a:solidFill>
                <a:latin typeface="Arial"/>
                <a:ea typeface="+mn-ea"/>
                <a:cs typeface="Arial"/>
              </a:defRPr>
            </a:lvl1pPr>
            <a:lvl2pPr marL="344488" indent="-341313" algn="l" defTabSz="457200" rtl="0" eaLnBrk="1" latinLnBrk="0" hangingPunct="1">
              <a:spcBef>
                <a:spcPct val="20000"/>
              </a:spcBef>
              <a:buClr>
                <a:schemeClr val="accent1"/>
              </a:buClr>
              <a:buSzPct val="125000"/>
              <a:buFontTx/>
              <a:buBlip>
                <a:blip r:embed="rId4"/>
              </a:buBlip>
              <a:defRPr sz="2200" b="0" i="0" kern="1200">
                <a:solidFill>
                  <a:schemeClr val="tx1"/>
                </a:solidFill>
                <a:latin typeface="Arial"/>
                <a:ea typeface="+mn-ea"/>
                <a:cs typeface="Arial"/>
              </a:defRPr>
            </a:lvl2pPr>
            <a:lvl3pPr marL="625475" indent="-282575" algn="l" defTabSz="457200" rtl="0" eaLnBrk="1" latinLnBrk="0" hangingPunct="1">
              <a:spcBef>
                <a:spcPct val="20000"/>
              </a:spcBef>
              <a:buClr>
                <a:schemeClr val="accent1"/>
              </a:buClr>
              <a:buFont typeface="Wingdings" panose="05000000000000000000" pitchFamily="2" charset="2"/>
              <a:buChar char="Ø"/>
              <a:defRPr sz="2000" b="0" i="0" kern="1200" baseline="0">
                <a:solidFill>
                  <a:schemeClr val="tx1"/>
                </a:solidFill>
                <a:latin typeface="Arial"/>
                <a:ea typeface="+mn-ea"/>
                <a:cs typeface="Arial"/>
              </a:defRPr>
            </a:lvl3pPr>
            <a:lvl4pPr marL="914400" indent="-222250" algn="l" defTabSz="457200" rtl="0" eaLnBrk="1" latinLnBrk="0" hangingPunct="1">
              <a:spcBef>
                <a:spcPct val="20000"/>
              </a:spcBef>
              <a:buClr>
                <a:schemeClr val="accent1"/>
              </a:buClr>
              <a:buFont typeface="Arial" panose="020B0604020202020204" pitchFamily="34" charset="0"/>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rgbClr val="595A5D"/>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2667" b="1" dirty="0">
                <a:latin typeface="Amazon Ember" panose="020B0603020204020204" pitchFamily="34" charset="0"/>
                <a:ea typeface="Amazon Ember" panose="020B0603020204020204" pitchFamily="34" charset="0"/>
                <a:cs typeface="Amazon Ember" panose="020B0603020204020204" pitchFamily="34" charset="0"/>
              </a:rPr>
              <a:t>PaaS</a:t>
            </a:r>
          </a:p>
          <a:p>
            <a:pPr algn="ctr"/>
            <a:r>
              <a:rPr lang="en-US" sz="2667" dirty="0">
                <a:latin typeface="Amazon Ember Light" panose="020B0403020204020204" pitchFamily="34" charset="0"/>
                <a:ea typeface="Amazon Ember Light" panose="020B0403020204020204" pitchFamily="34" charset="0"/>
                <a:cs typeface="Amazon Ember Light" panose="020B0403020204020204" pitchFamily="34" charset="0"/>
              </a:rPr>
              <a:t>Platform </a:t>
            </a:r>
            <a:br>
              <a:rPr lang="en-US" sz="2667"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2667" dirty="0">
                <a:latin typeface="Amazon Ember Light" panose="020B0403020204020204" pitchFamily="34" charset="0"/>
                <a:ea typeface="Amazon Ember Light" panose="020B0403020204020204" pitchFamily="34" charset="0"/>
                <a:cs typeface="Amazon Ember Light" panose="020B0403020204020204" pitchFamily="34" charset="0"/>
              </a:rPr>
              <a:t>as a Service</a:t>
            </a:r>
            <a:endParaRPr lang="en-US" sz="32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8" name="Content Placeholder 6"/>
          <p:cNvSpPr txBox="1">
            <a:spLocks/>
          </p:cNvSpPr>
          <p:nvPr/>
        </p:nvSpPr>
        <p:spPr>
          <a:xfrm>
            <a:off x="8373357" y="2958062"/>
            <a:ext cx="3309627" cy="1888258"/>
          </a:xfrm>
          <a:prstGeom prst="rect">
            <a:avLst/>
          </a:prstGeom>
          <a:solidFill>
            <a:schemeClr val="bg1">
              <a:lumMod val="95000"/>
            </a:schemeClr>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vert="horz" lIns="121920" tIns="60960" rIns="121920" bIns="60960" rtlCol="0" anchor="ctr">
            <a:noAutofit/>
          </a:bodyPr>
          <a:lstStyle>
            <a:lvl1pPr marL="0" indent="0" algn="l" defTabSz="457200" rtl="0" eaLnBrk="1" latinLnBrk="0" hangingPunct="1">
              <a:spcBef>
                <a:spcPct val="20000"/>
              </a:spcBef>
              <a:buFontTx/>
              <a:buNone/>
              <a:defRPr sz="2400" b="0" i="0" kern="1200">
                <a:solidFill>
                  <a:schemeClr val="tx1"/>
                </a:solidFill>
                <a:latin typeface="Arial"/>
                <a:ea typeface="+mn-ea"/>
                <a:cs typeface="Arial"/>
              </a:defRPr>
            </a:lvl1pPr>
            <a:lvl2pPr marL="344488" indent="-341313" algn="l" defTabSz="457200" rtl="0" eaLnBrk="1" latinLnBrk="0" hangingPunct="1">
              <a:spcBef>
                <a:spcPct val="20000"/>
              </a:spcBef>
              <a:buClr>
                <a:schemeClr val="accent1"/>
              </a:buClr>
              <a:buSzPct val="125000"/>
              <a:buFontTx/>
              <a:buBlip>
                <a:blip r:embed="rId4"/>
              </a:buBlip>
              <a:defRPr sz="2200" b="0" i="0" kern="1200">
                <a:solidFill>
                  <a:schemeClr val="tx1"/>
                </a:solidFill>
                <a:latin typeface="Arial"/>
                <a:ea typeface="+mn-ea"/>
                <a:cs typeface="Arial"/>
              </a:defRPr>
            </a:lvl2pPr>
            <a:lvl3pPr marL="625475" indent="-282575" algn="l" defTabSz="457200" rtl="0" eaLnBrk="1" latinLnBrk="0" hangingPunct="1">
              <a:spcBef>
                <a:spcPct val="20000"/>
              </a:spcBef>
              <a:buClr>
                <a:schemeClr val="accent1"/>
              </a:buClr>
              <a:buFont typeface="Wingdings" panose="05000000000000000000" pitchFamily="2" charset="2"/>
              <a:buChar char="Ø"/>
              <a:defRPr sz="2000" b="0" i="0" kern="1200" baseline="0">
                <a:solidFill>
                  <a:schemeClr val="tx1"/>
                </a:solidFill>
                <a:latin typeface="Arial"/>
                <a:ea typeface="+mn-ea"/>
                <a:cs typeface="Arial"/>
              </a:defRPr>
            </a:lvl3pPr>
            <a:lvl4pPr marL="914400" indent="-222250" algn="l" defTabSz="457200" rtl="0" eaLnBrk="1" latinLnBrk="0" hangingPunct="1">
              <a:spcBef>
                <a:spcPct val="20000"/>
              </a:spcBef>
              <a:buClr>
                <a:schemeClr val="accent1"/>
              </a:buClr>
              <a:buFont typeface="Arial" panose="020B0604020202020204" pitchFamily="34" charset="0"/>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rgbClr val="595A5D"/>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2667" b="1" dirty="0">
                <a:latin typeface="Amazon Ember" panose="020B0603020204020204" pitchFamily="34" charset="0"/>
                <a:ea typeface="Amazon Ember" panose="020B0603020204020204" pitchFamily="34" charset="0"/>
                <a:cs typeface="Amazon Ember" panose="020B0603020204020204" pitchFamily="34" charset="0"/>
              </a:rPr>
              <a:t>SaaS</a:t>
            </a:r>
          </a:p>
          <a:p>
            <a:pPr algn="ctr"/>
            <a:r>
              <a:rPr lang="en-US" sz="2667" dirty="0">
                <a:latin typeface="Amazon Ember Light" panose="020B0403020204020204" pitchFamily="34" charset="0"/>
                <a:ea typeface="Amazon Ember Light" panose="020B0403020204020204" pitchFamily="34" charset="0"/>
                <a:cs typeface="Amazon Ember Light" panose="020B0403020204020204" pitchFamily="34" charset="0"/>
              </a:rPr>
              <a:t>Software</a:t>
            </a:r>
            <a:br>
              <a:rPr lang="en-US" sz="2667"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2667" dirty="0">
                <a:latin typeface="Amazon Ember Light" panose="020B0403020204020204" pitchFamily="34" charset="0"/>
                <a:ea typeface="Amazon Ember Light" panose="020B0403020204020204" pitchFamily="34" charset="0"/>
                <a:cs typeface="Amazon Ember Light" panose="020B0403020204020204" pitchFamily="34" charset="0"/>
              </a:rPr>
              <a:t>as a Service</a:t>
            </a:r>
            <a:endParaRPr lang="en-US" sz="32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 name="Content Placeholder 2"/>
          <p:cNvSpPr txBox="1">
            <a:spLocks/>
          </p:cNvSpPr>
          <p:nvPr/>
        </p:nvSpPr>
        <p:spPr>
          <a:xfrm>
            <a:off x="708299" y="3146699"/>
            <a:ext cx="2821575" cy="2821576"/>
          </a:xfrm>
          <a:prstGeom prst="rect">
            <a:avLst/>
          </a:prstGeom>
        </p:spPr>
        <p:txBody>
          <a:bodyPr vert="horz" lIns="121920" tIns="60960" rIns="121920" bIns="60960" rtlCol="0">
            <a:noAutofit/>
          </a:bodyPr>
          <a:lstStyle>
            <a:lvl1pPr marL="0" indent="0" algn="l" defTabSz="457200" rtl="0" eaLnBrk="1" latinLnBrk="0" hangingPunct="1">
              <a:spcBef>
                <a:spcPct val="20000"/>
              </a:spcBef>
              <a:buFontTx/>
              <a:buNone/>
              <a:defRPr sz="2400" b="0" i="0" kern="1200">
                <a:solidFill>
                  <a:schemeClr val="tx1"/>
                </a:solidFill>
                <a:latin typeface="Arial"/>
                <a:ea typeface="+mn-ea"/>
                <a:cs typeface="Arial"/>
              </a:defRPr>
            </a:lvl1pPr>
            <a:lvl2pPr marL="344488" indent="-341313" algn="l" defTabSz="457200" rtl="0" eaLnBrk="1" latinLnBrk="0" hangingPunct="1">
              <a:spcBef>
                <a:spcPct val="20000"/>
              </a:spcBef>
              <a:buClr>
                <a:schemeClr val="accent1"/>
              </a:buClr>
              <a:buSzPct val="125000"/>
              <a:buFontTx/>
              <a:buBlip>
                <a:blip r:embed="rId4"/>
              </a:buBlip>
              <a:defRPr sz="2200" b="0" i="0" kern="1200">
                <a:solidFill>
                  <a:schemeClr val="tx1"/>
                </a:solidFill>
                <a:latin typeface="Arial"/>
                <a:ea typeface="+mn-ea"/>
                <a:cs typeface="Arial"/>
              </a:defRPr>
            </a:lvl2pPr>
            <a:lvl3pPr marL="625475" indent="-282575" algn="l" defTabSz="457200" rtl="0" eaLnBrk="1" latinLnBrk="0" hangingPunct="1">
              <a:spcBef>
                <a:spcPct val="20000"/>
              </a:spcBef>
              <a:buClr>
                <a:schemeClr val="accent1"/>
              </a:buClr>
              <a:buFont typeface="Wingdings" panose="05000000000000000000" pitchFamily="2" charset="2"/>
              <a:buChar char="Ø"/>
              <a:defRPr sz="2000" b="0" i="0" kern="1200" baseline="0">
                <a:solidFill>
                  <a:schemeClr val="tx1"/>
                </a:solidFill>
                <a:latin typeface="Arial"/>
                <a:ea typeface="+mn-ea"/>
                <a:cs typeface="Arial"/>
              </a:defRPr>
            </a:lvl3pPr>
            <a:lvl4pPr marL="914400" indent="-222250" algn="l" defTabSz="457200" rtl="0" eaLnBrk="1" latinLnBrk="0" hangingPunct="1">
              <a:spcBef>
                <a:spcPct val="20000"/>
              </a:spcBef>
              <a:buClr>
                <a:schemeClr val="accent1"/>
              </a:buClr>
              <a:buFont typeface="Arial" panose="020B0604020202020204" pitchFamily="34" charset="0"/>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rgbClr val="595A5D"/>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233" lvl="1" indent="0">
              <a:buNone/>
            </a:pPr>
            <a:endParaRPr lang="en-US" sz="2133" dirty="0"/>
          </a:p>
        </p:txBody>
      </p:sp>
      <p:sp>
        <p:nvSpPr>
          <p:cNvPr id="11" name="Content Placeholder 2"/>
          <p:cNvSpPr txBox="1">
            <a:spLocks/>
          </p:cNvSpPr>
          <p:nvPr/>
        </p:nvSpPr>
        <p:spPr>
          <a:xfrm>
            <a:off x="8738811" y="3146699"/>
            <a:ext cx="2944173" cy="2821576"/>
          </a:xfrm>
          <a:prstGeom prst="rect">
            <a:avLst/>
          </a:prstGeom>
        </p:spPr>
        <p:txBody>
          <a:bodyPr vert="horz" lIns="121920" tIns="60960" rIns="121920" bIns="60960" rtlCol="0">
            <a:noAutofit/>
          </a:bodyPr>
          <a:lstStyle>
            <a:lvl1pPr marL="0" indent="0" algn="l" defTabSz="457200" rtl="0" eaLnBrk="1" latinLnBrk="0" hangingPunct="1">
              <a:spcBef>
                <a:spcPct val="20000"/>
              </a:spcBef>
              <a:buFontTx/>
              <a:buNone/>
              <a:defRPr sz="2400" b="0" i="0" kern="1200">
                <a:solidFill>
                  <a:schemeClr val="tx1"/>
                </a:solidFill>
                <a:latin typeface="Arial"/>
                <a:ea typeface="+mn-ea"/>
                <a:cs typeface="Arial"/>
              </a:defRPr>
            </a:lvl1pPr>
            <a:lvl2pPr marL="344488" indent="-341313" algn="l" defTabSz="457200" rtl="0" eaLnBrk="1" latinLnBrk="0" hangingPunct="1">
              <a:spcBef>
                <a:spcPct val="20000"/>
              </a:spcBef>
              <a:buClr>
                <a:schemeClr val="accent1"/>
              </a:buClr>
              <a:buSzPct val="125000"/>
              <a:buFontTx/>
              <a:buBlip>
                <a:blip r:embed="rId4"/>
              </a:buBlip>
              <a:defRPr sz="2200" b="0" i="0" kern="1200">
                <a:solidFill>
                  <a:schemeClr val="tx1"/>
                </a:solidFill>
                <a:latin typeface="Arial"/>
                <a:ea typeface="+mn-ea"/>
                <a:cs typeface="Arial"/>
              </a:defRPr>
            </a:lvl2pPr>
            <a:lvl3pPr marL="625475" indent="-282575" algn="l" defTabSz="457200" rtl="0" eaLnBrk="1" latinLnBrk="0" hangingPunct="1">
              <a:spcBef>
                <a:spcPct val="20000"/>
              </a:spcBef>
              <a:buClr>
                <a:schemeClr val="accent1"/>
              </a:buClr>
              <a:buFont typeface="Wingdings" panose="05000000000000000000" pitchFamily="2" charset="2"/>
              <a:buChar char="Ø"/>
              <a:defRPr sz="2000" b="0" i="0" kern="1200" baseline="0">
                <a:solidFill>
                  <a:schemeClr val="tx1"/>
                </a:solidFill>
                <a:latin typeface="Arial"/>
                <a:ea typeface="+mn-ea"/>
                <a:cs typeface="Arial"/>
              </a:defRPr>
            </a:lvl3pPr>
            <a:lvl4pPr marL="914400" indent="-222250" algn="l" defTabSz="457200" rtl="0" eaLnBrk="1" latinLnBrk="0" hangingPunct="1">
              <a:spcBef>
                <a:spcPct val="20000"/>
              </a:spcBef>
              <a:buClr>
                <a:schemeClr val="accent1"/>
              </a:buClr>
              <a:buFont typeface="Arial" panose="020B0604020202020204" pitchFamily="34" charset="0"/>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rgbClr val="595A5D"/>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233" lvl="1" indent="0">
              <a:buNone/>
            </a:pPr>
            <a:endParaRPr lang="en-US" sz="2133" dirty="0"/>
          </a:p>
        </p:txBody>
      </p:sp>
      <p:sp>
        <p:nvSpPr>
          <p:cNvPr id="13" name="Content Placeholder 6"/>
          <p:cNvSpPr txBox="1">
            <a:spLocks/>
          </p:cNvSpPr>
          <p:nvPr/>
        </p:nvSpPr>
        <p:spPr>
          <a:xfrm>
            <a:off x="556299" y="2958061"/>
            <a:ext cx="3309627" cy="1888258"/>
          </a:xfrm>
          <a:prstGeom prst="rect">
            <a:avLst/>
          </a:prstGeom>
          <a:solidFill>
            <a:schemeClr val="bg1">
              <a:lumMod val="95000"/>
            </a:schemeClr>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vert="horz" lIns="121920" tIns="60960" rIns="121920" bIns="60960" rtlCol="0" anchor="ctr">
            <a:noAutofit/>
          </a:bodyPr>
          <a:lstStyle>
            <a:lvl1pPr marL="0" indent="0" algn="l" defTabSz="457200" rtl="0" eaLnBrk="1" latinLnBrk="0" hangingPunct="1">
              <a:spcBef>
                <a:spcPct val="20000"/>
              </a:spcBef>
              <a:buFontTx/>
              <a:buNone/>
              <a:defRPr sz="2400" b="0" i="0" kern="1200">
                <a:solidFill>
                  <a:schemeClr val="tx1"/>
                </a:solidFill>
                <a:latin typeface="Arial"/>
                <a:ea typeface="+mn-ea"/>
                <a:cs typeface="Arial"/>
              </a:defRPr>
            </a:lvl1pPr>
            <a:lvl2pPr marL="344488" indent="-341313" algn="l" defTabSz="457200" rtl="0" eaLnBrk="1" latinLnBrk="0" hangingPunct="1">
              <a:spcBef>
                <a:spcPct val="20000"/>
              </a:spcBef>
              <a:buClr>
                <a:schemeClr val="accent1"/>
              </a:buClr>
              <a:buSzPct val="125000"/>
              <a:buFontTx/>
              <a:buBlip>
                <a:blip r:embed="rId4"/>
              </a:buBlip>
              <a:defRPr sz="2200" b="0" i="0" kern="1200">
                <a:solidFill>
                  <a:schemeClr val="tx1"/>
                </a:solidFill>
                <a:latin typeface="Arial"/>
                <a:ea typeface="+mn-ea"/>
                <a:cs typeface="Arial"/>
              </a:defRPr>
            </a:lvl2pPr>
            <a:lvl3pPr marL="625475" indent="-282575" algn="l" defTabSz="457200" rtl="0" eaLnBrk="1" latinLnBrk="0" hangingPunct="1">
              <a:spcBef>
                <a:spcPct val="20000"/>
              </a:spcBef>
              <a:buClr>
                <a:schemeClr val="accent1"/>
              </a:buClr>
              <a:buFont typeface="Wingdings" panose="05000000000000000000" pitchFamily="2" charset="2"/>
              <a:buChar char="Ø"/>
              <a:defRPr sz="2000" b="0" i="0" kern="1200" baseline="0">
                <a:solidFill>
                  <a:schemeClr val="tx1"/>
                </a:solidFill>
                <a:latin typeface="Arial"/>
                <a:ea typeface="+mn-ea"/>
                <a:cs typeface="Arial"/>
              </a:defRPr>
            </a:lvl3pPr>
            <a:lvl4pPr marL="914400" indent="-222250" algn="l" defTabSz="457200" rtl="0" eaLnBrk="1" latinLnBrk="0" hangingPunct="1">
              <a:spcBef>
                <a:spcPct val="20000"/>
              </a:spcBef>
              <a:buClr>
                <a:schemeClr val="accent1"/>
              </a:buClr>
              <a:buFont typeface="Arial" panose="020B0604020202020204" pitchFamily="34" charset="0"/>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rgbClr val="595A5D"/>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2667" b="1" dirty="0">
                <a:latin typeface="Amazon Ember" panose="020B0603020204020204" pitchFamily="34" charset="0"/>
                <a:ea typeface="Amazon Ember" panose="020B0603020204020204" pitchFamily="34" charset="0"/>
                <a:cs typeface="Amazon Ember" panose="020B0603020204020204" pitchFamily="34" charset="0"/>
              </a:rPr>
              <a:t>IaaS</a:t>
            </a:r>
          </a:p>
          <a:p>
            <a:pPr algn="ctr"/>
            <a:r>
              <a:rPr lang="en-US" sz="2667" dirty="0">
                <a:latin typeface="Amazon Ember Light" panose="020B0403020204020204" pitchFamily="34" charset="0"/>
                <a:ea typeface="Amazon Ember Light" panose="020B0403020204020204" pitchFamily="34" charset="0"/>
                <a:cs typeface="Amazon Ember Light" panose="020B0403020204020204" pitchFamily="34" charset="0"/>
              </a:rPr>
              <a:t>Infrastructure</a:t>
            </a:r>
            <a:br>
              <a:rPr lang="en-US" sz="2667"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2667" dirty="0">
                <a:latin typeface="Amazon Ember Light" panose="020B0403020204020204" pitchFamily="34" charset="0"/>
                <a:ea typeface="Amazon Ember Light" panose="020B0403020204020204" pitchFamily="34" charset="0"/>
                <a:cs typeface="Amazon Ember Light" panose="020B0403020204020204" pitchFamily="34" charset="0"/>
              </a:rPr>
              <a:t>as a Service</a:t>
            </a:r>
            <a:endParaRPr lang="en-US" sz="32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687516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Three Cloud Deployment Models</a:t>
            </a:r>
          </a:p>
        </p:txBody>
      </p:sp>
      <p:grpSp>
        <p:nvGrpSpPr>
          <p:cNvPr id="6" name="Group 5"/>
          <p:cNvGrpSpPr/>
          <p:nvPr/>
        </p:nvGrpSpPr>
        <p:grpSpPr>
          <a:xfrm>
            <a:off x="526240" y="1746476"/>
            <a:ext cx="7382684" cy="3247407"/>
            <a:chOff x="2205926" y="1746476"/>
            <a:chExt cx="7382684" cy="3247407"/>
          </a:xfrm>
        </p:grpSpPr>
        <p:sp>
          <p:nvSpPr>
            <p:cNvPr id="9" name="Content Placeholder 2"/>
            <p:cNvSpPr txBox="1">
              <a:spLocks/>
            </p:cNvSpPr>
            <p:nvPr/>
          </p:nvSpPr>
          <p:spPr>
            <a:xfrm>
              <a:off x="2502727" y="4366867"/>
              <a:ext cx="2821575" cy="627016"/>
            </a:xfrm>
            <a:prstGeom prst="rect">
              <a:avLst/>
            </a:prstGeom>
          </p:spPr>
          <p:txBody>
            <a:bodyPr vert="horz" lIns="121920" tIns="60960" rIns="121920" bIns="60960" rtlCol="0">
              <a:noAutofit/>
            </a:bodyPr>
            <a:lstStyle>
              <a:lvl1pPr marL="0" indent="0" algn="l" defTabSz="457200" rtl="0" eaLnBrk="1" latinLnBrk="0" hangingPunct="1">
                <a:spcBef>
                  <a:spcPct val="20000"/>
                </a:spcBef>
                <a:buFontTx/>
                <a:buNone/>
                <a:defRPr sz="2400" b="0" i="0" kern="1200">
                  <a:solidFill>
                    <a:schemeClr val="tx1"/>
                  </a:solidFill>
                  <a:latin typeface="Arial"/>
                  <a:ea typeface="+mn-ea"/>
                  <a:cs typeface="Arial"/>
                </a:defRPr>
              </a:lvl1pPr>
              <a:lvl2pPr marL="344488" indent="-341313" algn="l" defTabSz="457200" rtl="0" eaLnBrk="1" latinLnBrk="0" hangingPunct="1">
                <a:spcBef>
                  <a:spcPct val="20000"/>
                </a:spcBef>
                <a:buClr>
                  <a:schemeClr val="accent1"/>
                </a:buClr>
                <a:buSzPct val="125000"/>
                <a:buFontTx/>
                <a:buBlip>
                  <a:blip r:embed="rId4"/>
                </a:buBlip>
                <a:defRPr sz="2200" b="0" i="0" kern="1200">
                  <a:solidFill>
                    <a:schemeClr val="tx1"/>
                  </a:solidFill>
                  <a:latin typeface="Arial"/>
                  <a:ea typeface="+mn-ea"/>
                  <a:cs typeface="Arial"/>
                </a:defRPr>
              </a:lvl2pPr>
              <a:lvl3pPr marL="625475" indent="-282575" algn="l" defTabSz="457200" rtl="0" eaLnBrk="1" latinLnBrk="0" hangingPunct="1">
                <a:spcBef>
                  <a:spcPct val="20000"/>
                </a:spcBef>
                <a:buClr>
                  <a:schemeClr val="accent1"/>
                </a:buClr>
                <a:buFont typeface="Wingdings" panose="05000000000000000000" pitchFamily="2" charset="2"/>
                <a:buChar char="Ø"/>
                <a:defRPr sz="2000" b="0" i="0" kern="1200" baseline="0">
                  <a:solidFill>
                    <a:schemeClr val="tx1"/>
                  </a:solidFill>
                  <a:latin typeface="Arial"/>
                  <a:ea typeface="+mn-ea"/>
                  <a:cs typeface="Arial"/>
                </a:defRPr>
              </a:lvl3pPr>
              <a:lvl4pPr marL="914400" indent="-222250" algn="l" defTabSz="457200" rtl="0" eaLnBrk="1" latinLnBrk="0" hangingPunct="1">
                <a:spcBef>
                  <a:spcPct val="20000"/>
                </a:spcBef>
                <a:buClr>
                  <a:schemeClr val="accent1"/>
                </a:buClr>
                <a:buFont typeface="Arial" panose="020B0604020202020204" pitchFamily="34" charset="0"/>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rgbClr val="595A5D"/>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233" lvl="1" indent="0" algn="ctr">
                <a:buNone/>
              </a:pPr>
              <a:r>
                <a:rPr lang="en-US" sz="2667" b="1" dirty="0">
                  <a:latin typeface="Amazon Ember" panose="020B0603020204020204" pitchFamily="34" charset="0"/>
                  <a:ea typeface="Amazon Ember" panose="020B0603020204020204" pitchFamily="34" charset="0"/>
                  <a:cs typeface="Amazon Ember" panose="020B0603020204020204" pitchFamily="34" charset="0"/>
                </a:rPr>
                <a:t>All-In Cloud</a:t>
              </a:r>
            </a:p>
          </p:txBody>
        </p:sp>
        <p:sp>
          <p:nvSpPr>
            <p:cNvPr id="10" name="Content Placeholder 2"/>
            <p:cNvSpPr txBox="1">
              <a:spLocks/>
            </p:cNvSpPr>
            <p:nvPr/>
          </p:nvSpPr>
          <p:spPr>
            <a:xfrm>
              <a:off x="6884070" y="4362726"/>
              <a:ext cx="1842795" cy="545736"/>
            </a:xfrm>
            <a:prstGeom prst="rect">
              <a:avLst/>
            </a:prstGeom>
          </p:spPr>
          <p:txBody>
            <a:bodyPr vert="horz" lIns="121920" tIns="60960" rIns="121920" bIns="60960" rtlCol="0">
              <a:noAutofit/>
            </a:bodyPr>
            <a:lstStyle>
              <a:defPPr>
                <a:defRPr lang="en-US"/>
              </a:defPPr>
              <a:lvl1pPr indent="0" defTabSz="457200">
                <a:spcBef>
                  <a:spcPct val="20000"/>
                </a:spcBef>
                <a:buFontTx/>
                <a:buNone/>
                <a:defRPr sz="2400" b="0" i="0">
                  <a:latin typeface="Arial"/>
                  <a:cs typeface="Arial"/>
                </a:defRPr>
              </a:lvl1pPr>
              <a:lvl2pPr marL="4233" lvl="1" indent="0" algn="ctr" defTabSz="457200">
                <a:spcBef>
                  <a:spcPct val="20000"/>
                </a:spcBef>
                <a:buClr>
                  <a:schemeClr val="accent1"/>
                </a:buClr>
                <a:buSzPct val="125000"/>
                <a:buFontTx/>
                <a:buNone/>
                <a:defRPr sz="2667" b="1" i="0">
                  <a:latin typeface="Amazon Ember" panose="020B0603020204020204" pitchFamily="34" charset="0"/>
                  <a:ea typeface="Amazon Ember" panose="020B0603020204020204" pitchFamily="34" charset="0"/>
                  <a:cs typeface="Amazon Ember" panose="020B0603020204020204" pitchFamily="34" charset="0"/>
                </a:defRPr>
              </a:lvl2pPr>
              <a:lvl3pPr marL="625475" indent="-282575" defTabSz="457200">
                <a:spcBef>
                  <a:spcPct val="20000"/>
                </a:spcBef>
                <a:buClr>
                  <a:schemeClr val="accent1"/>
                </a:buClr>
                <a:buFont typeface="Wingdings" panose="05000000000000000000" pitchFamily="2" charset="2"/>
                <a:buChar char="Ø"/>
                <a:defRPr sz="2000" b="0" i="0" baseline="0">
                  <a:latin typeface="Arial"/>
                  <a:cs typeface="Arial"/>
                </a:defRPr>
              </a:lvl3pPr>
              <a:lvl4pPr marL="914400" indent="-222250" defTabSz="457200">
                <a:spcBef>
                  <a:spcPct val="20000"/>
                </a:spcBef>
                <a:buClr>
                  <a:schemeClr val="accent1"/>
                </a:buClr>
                <a:buFont typeface="Arial" panose="020B0604020202020204" pitchFamily="34" charset="0"/>
                <a:buChar char="•"/>
                <a:defRPr b="0" i="0">
                  <a:latin typeface="Arial"/>
                  <a:cs typeface="Arial"/>
                </a:defRPr>
              </a:lvl4pPr>
              <a:lvl5pPr marL="2057400" indent="-228600" defTabSz="457200">
                <a:spcBef>
                  <a:spcPct val="20000"/>
                </a:spcBef>
                <a:buFont typeface="Arial"/>
                <a:buChar char="»"/>
                <a:defRPr sz="1600" b="0" i="0">
                  <a:solidFill>
                    <a:srgbClr val="595A5D"/>
                  </a:solidFill>
                  <a:latin typeface="Arial"/>
                  <a:cs typeface="Arial"/>
                </a:defRPr>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lvl="1"/>
              <a:r>
                <a:rPr lang="en-US" dirty="0"/>
                <a:t>Hybrid</a:t>
              </a:r>
            </a:p>
          </p:txBody>
        </p:sp>
        <p:pic>
          <p:nvPicPr>
            <p:cNvPr id="9218" name="Picture 2" descr="Cloud Computi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05926" y="1746476"/>
              <a:ext cx="3415175" cy="272125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rotWithShape="1">
            <a:blip r:embed="rId6">
              <a:extLst>
                <a:ext uri="{28A0092B-C50C-407E-A947-70E740481C1C}">
                  <a14:useLocalDpi xmlns:a14="http://schemas.microsoft.com/office/drawing/2010/main" val="0"/>
                </a:ext>
              </a:extLst>
            </a:blip>
            <a:srcRect l="25657" r="25555"/>
            <a:stretch/>
          </p:blipFill>
          <p:spPr>
            <a:xfrm>
              <a:off x="6022327" y="2008275"/>
              <a:ext cx="3566283" cy="2329990"/>
            </a:xfrm>
            <a:prstGeom prst="rect">
              <a:avLst/>
            </a:prstGeom>
          </p:spPr>
        </p:pic>
      </p:grpSp>
      <p:sp>
        <p:nvSpPr>
          <p:cNvPr id="8" name="Content Placeholder 2">
            <a:extLst>
              <a:ext uri="{FF2B5EF4-FFF2-40B4-BE49-F238E27FC236}">
                <a16:creationId xmlns:a16="http://schemas.microsoft.com/office/drawing/2014/main" id="{5687AD2C-1CD1-D449-BFD2-A17A1256B70C}"/>
              </a:ext>
            </a:extLst>
          </p:cNvPr>
          <p:cNvSpPr txBox="1">
            <a:spLocks/>
          </p:cNvSpPr>
          <p:nvPr/>
        </p:nvSpPr>
        <p:spPr>
          <a:xfrm>
            <a:off x="8683458" y="4376580"/>
            <a:ext cx="2819668" cy="531882"/>
          </a:xfrm>
          <a:prstGeom prst="rect">
            <a:avLst/>
          </a:prstGeom>
        </p:spPr>
        <p:txBody>
          <a:bodyPr vert="horz" lIns="121920" tIns="60960" rIns="121920" bIns="60960" rtlCol="0">
            <a:noAutofit/>
          </a:bodyPr>
          <a:lstStyle>
            <a:defPPr>
              <a:defRPr lang="en-US"/>
            </a:defPPr>
            <a:lvl1pPr indent="0" defTabSz="457200">
              <a:spcBef>
                <a:spcPct val="20000"/>
              </a:spcBef>
              <a:buFontTx/>
              <a:buNone/>
              <a:defRPr sz="2400" b="0" i="0">
                <a:latin typeface="Arial"/>
                <a:cs typeface="Arial"/>
              </a:defRPr>
            </a:lvl1pPr>
            <a:lvl2pPr marL="4233" lvl="1" indent="0" algn="ctr" defTabSz="457200">
              <a:spcBef>
                <a:spcPct val="20000"/>
              </a:spcBef>
              <a:buClr>
                <a:schemeClr val="accent1"/>
              </a:buClr>
              <a:buSzPct val="125000"/>
              <a:buFontTx/>
              <a:buNone/>
              <a:defRPr sz="2667" b="1" i="0">
                <a:latin typeface="Amazon Ember" panose="020B0603020204020204" pitchFamily="34" charset="0"/>
                <a:ea typeface="Amazon Ember" panose="020B0603020204020204" pitchFamily="34" charset="0"/>
                <a:cs typeface="Amazon Ember" panose="020B0603020204020204" pitchFamily="34" charset="0"/>
              </a:defRPr>
            </a:lvl2pPr>
            <a:lvl3pPr marL="625475" indent="-282575" defTabSz="457200">
              <a:spcBef>
                <a:spcPct val="20000"/>
              </a:spcBef>
              <a:buClr>
                <a:schemeClr val="accent1"/>
              </a:buClr>
              <a:buFont typeface="Wingdings" panose="05000000000000000000" pitchFamily="2" charset="2"/>
              <a:buChar char="Ø"/>
              <a:defRPr sz="2000" b="0" i="0" baseline="0">
                <a:latin typeface="Arial"/>
                <a:cs typeface="Arial"/>
              </a:defRPr>
            </a:lvl3pPr>
            <a:lvl4pPr marL="914400" indent="-222250" defTabSz="457200">
              <a:spcBef>
                <a:spcPct val="20000"/>
              </a:spcBef>
              <a:buClr>
                <a:schemeClr val="accent1"/>
              </a:buClr>
              <a:buFont typeface="Arial" panose="020B0604020202020204" pitchFamily="34" charset="0"/>
              <a:buChar char="•"/>
              <a:defRPr b="0" i="0">
                <a:latin typeface="Arial"/>
                <a:cs typeface="Arial"/>
              </a:defRPr>
            </a:lvl4pPr>
            <a:lvl5pPr marL="2057400" indent="-228600" defTabSz="457200">
              <a:spcBef>
                <a:spcPct val="20000"/>
              </a:spcBef>
              <a:buFont typeface="Arial"/>
              <a:buChar char="»"/>
              <a:defRPr sz="1600" b="0" i="0">
                <a:solidFill>
                  <a:srgbClr val="595A5D"/>
                </a:solidFill>
                <a:latin typeface="Arial"/>
                <a:cs typeface="Arial"/>
              </a:defRPr>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lvl="1"/>
            <a:r>
              <a:rPr lang="en-US" dirty="0"/>
              <a:t>Private Cloud</a:t>
            </a:r>
          </a:p>
          <a:p>
            <a:pPr lvl="1"/>
            <a:r>
              <a:rPr lang="en-US" dirty="0"/>
              <a:t>(On-premises)</a:t>
            </a:r>
          </a:p>
        </p:txBody>
      </p:sp>
      <p:pic>
        <p:nvPicPr>
          <p:cNvPr id="11" name="Picture 10">
            <a:extLst>
              <a:ext uri="{FF2B5EF4-FFF2-40B4-BE49-F238E27FC236}">
                <a16:creationId xmlns:a16="http://schemas.microsoft.com/office/drawing/2014/main" id="{068E5CE6-6114-BB4A-AE15-1A2202B504FE}"/>
              </a:ext>
            </a:extLst>
          </p:cNvPr>
          <p:cNvPicPr>
            <a:picLocks noChangeAspect="1"/>
          </p:cNvPicPr>
          <p:nvPr/>
        </p:nvPicPr>
        <p:blipFill rotWithShape="1">
          <a:blip r:embed="rId6">
            <a:extLst>
              <a:ext uri="{28A0092B-C50C-407E-A947-70E740481C1C}">
                <a14:useLocalDpi xmlns:a14="http://schemas.microsoft.com/office/drawing/2010/main" val="0"/>
              </a:ext>
            </a:extLst>
          </a:blip>
          <a:srcRect l="25657" r="25555"/>
          <a:stretch/>
        </p:blipFill>
        <p:spPr>
          <a:xfrm>
            <a:off x="8310150" y="1942108"/>
            <a:ext cx="3566283" cy="2329990"/>
          </a:xfrm>
          <a:prstGeom prst="rect">
            <a:avLst/>
          </a:prstGeom>
        </p:spPr>
      </p:pic>
    </p:spTree>
    <p:custDataLst>
      <p:tags r:id="rId1"/>
    </p:custDataLst>
    <p:extLst>
      <p:ext uri="{BB962C8B-B14F-4D97-AF65-F5344CB8AC3E}">
        <p14:creationId xmlns:p14="http://schemas.microsoft.com/office/powerpoint/2010/main" val="39197927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112C9-CEA8-0C4E-BFCD-A9A52DCEDC04}"/>
              </a:ext>
            </a:extLst>
          </p:cNvPr>
          <p:cNvSpPr>
            <a:spLocks noGrp="1"/>
          </p:cNvSpPr>
          <p:nvPr>
            <p:ph type="title"/>
          </p:nvPr>
        </p:nvSpPr>
        <p:spPr/>
        <p:txBody>
          <a:bodyPr/>
          <a:lstStyle/>
          <a:p>
            <a:r>
              <a:rPr lang="en-US" dirty="0"/>
              <a:t>All-In Cloud versus On-Premises</a:t>
            </a:r>
          </a:p>
        </p:txBody>
      </p:sp>
      <p:sp>
        <p:nvSpPr>
          <p:cNvPr id="9" name="TextBox 8">
            <a:extLst>
              <a:ext uri="{FF2B5EF4-FFF2-40B4-BE49-F238E27FC236}">
                <a16:creationId xmlns:a16="http://schemas.microsoft.com/office/drawing/2014/main" id="{955193E7-F5A8-6642-A65A-659996BE9C0B}"/>
              </a:ext>
            </a:extLst>
          </p:cNvPr>
          <p:cNvSpPr txBox="1"/>
          <p:nvPr/>
        </p:nvSpPr>
        <p:spPr>
          <a:xfrm>
            <a:off x="2905333" y="1421976"/>
            <a:ext cx="1492716" cy="369332"/>
          </a:xfrm>
          <a:prstGeom prst="rect">
            <a:avLst/>
          </a:prstGeom>
          <a:noFill/>
        </p:spPr>
        <p:txBody>
          <a:bodyPr wrap="none" rtlCol="0">
            <a:spAutoFit/>
          </a:bodyPr>
          <a:lstStyle/>
          <a:p>
            <a:pPr algn="ctr"/>
            <a:r>
              <a:rPr lang="en-US" b="1" dirty="0">
                <a:latin typeface="Amazon Ember" panose="020B0603020204020204" pitchFamily="34" charset="0"/>
                <a:ea typeface="Amazon Ember" panose="020B0603020204020204" pitchFamily="34" charset="0"/>
                <a:cs typeface="Amazon Ember" panose="020B0603020204020204" pitchFamily="34" charset="0"/>
              </a:rPr>
              <a:t>All-In Cloud</a:t>
            </a:r>
          </a:p>
        </p:txBody>
      </p:sp>
      <p:sp>
        <p:nvSpPr>
          <p:cNvPr id="10" name="TextBox 9">
            <a:extLst>
              <a:ext uri="{FF2B5EF4-FFF2-40B4-BE49-F238E27FC236}">
                <a16:creationId xmlns:a16="http://schemas.microsoft.com/office/drawing/2014/main" id="{78F25B0C-A7C3-1642-A215-6FE56DA85435}"/>
              </a:ext>
            </a:extLst>
          </p:cNvPr>
          <p:cNvSpPr txBox="1"/>
          <p:nvPr/>
        </p:nvSpPr>
        <p:spPr>
          <a:xfrm>
            <a:off x="8203384" y="1421976"/>
            <a:ext cx="1572866" cy="369332"/>
          </a:xfrm>
          <a:prstGeom prst="rect">
            <a:avLst/>
          </a:prstGeom>
          <a:noFill/>
        </p:spPr>
        <p:txBody>
          <a:bodyPr wrap="none" rtlCol="0">
            <a:spAutoFit/>
          </a:bodyPr>
          <a:lstStyle/>
          <a:p>
            <a:pPr algn="ctr"/>
            <a:r>
              <a:rPr lang="en-US" b="1" dirty="0">
                <a:latin typeface="Amazon Ember" panose="020B0603020204020204" pitchFamily="34" charset="0"/>
                <a:ea typeface="Amazon Ember" panose="020B0603020204020204" pitchFamily="34" charset="0"/>
                <a:cs typeface="Amazon Ember" panose="020B0603020204020204" pitchFamily="34" charset="0"/>
              </a:rPr>
              <a:t>On-Premises</a:t>
            </a:r>
          </a:p>
        </p:txBody>
      </p:sp>
      <p:sp>
        <p:nvSpPr>
          <p:cNvPr id="11" name="TextBox 10">
            <a:extLst>
              <a:ext uri="{FF2B5EF4-FFF2-40B4-BE49-F238E27FC236}">
                <a16:creationId xmlns:a16="http://schemas.microsoft.com/office/drawing/2014/main" id="{85047B00-A8AA-0C4B-B7A2-482724FEB733}"/>
              </a:ext>
            </a:extLst>
          </p:cNvPr>
          <p:cNvSpPr txBox="1"/>
          <p:nvPr/>
        </p:nvSpPr>
        <p:spPr>
          <a:xfrm>
            <a:off x="1249569" y="2045732"/>
            <a:ext cx="2871299"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1">
                    <a:lumMod val="65000"/>
                  </a:schemeClr>
                </a:solidFill>
                <a:latin typeface="Amazon Ember" panose="020B0603020204020204" pitchFamily="34" charset="0"/>
                <a:ea typeface="Amazon Ember" panose="020B0603020204020204" pitchFamily="34" charset="0"/>
                <a:cs typeface="Amazon Ember" panose="020B0603020204020204" pitchFamily="34" charset="0"/>
              </a:rPr>
              <a:t>No upfront investment</a:t>
            </a:r>
          </a:p>
        </p:txBody>
      </p:sp>
      <p:sp>
        <p:nvSpPr>
          <p:cNvPr id="12" name="TextBox 11">
            <a:extLst>
              <a:ext uri="{FF2B5EF4-FFF2-40B4-BE49-F238E27FC236}">
                <a16:creationId xmlns:a16="http://schemas.microsoft.com/office/drawing/2014/main" id="{C3645D05-444C-684E-9121-EAFF3CA5A727}"/>
              </a:ext>
            </a:extLst>
          </p:cNvPr>
          <p:cNvSpPr txBox="1"/>
          <p:nvPr/>
        </p:nvSpPr>
        <p:spPr>
          <a:xfrm>
            <a:off x="1249569" y="2471933"/>
            <a:ext cx="2515432"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1">
                    <a:lumMod val="65000"/>
                  </a:schemeClr>
                </a:solidFill>
                <a:latin typeface="Amazon Ember" panose="020B0603020204020204" pitchFamily="34" charset="0"/>
                <a:ea typeface="Amazon Ember" panose="020B0603020204020204" pitchFamily="34" charset="0"/>
                <a:cs typeface="Amazon Ember" panose="020B0603020204020204" pitchFamily="34" charset="0"/>
              </a:rPr>
              <a:t>Low on-going costs</a:t>
            </a:r>
          </a:p>
        </p:txBody>
      </p:sp>
      <p:sp>
        <p:nvSpPr>
          <p:cNvPr id="13" name="TextBox 12">
            <a:extLst>
              <a:ext uri="{FF2B5EF4-FFF2-40B4-BE49-F238E27FC236}">
                <a16:creationId xmlns:a16="http://schemas.microsoft.com/office/drawing/2014/main" id="{D2FA4649-C654-6B4B-BDC2-2FD216A1676D}"/>
              </a:ext>
            </a:extLst>
          </p:cNvPr>
          <p:cNvSpPr txBox="1"/>
          <p:nvPr/>
        </p:nvSpPr>
        <p:spPr>
          <a:xfrm>
            <a:off x="1249569" y="2933705"/>
            <a:ext cx="2582758"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1">
                    <a:lumMod val="65000"/>
                  </a:schemeClr>
                </a:solidFill>
                <a:latin typeface="Amazon Ember" panose="020B0603020204020204" pitchFamily="34" charset="0"/>
                <a:ea typeface="Amazon Ember" panose="020B0603020204020204" pitchFamily="34" charset="0"/>
                <a:cs typeface="Amazon Ember" panose="020B0603020204020204" pitchFamily="34" charset="0"/>
              </a:rPr>
              <a:t>Focus on innovation</a:t>
            </a:r>
          </a:p>
        </p:txBody>
      </p:sp>
      <p:sp>
        <p:nvSpPr>
          <p:cNvPr id="14" name="TextBox 13">
            <a:extLst>
              <a:ext uri="{FF2B5EF4-FFF2-40B4-BE49-F238E27FC236}">
                <a16:creationId xmlns:a16="http://schemas.microsoft.com/office/drawing/2014/main" id="{F17E3286-278A-074C-813D-4B50D1A2145F}"/>
              </a:ext>
            </a:extLst>
          </p:cNvPr>
          <p:cNvSpPr txBox="1"/>
          <p:nvPr/>
        </p:nvSpPr>
        <p:spPr>
          <a:xfrm>
            <a:off x="1249569" y="3402437"/>
            <a:ext cx="2178802"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2">
                    <a:lumMod val="10000"/>
                  </a:schemeClr>
                </a:solidFill>
                <a:latin typeface="Amazon Ember" panose="020B0603020204020204" pitchFamily="34" charset="0"/>
                <a:ea typeface="Amazon Ember" panose="020B0603020204020204" pitchFamily="34" charset="0"/>
                <a:cs typeface="Amazon Ember" panose="020B0603020204020204" pitchFamily="34" charset="0"/>
              </a:rPr>
              <a:t>Flexible capacity</a:t>
            </a:r>
          </a:p>
        </p:txBody>
      </p:sp>
      <p:sp>
        <p:nvSpPr>
          <p:cNvPr id="15" name="TextBox 14">
            <a:extLst>
              <a:ext uri="{FF2B5EF4-FFF2-40B4-BE49-F238E27FC236}">
                <a16:creationId xmlns:a16="http://schemas.microsoft.com/office/drawing/2014/main" id="{3129FFAB-A522-CD49-B474-F6E0D314ED71}"/>
              </a:ext>
            </a:extLst>
          </p:cNvPr>
          <p:cNvSpPr txBox="1"/>
          <p:nvPr/>
        </p:nvSpPr>
        <p:spPr>
          <a:xfrm>
            <a:off x="1249569" y="4694428"/>
            <a:ext cx="2282997"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1">
                    <a:lumMod val="65000"/>
                  </a:schemeClr>
                </a:solidFill>
                <a:latin typeface="Amazon Ember" panose="020B0603020204020204" pitchFamily="34" charset="0"/>
                <a:ea typeface="Amazon Ember" panose="020B0603020204020204" pitchFamily="34" charset="0"/>
                <a:cs typeface="Amazon Ember" panose="020B0603020204020204" pitchFamily="34" charset="0"/>
              </a:rPr>
              <a:t>Speed and agility</a:t>
            </a:r>
          </a:p>
        </p:txBody>
      </p:sp>
      <p:sp>
        <p:nvSpPr>
          <p:cNvPr id="16" name="TextBox 15">
            <a:extLst>
              <a:ext uri="{FF2B5EF4-FFF2-40B4-BE49-F238E27FC236}">
                <a16:creationId xmlns:a16="http://schemas.microsoft.com/office/drawing/2014/main" id="{1DD6EED4-6E1D-8245-913E-E43597C7EFA7}"/>
              </a:ext>
            </a:extLst>
          </p:cNvPr>
          <p:cNvSpPr txBox="1"/>
          <p:nvPr/>
        </p:nvSpPr>
        <p:spPr>
          <a:xfrm>
            <a:off x="1249569" y="5114706"/>
            <a:ext cx="3042821"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1">
                    <a:lumMod val="65000"/>
                  </a:schemeClr>
                </a:solidFill>
                <a:latin typeface="Amazon Ember" panose="020B0603020204020204" pitchFamily="34" charset="0"/>
                <a:ea typeface="Amazon Ember" panose="020B0603020204020204" pitchFamily="34" charset="0"/>
                <a:cs typeface="Amazon Ember" panose="020B0603020204020204" pitchFamily="34" charset="0"/>
              </a:rPr>
              <a:t>Global reach on demand</a:t>
            </a:r>
          </a:p>
        </p:txBody>
      </p:sp>
      <p:sp>
        <p:nvSpPr>
          <p:cNvPr id="17" name="TextBox 16">
            <a:extLst>
              <a:ext uri="{FF2B5EF4-FFF2-40B4-BE49-F238E27FC236}">
                <a16:creationId xmlns:a16="http://schemas.microsoft.com/office/drawing/2014/main" id="{73F4A377-F1D2-FB41-B42B-95217CB1AFFE}"/>
              </a:ext>
            </a:extLst>
          </p:cNvPr>
          <p:cNvSpPr txBox="1"/>
          <p:nvPr/>
        </p:nvSpPr>
        <p:spPr>
          <a:xfrm>
            <a:off x="6612885" y="2045732"/>
            <a:ext cx="2845651"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1">
                    <a:lumMod val="65000"/>
                  </a:schemeClr>
                </a:solidFill>
                <a:latin typeface="Amazon Ember" panose="020B0603020204020204" pitchFamily="34" charset="0"/>
                <a:ea typeface="Amazon Ember" panose="020B0603020204020204" pitchFamily="34" charset="0"/>
                <a:cs typeface="Amazon Ember" panose="020B0603020204020204" pitchFamily="34" charset="0"/>
              </a:rPr>
              <a:t>Large initial purchases </a:t>
            </a:r>
          </a:p>
        </p:txBody>
      </p:sp>
      <p:sp>
        <p:nvSpPr>
          <p:cNvPr id="18" name="TextBox 17">
            <a:extLst>
              <a:ext uri="{FF2B5EF4-FFF2-40B4-BE49-F238E27FC236}">
                <a16:creationId xmlns:a16="http://schemas.microsoft.com/office/drawing/2014/main" id="{579BF1E1-4162-0E4F-8D3F-D59F7581CE90}"/>
              </a:ext>
            </a:extLst>
          </p:cNvPr>
          <p:cNvSpPr txBox="1"/>
          <p:nvPr/>
        </p:nvSpPr>
        <p:spPr>
          <a:xfrm>
            <a:off x="6612885" y="2461610"/>
            <a:ext cx="4051174"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1">
                    <a:lumMod val="65000"/>
                  </a:schemeClr>
                </a:solidFill>
                <a:latin typeface="Amazon Ember" panose="020B0603020204020204" pitchFamily="34" charset="0"/>
                <a:ea typeface="Amazon Ember" panose="020B0603020204020204" pitchFamily="34" charset="0"/>
                <a:cs typeface="Amazon Ember" panose="020B0603020204020204" pitchFamily="34" charset="0"/>
              </a:rPr>
              <a:t>Labor, patches and upgrade cycles</a:t>
            </a:r>
          </a:p>
        </p:txBody>
      </p:sp>
      <p:sp>
        <p:nvSpPr>
          <p:cNvPr id="19" name="TextBox 18">
            <a:extLst>
              <a:ext uri="{FF2B5EF4-FFF2-40B4-BE49-F238E27FC236}">
                <a16:creationId xmlns:a16="http://schemas.microsoft.com/office/drawing/2014/main" id="{E92D33B0-CA68-6244-99A2-FBF4A12959FF}"/>
              </a:ext>
            </a:extLst>
          </p:cNvPr>
          <p:cNvSpPr txBox="1"/>
          <p:nvPr/>
        </p:nvSpPr>
        <p:spPr>
          <a:xfrm>
            <a:off x="6612885" y="2933705"/>
            <a:ext cx="2932213"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1">
                    <a:lumMod val="65000"/>
                  </a:schemeClr>
                </a:solidFill>
                <a:latin typeface="Amazon Ember" panose="020B0603020204020204" pitchFamily="34" charset="0"/>
                <a:ea typeface="Amazon Ember" panose="020B0603020204020204" pitchFamily="34" charset="0"/>
                <a:cs typeface="Amazon Ember" panose="020B0603020204020204" pitchFamily="34" charset="0"/>
              </a:rPr>
              <a:t>Systems administration</a:t>
            </a:r>
          </a:p>
        </p:txBody>
      </p:sp>
      <p:sp>
        <p:nvSpPr>
          <p:cNvPr id="20" name="TextBox 19">
            <a:extLst>
              <a:ext uri="{FF2B5EF4-FFF2-40B4-BE49-F238E27FC236}">
                <a16:creationId xmlns:a16="http://schemas.microsoft.com/office/drawing/2014/main" id="{972AE406-63E7-E14E-8399-B2AD9B69F712}"/>
              </a:ext>
            </a:extLst>
          </p:cNvPr>
          <p:cNvSpPr txBox="1"/>
          <p:nvPr/>
        </p:nvSpPr>
        <p:spPr>
          <a:xfrm>
            <a:off x="6612885" y="3402437"/>
            <a:ext cx="1947969"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2">
                    <a:lumMod val="10000"/>
                  </a:schemeClr>
                </a:solidFill>
                <a:latin typeface="Amazon Ember" panose="020B0603020204020204" pitchFamily="34" charset="0"/>
                <a:ea typeface="Amazon Ember" panose="020B0603020204020204" pitchFamily="34" charset="0"/>
                <a:cs typeface="Amazon Ember" panose="020B0603020204020204" pitchFamily="34" charset="0"/>
              </a:rPr>
              <a:t>Fixed capacity</a:t>
            </a:r>
          </a:p>
        </p:txBody>
      </p:sp>
      <p:sp>
        <p:nvSpPr>
          <p:cNvPr id="21" name="TextBox 20">
            <a:extLst>
              <a:ext uri="{FF2B5EF4-FFF2-40B4-BE49-F238E27FC236}">
                <a16:creationId xmlns:a16="http://schemas.microsoft.com/office/drawing/2014/main" id="{229D830B-C568-D545-9594-5875AC508B57}"/>
              </a:ext>
            </a:extLst>
          </p:cNvPr>
          <p:cNvSpPr txBox="1"/>
          <p:nvPr/>
        </p:nvSpPr>
        <p:spPr>
          <a:xfrm>
            <a:off x="6612885" y="4700775"/>
            <a:ext cx="2927404"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1">
                    <a:lumMod val="65000"/>
                  </a:schemeClr>
                </a:solidFill>
                <a:latin typeface="Amazon Ember" panose="020B0603020204020204" pitchFamily="34" charset="0"/>
                <a:ea typeface="Amazon Ember" panose="020B0603020204020204" pitchFamily="34" charset="0"/>
                <a:cs typeface="Amazon Ember" panose="020B0603020204020204" pitchFamily="34" charset="0"/>
              </a:rPr>
              <a:t>Procurement and setup</a:t>
            </a:r>
          </a:p>
        </p:txBody>
      </p:sp>
      <p:sp>
        <p:nvSpPr>
          <p:cNvPr id="22" name="TextBox 21">
            <a:extLst>
              <a:ext uri="{FF2B5EF4-FFF2-40B4-BE49-F238E27FC236}">
                <a16:creationId xmlns:a16="http://schemas.microsoft.com/office/drawing/2014/main" id="{EB9C2FEA-360E-9148-9753-B88BBA997D84}"/>
              </a:ext>
            </a:extLst>
          </p:cNvPr>
          <p:cNvSpPr txBox="1"/>
          <p:nvPr/>
        </p:nvSpPr>
        <p:spPr>
          <a:xfrm>
            <a:off x="6612885" y="5113812"/>
            <a:ext cx="3331361" cy="369332"/>
          </a:xfrm>
          <a:prstGeom prst="rect">
            <a:avLst/>
          </a:prstGeom>
          <a:noFill/>
        </p:spPr>
        <p:txBody>
          <a:bodyPr wrap="none" rtlCol="0">
            <a:spAutoFit/>
          </a:bodyPr>
          <a:lstStyle/>
          <a:p>
            <a:pPr marL="285750" indent="-285750">
              <a:buClr>
                <a:srgbClr val="FD9407"/>
              </a:buClr>
              <a:buSzPct val="120000"/>
              <a:buFont typeface="Wingdings" panose="05000000000000000000" pitchFamily="2" charset="2"/>
              <a:buChar char="§"/>
            </a:pPr>
            <a:r>
              <a:rPr lang="en-US" dirty="0">
                <a:solidFill>
                  <a:schemeClr val="bg1">
                    <a:lumMod val="65000"/>
                  </a:schemeClr>
                </a:solidFill>
                <a:latin typeface="Amazon Ember" panose="020B0603020204020204" pitchFamily="34" charset="0"/>
                <a:ea typeface="Amazon Ember" panose="020B0603020204020204" pitchFamily="34" charset="0"/>
                <a:cs typeface="Amazon Ember" panose="020B0603020204020204" pitchFamily="34" charset="0"/>
              </a:rPr>
              <a:t>Limited geographic regions</a:t>
            </a:r>
          </a:p>
        </p:txBody>
      </p:sp>
      <p:sp>
        <p:nvSpPr>
          <p:cNvPr id="23" name="Rectangle 22">
            <a:extLst>
              <a:ext uri="{FF2B5EF4-FFF2-40B4-BE49-F238E27FC236}">
                <a16:creationId xmlns:a16="http://schemas.microsoft.com/office/drawing/2014/main" id="{2DF12C28-62FE-2246-A433-394DFE3BFD33}"/>
              </a:ext>
            </a:extLst>
          </p:cNvPr>
          <p:cNvSpPr/>
          <p:nvPr/>
        </p:nvSpPr>
        <p:spPr>
          <a:xfrm>
            <a:off x="6514174" y="1804504"/>
            <a:ext cx="4724400" cy="4313641"/>
          </a:xfrm>
          <a:prstGeom prst="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24" name="Picture 23">
            <a:extLst>
              <a:ext uri="{FF2B5EF4-FFF2-40B4-BE49-F238E27FC236}">
                <a16:creationId xmlns:a16="http://schemas.microsoft.com/office/drawing/2014/main" id="{A49680F1-E9F5-3045-A078-991FF52118E9}"/>
              </a:ext>
            </a:extLst>
          </p:cNvPr>
          <p:cNvPicPr>
            <a:picLocks noChangeAspect="1"/>
          </p:cNvPicPr>
          <p:nvPr/>
        </p:nvPicPr>
        <p:blipFill rotWithShape="1">
          <a:blip r:embed="rId3">
            <a:extLst>
              <a:ext uri="{28A0092B-C50C-407E-A947-70E740481C1C}">
                <a14:useLocalDpi xmlns:a14="http://schemas.microsoft.com/office/drawing/2010/main" val="0"/>
              </a:ext>
            </a:extLst>
          </a:blip>
          <a:srcRect t="10934" r="51123"/>
          <a:stretch/>
        </p:blipFill>
        <p:spPr>
          <a:xfrm>
            <a:off x="6684024" y="1737258"/>
            <a:ext cx="4126781" cy="4344933"/>
          </a:xfrm>
          <a:prstGeom prst="rect">
            <a:avLst/>
          </a:prstGeom>
        </p:spPr>
      </p:pic>
      <p:pic>
        <p:nvPicPr>
          <p:cNvPr id="25" name="Picture 24">
            <a:extLst>
              <a:ext uri="{FF2B5EF4-FFF2-40B4-BE49-F238E27FC236}">
                <a16:creationId xmlns:a16="http://schemas.microsoft.com/office/drawing/2014/main" id="{43517564-B73C-394C-84CC-4BA7460396CE}"/>
              </a:ext>
            </a:extLst>
          </p:cNvPr>
          <p:cNvPicPr>
            <a:picLocks noChangeAspect="1"/>
          </p:cNvPicPr>
          <p:nvPr/>
        </p:nvPicPr>
        <p:blipFill rotWithShape="1">
          <a:blip r:embed="rId3">
            <a:extLst>
              <a:ext uri="{28A0092B-C50C-407E-A947-70E740481C1C}">
                <a14:useLocalDpi xmlns:a14="http://schemas.microsoft.com/office/drawing/2010/main" val="0"/>
              </a:ext>
            </a:extLst>
          </a:blip>
          <a:srcRect l="50273" t="10934"/>
          <a:stretch/>
        </p:blipFill>
        <p:spPr>
          <a:xfrm>
            <a:off x="1253235" y="1737258"/>
            <a:ext cx="4198599" cy="4344933"/>
          </a:xfrm>
          <a:prstGeom prst="rect">
            <a:avLst/>
          </a:prstGeom>
        </p:spPr>
      </p:pic>
    </p:spTree>
    <p:extLst>
      <p:ext uri="{BB962C8B-B14F-4D97-AF65-F5344CB8AC3E}">
        <p14:creationId xmlns:p14="http://schemas.microsoft.com/office/powerpoint/2010/main" val="608756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112C9-CEA8-0C4E-BFCD-A9A52DCEDC04}"/>
              </a:ext>
            </a:extLst>
          </p:cNvPr>
          <p:cNvSpPr>
            <a:spLocks noGrp="1"/>
          </p:cNvSpPr>
          <p:nvPr>
            <p:ph type="title"/>
          </p:nvPr>
        </p:nvSpPr>
        <p:spPr/>
        <p:txBody>
          <a:bodyPr/>
          <a:lstStyle/>
          <a:p>
            <a:r>
              <a:rPr lang="en-US" dirty="0"/>
              <a:t>All-In Cloud versus On-Premises</a:t>
            </a:r>
          </a:p>
        </p:txBody>
      </p:sp>
      <p:sp>
        <p:nvSpPr>
          <p:cNvPr id="3" name="Content Placeholder 2">
            <a:extLst>
              <a:ext uri="{FF2B5EF4-FFF2-40B4-BE49-F238E27FC236}">
                <a16:creationId xmlns:a16="http://schemas.microsoft.com/office/drawing/2014/main" id="{AD6EF305-767E-CA48-89E5-6B26E060ACD1}"/>
              </a:ext>
            </a:extLst>
          </p:cNvPr>
          <p:cNvSpPr>
            <a:spLocks noGrp="1"/>
          </p:cNvSpPr>
          <p:nvPr>
            <p:ph idx="1"/>
          </p:nvPr>
        </p:nvSpPr>
        <p:spPr>
          <a:xfrm>
            <a:off x="720586" y="3692851"/>
            <a:ext cx="5075583" cy="2574134"/>
          </a:xfrm>
        </p:spPr>
        <p:txBody>
          <a:bodyPr>
            <a:normAutofit fontScale="77500" lnSpcReduction="20000"/>
          </a:bodyPr>
          <a:lstStyle/>
          <a:p>
            <a:pPr marL="0" indent="0" algn="ctr">
              <a:buNone/>
            </a:pPr>
            <a:r>
              <a:rPr lang="en-US" sz="2667" b="1" dirty="0">
                <a:latin typeface="Amazon Ember" panose="020B0603020204020204" pitchFamily="34" charset="0"/>
                <a:ea typeface="Amazon Ember" panose="020B0603020204020204" pitchFamily="34" charset="0"/>
                <a:cs typeface="Amazon Ember" panose="020B0603020204020204" pitchFamily="34" charset="0"/>
              </a:rPr>
              <a:t>All-In Cloud</a:t>
            </a:r>
          </a:p>
          <a:p>
            <a:pPr marL="469900" indent="-469900"/>
            <a:r>
              <a:rPr lang="en-US" dirty="0"/>
              <a:t>No upfront investment</a:t>
            </a:r>
          </a:p>
          <a:p>
            <a:pPr marL="469900" indent="-469900"/>
            <a:r>
              <a:rPr lang="en-US" dirty="0"/>
              <a:t>Low ongoing costs</a:t>
            </a:r>
          </a:p>
          <a:p>
            <a:pPr marL="469900" indent="-469900"/>
            <a:r>
              <a:rPr lang="en-US" dirty="0"/>
              <a:t>Focus on innovation</a:t>
            </a:r>
          </a:p>
          <a:p>
            <a:pPr marL="469900" indent="-469900"/>
            <a:r>
              <a:rPr lang="en-US" dirty="0"/>
              <a:t>Flexible capacity</a:t>
            </a:r>
          </a:p>
          <a:p>
            <a:pPr marL="469900" indent="-469900"/>
            <a:r>
              <a:rPr lang="en-US" dirty="0"/>
              <a:t>Speed and agility</a:t>
            </a:r>
          </a:p>
          <a:p>
            <a:pPr marL="469900" indent="-469900"/>
            <a:r>
              <a:rPr lang="en-US" dirty="0"/>
              <a:t>Global reach on demand</a:t>
            </a:r>
          </a:p>
        </p:txBody>
      </p:sp>
      <p:sp>
        <p:nvSpPr>
          <p:cNvPr id="4" name="Content Placeholder 3">
            <a:extLst>
              <a:ext uri="{FF2B5EF4-FFF2-40B4-BE49-F238E27FC236}">
                <a16:creationId xmlns:a16="http://schemas.microsoft.com/office/drawing/2014/main" id="{00590C0F-A8AD-5F4B-AF1A-242B22CC63B1}"/>
              </a:ext>
            </a:extLst>
          </p:cNvPr>
          <p:cNvSpPr>
            <a:spLocks noGrp="1"/>
          </p:cNvSpPr>
          <p:nvPr>
            <p:ph idx="13"/>
          </p:nvPr>
        </p:nvSpPr>
        <p:spPr>
          <a:xfrm>
            <a:off x="5796169" y="3692851"/>
            <a:ext cx="6059500" cy="2574134"/>
          </a:xfrm>
        </p:spPr>
        <p:txBody>
          <a:bodyPr>
            <a:normAutofit fontScale="77500" lnSpcReduction="20000"/>
          </a:bodyPr>
          <a:lstStyle/>
          <a:p>
            <a:pPr marL="0" indent="0" algn="ctr">
              <a:buNone/>
            </a:pPr>
            <a:r>
              <a:rPr lang="en-US" sz="2667" b="1" dirty="0">
                <a:latin typeface="Amazon Ember" panose="020B0603020204020204" pitchFamily="34" charset="0"/>
                <a:ea typeface="Amazon Ember" panose="020B0603020204020204" pitchFamily="34" charset="0"/>
                <a:cs typeface="Amazon Ember" panose="020B0603020204020204" pitchFamily="34" charset="0"/>
              </a:rPr>
              <a:t>On-Premises</a:t>
            </a:r>
          </a:p>
          <a:p>
            <a:pPr marL="469900" indent="-469900"/>
            <a:r>
              <a:rPr lang="en-US" dirty="0"/>
              <a:t>Large initial purchase</a:t>
            </a:r>
          </a:p>
          <a:p>
            <a:pPr marL="469900" indent="-469900"/>
            <a:r>
              <a:rPr lang="en-US" dirty="0"/>
              <a:t>Labor, patches, and upgrade cycles</a:t>
            </a:r>
          </a:p>
          <a:p>
            <a:pPr marL="469900" indent="-469900"/>
            <a:r>
              <a:rPr lang="en-US" dirty="0"/>
              <a:t>Systems administration</a:t>
            </a:r>
          </a:p>
          <a:p>
            <a:pPr marL="469900" indent="-469900"/>
            <a:r>
              <a:rPr lang="en-US" dirty="0"/>
              <a:t>Fixed capacity</a:t>
            </a:r>
          </a:p>
          <a:p>
            <a:pPr marL="469900" indent="-469900"/>
            <a:r>
              <a:rPr lang="en-US" dirty="0"/>
              <a:t>Long procurement cycle and setup</a:t>
            </a:r>
          </a:p>
          <a:p>
            <a:pPr marL="469900" indent="-469900"/>
            <a:r>
              <a:rPr lang="en-US" dirty="0"/>
              <a:t>Limited geographic regions</a:t>
            </a:r>
          </a:p>
        </p:txBody>
      </p:sp>
      <p:pic>
        <p:nvPicPr>
          <p:cNvPr id="5" name="Picture 4">
            <a:extLst>
              <a:ext uri="{FF2B5EF4-FFF2-40B4-BE49-F238E27FC236}">
                <a16:creationId xmlns:a16="http://schemas.microsoft.com/office/drawing/2014/main" id="{CA1213CE-0C0F-9747-8912-9C81BB7FE3A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40988" y="1320093"/>
            <a:ext cx="3234778" cy="2095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4BF46C7F-E4B4-6745-926C-653414D64869}"/>
              </a:ext>
            </a:extLst>
          </p:cNvPr>
          <p:cNvPicPr>
            <a:picLocks noChangeAspect="1"/>
          </p:cNvPicPr>
          <p:nvPr/>
        </p:nvPicPr>
        <p:blipFill rotWithShape="1">
          <a:blip r:embed="rId4" cstate="email">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a:ext>
            </a:extLst>
          </a:blip>
          <a:srcRect/>
          <a:stretch/>
        </p:blipFill>
        <p:spPr>
          <a:xfrm>
            <a:off x="6775025" y="1080997"/>
            <a:ext cx="4101788" cy="2573847"/>
          </a:xfrm>
          <a:prstGeom prst="rect">
            <a:avLst/>
          </a:prstGeom>
        </p:spPr>
      </p:pic>
    </p:spTree>
    <p:extLst>
      <p:ext uri="{BB962C8B-B14F-4D97-AF65-F5344CB8AC3E}">
        <p14:creationId xmlns:p14="http://schemas.microsoft.com/office/powerpoint/2010/main" val="8105147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112C9-CEA8-0C4E-BFCD-A9A52DCEDC04}"/>
              </a:ext>
            </a:extLst>
          </p:cNvPr>
          <p:cNvSpPr>
            <a:spLocks noGrp="1"/>
          </p:cNvSpPr>
          <p:nvPr>
            <p:ph type="title"/>
          </p:nvPr>
        </p:nvSpPr>
        <p:spPr/>
        <p:txBody>
          <a:bodyPr/>
          <a:lstStyle/>
          <a:p>
            <a:r>
              <a:rPr lang="en-US" dirty="0"/>
              <a:t>What can you do in the cloud?</a:t>
            </a:r>
          </a:p>
        </p:txBody>
      </p:sp>
      <p:sp>
        <p:nvSpPr>
          <p:cNvPr id="3" name="Content Placeholder 2">
            <a:extLst>
              <a:ext uri="{FF2B5EF4-FFF2-40B4-BE49-F238E27FC236}">
                <a16:creationId xmlns:a16="http://schemas.microsoft.com/office/drawing/2014/main" id="{AD6EF305-767E-CA48-89E5-6B26E060ACD1}"/>
              </a:ext>
            </a:extLst>
          </p:cNvPr>
          <p:cNvSpPr>
            <a:spLocks noGrp="1"/>
          </p:cNvSpPr>
          <p:nvPr>
            <p:ph idx="1"/>
          </p:nvPr>
        </p:nvSpPr>
        <p:spPr>
          <a:xfrm>
            <a:off x="644939" y="1498600"/>
            <a:ext cx="7229061" cy="4539785"/>
          </a:xfrm>
        </p:spPr>
        <p:txBody>
          <a:bodyPr>
            <a:normAutofit/>
          </a:bodyPr>
          <a:lstStyle/>
          <a:p>
            <a:pPr marL="0" indent="0">
              <a:buNone/>
            </a:pPr>
            <a:r>
              <a:rPr lang="en-US" dirty="0"/>
              <a:t>You can use a cloud computing platform for:</a:t>
            </a:r>
          </a:p>
          <a:p>
            <a:pPr marL="469900" indent="-469900"/>
            <a:r>
              <a:rPr lang="en-US" dirty="0"/>
              <a:t>Application Hosting</a:t>
            </a:r>
          </a:p>
          <a:p>
            <a:pPr marL="469900" indent="-469900"/>
            <a:r>
              <a:rPr lang="en-US" dirty="0"/>
              <a:t>Backup and Storage</a:t>
            </a:r>
          </a:p>
          <a:p>
            <a:pPr marL="469900" indent="-469900"/>
            <a:r>
              <a:rPr lang="en-US" dirty="0"/>
              <a:t>Content Delivery</a:t>
            </a:r>
          </a:p>
          <a:p>
            <a:pPr marL="469900" indent="-469900"/>
            <a:r>
              <a:rPr lang="en-US" dirty="0"/>
              <a:t>Websites</a:t>
            </a:r>
          </a:p>
          <a:p>
            <a:pPr marL="469900" indent="-469900"/>
            <a:r>
              <a:rPr lang="en-US" dirty="0"/>
              <a:t>Enterprise IT</a:t>
            </a:r>
          </a:p>
          <a:p>
            <a:pPr marL="469900" indent="-469900"/>
            <a:r>
              <a:rPr lang="en-US" dirty="0"/>
              <a:t>Databases</a:t>
            </a:r>
          </a:p>
        </p:txBody>
      </p:sp>
      <p:pic>
        <p:nvPicPr>
          <p:cNvPr id="9" name="Picture 8">
            <a:extLst>
              <a:ext uri="{FF2B5EF4-FFF2-40B4-BE49-F238E27FC236}">
                <a16:creationId xmlns:a16="http://schemas.microsoft.com/office/drawing/2014/main" id="{CABCF37B-059F-8143-93A9-7D21377D50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4010" y="4747425"/>
            <a:ext cx="1309927" cy="1746570"/>
          </a:xfrm>
          <a:prstGeom prst="rect">
            <a:avLst/>
          </a:prstGeom>
        </p:spPr>
      </p:pic>
      <p:sp>
        <p:nvSpPr>
          <p:cNvPr id="10" name="Cloud Callout 9">
            <a:extLst>
              <a:ext uri="{FF2B5EF4-FFF2-40B4-BE49-F238E27FC236}">
                <a16:creationId xmlns:a16="http://schemas.microsoft.com/office/drawing/2014/main" id="{9FC3FF1B-55F8-4041-B4A8-FAB451889E8C}"/>
              </a:ext>
            </a:extLst>
          </p:cNvPr>
          <p:cNvSpPr/>
          <p:nvPr/>
        </p:nvSpPr>
        <p:spPr>
          <a:xfrm>
            <a:off x="5948018" y="1907326"/>
            <a:ext cx="5975860" cy="2406902"/>
          </a:xfrm>
          <a:prstGeom prst="cloudCallout">
            <a:avLst>
              <a:gd name="adj1" fmla="val -44783"/>
              <a:gd name="adj2" fmla="val 66491"/>
            </a:avLst>
          </a:prstGeom>
          <a:noFill/>
          <a:ln>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6939C987-4611-1244-826C-196FFD6FEC6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48442" y="2386710"/>
            <a:ext cx="1458718" cy="1458718"/>
          </a:xfrm>
          <a:prstGeom prst="rect">
            <a:avLst/>
          </a:prstGeom>
        </p:spPr>
      </p:pic>
      <p:pic>
        <p:nvPicPr>
          <p:cNvPr id="12" name="Picture 11">
            <a:extLst>
              <a:ext uri="{FF2B5EF4-FFF2-40B4-BE49-F238E27FC236}">
                <a16:creationId xmlns:a16="http://schemas.microsoft.com/office/drawing/2014/main" id="{EADC037C-C372-8146-98F1-3F73EC2D0D9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295421" y="2382446"/>
            <a:ext cx="1458718" cy="1458718"/>
          </a:xfrm>
          <a:prstGeom prst="rect">
            <a:avLst/>
          </a:prstGeom>
        </p:spPr>
      </p:pic>
      <p:pic>
        <p:nvPicPr>
          <p:cNvPr id="13" name="Picture 12">
            <a:extLst>
              <a:ext uri="{FF2B5EF4-FFF2-40B4-BE49-F238E27FC236}">
                <a16:creationId xmlns:a16="http://schemas.microsoft.com/office/drawing/2014/main" id="{1E066F54-5800-5042-9C1E-B4E4BC5B84A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29503" y="2356077"/>
            <a:ext cx="1458718" cy="1458718"/>
          </a:xfrm>
          <a:prstGeom prst="rect">
            <a:avLst/>
          </a:prstGeom>
        </p:spPr>
      </p:pic>
    </p:spTree>
    <p:extLst>
      <p:ext uri="{BB962C8B-B14F-4D97-AF65-F5344CB8AC3E}">
        <p14:creationId xmlns:p14="http://schemas.microsoft.com/office/powerpoint/2010/main" val="40078276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a:t>On-Premises and AWS Comparison</a:t>
            </a:r>
          </a:p>
        </p:txBody>
      </p:sp>
      <p:sp>
        <p:nvSpPr>
          <p:cNvPr id="18" name="Rounded Rectangle 17">
            <a:extLst>
              <a:ext uri="{FF2B5EF4-FFF2-40B4-BE49-F238E27FC236}">
                <a16:creationId xmlns:a16="http://schemas.microsoft.com/office/drawing/2014/main" id="{20988DD3-B241-1745-A9DE-83A23AACBA8A}"/>
              </a:ext>
            </a:extLst>
          </p:cNvPr>
          <p:cNvSpPr/>
          <p:nvPr>
            <p:custDataLst>
              <p:tags r:id="rId2"/>
            </p:custDataLst>
          </p:nvPr>
        </p:nvSpPr>
        <p:spPr>
          <a:xfrm>
            <a:off x="609600" y="1391365"/>
            <a:ext cx="11004555" cy="4882435"/>
          </a:xfrm>
          <a:prstGeom prst="roundRect">
            <a:avLst>
              <a:gd name="adj" fmla="val 510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latin typeface="Amazon Ember" panose="020B0603020204020204" pitchFamily="34" charset="0"/>
                <a:ea typeface="Amazon Ember" panose="020B0603020204020204" pitchFamily="34" charset="0"/>
                <a:cs typeface="Amazon Ember" panose="020B0603020204020204" pitchFamily="34" charset="0"/>
              </a:rPr>
              <a:t> </a:t>
            </a:r>
          </a:p>
        </p:txBody>
      </p:sp>
      <p:sp>
        <p:nvSpPr>
          <p:cNvPr id="19" name="Round Diagonal Corner Rectangle 18">
            <a:extLst>
              <a:ext uri="{FF2B5EF4-FFF2-40B4-BE49-F238E27FC236}">
                <a16:creationId xmlns:a16="http://schemas.microsoft.com/office/drawing/2014/main" id="{DF02F1C2-1079-3D4F-AE93-F7512CBCF89B}"/>
              </a:ext>
            </a:extLst>
          </p:cNvPr>
          <p:cNvSpPr/>
          <p:nvPr/>
        </p:nvSpPr>
        <p:spPr>
          <a:xfrm>
            <a:off x="1125184" y="5094001"/>
            <a:ext cx="4665980" cy="1003950"/>
          </a:xfrm>
          <a:prstGeom prst="round2DiagRect">
            <a:avLst>
              <a:gd name="adj1" fmla="val 16667"/>
              <a:gd name="adj2" fmla="val 163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20" name="Round Diagonal Corner Rectangle 19">
            <a:extLst>
              <a:ext uri="{FF2B5EF4-FFF2-40B4-BE49-F238E27FC236}">
                <a16:creationId xmlns:a16="http://schemas.microsoft.com/office/drawing/2014/main" id="{64BC6FDD-A420-EB41-B7A5-03AAA72C7753}"/>
              </a:ext>
            </a:extLst>
          </p:cNvPr>
          <p:cNvSpPr/>
          <p:nvPr/>
        </p:nvSpPr>
        <p:spPr>
          <a:xfrm>
            <a:off x="6486699" y="5094001"/>
            <a:ext cx="4665980" cy="1003950"/>
          </a:xfrm>
          <a:prstGeom prst="round2DiagRect">
            <a:avLst>
              <a:gd name="adj1" fmla="val 16667"/>
              <a:gd name="adj2" fmla="val 163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21" name="Round Diagonal Corner Rectangle 20">
            <a:extLst>
              <a:ext uri="{FF2B5EF4-FFF2-40B4-BE49-F238E27FC236}">
                <a16:creationId xmlns:a16="http://schemas.microsoft.com/office/drawing/2014/main" id="{232439B0-57B1-D848-97E7-4A4EEBA60F87}"/>
              </a:ext>
            </a:extLst>
          </p:cNvPr>
          <p:cNvSpPr/>
          <p:nvPr/>
        </p:nvSpPr>
        <p:spPr>
          <a:xfrm>
            <a:off x="1125183" y="2921000"/>
            <a:ext cx="4665980" cy="1003952"/>
          </a:xfrm>
          <a:prstGeom prst="round2DiagRect">
            <a:avLst>
              <a:gd name="adj1" fmla="val 16667"/>
              <a:gd name="adj2" fmla="val 1314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34" name="Round Diagonal Corner Rectangle 33">
            <a:extLst>
              <a:ext uri="{FF2B5EF4-FFF2-40B4-BE49-F238E27FC236}">
                <a16:creationId xmlns:a16="http://schemas.microsoft.com/office/drawing/2014/main" id="{5C660890-7F77-0645-BA86-BFB9ED8FC4C7}"/>
              </a:ext>
            </a:extLst>
          </p:cNvPr>
          <p:cNvSpPr/>
          <p:nvPr/>
        </p:nvSpPr>
        <p:spPr>
          <a:xfrm>
            <a:off x="6486760" y="1836499"/>
            <a:ext cx="4665919" cy="1001348"/>
          </a:xfrm>
          <a:prstGeom prst="round2DiagRect">
            <a:avLst>
              <a:gd name="adj1" fmla="val 16667"/>
              <a:gd name="adj2" fmla="val 1316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35" name="Round Diagonal Corner Rectangle 34">
            <a:extLst>
              <a:ext uri="{FF2B5EF4-FFF2-40B4-BE49-F238E27FC236}">
                <a16:creationId xmlns:a16="http://schemas.microsoft.com/office/drawing/2014/main" id="{223C3099-7D3B-B44C-9CCA-3D85C7AFA5C6}"/>
              </a:ext>
            </a:extLst>
          </p:cNvPr>
          <p:cNvSpPr/>
          <p:nvPr/>
        </p:nvSpPr>
        <p:spPr>
          <a:xfrm>
            <a:off x="1125183" y="1833896"/>
            <a:ext cx="4665980" cy="1003951"/>
          </a:xfrm>
          <a:prstGeom prst="round2DiagRect">
            <a:avLst>
              <a:gd name="adj1" fmla="val 16667"/>
              <a:gd name="adj2" fmla="val 1526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36" name="Content Placeholder 2">
            <a:extLst>
              <a:ext uri="{FF2B5EF4-FFF2-40B4-BE49-F238E27FC236}">
                <a16:creationId xmlns:a16="http://schemas.microsoft.com/office/drawing/2014/main" id="{9081D9F7-DF96-1D47-A6DD-43CDE899FEE3}"/>
              </a:ext>
            </a:extLst>
          </p:cNvPr>
          <p:cNvSpPr txBox="1">
            <a:spLocks/>
          </p:cNvSpPr>
          <p:nvPr/>
        </p:nvSpPr>
        <p:spPr>
          <a:xfrm>
            <a:off x="1125183" y="1400832"/>
            <a:ext cx="4664630" cy="431650"/>
          </a:xfrm>
          <a:prstGeom prst="rect">
            <a:avLst/>
          </a:prstGeom>
        </p:spPr>
        <p:txBody>
          <a:bodyPr vert="horz" lIns="91440" tIns="45720" rIns="91440" bIns="45720" rtlCol="0" anchor="b">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 typeface="Arial"/>
              <a:buNone/>
            </a:pPr>
            <a:r>
              <a:rPr lang="en-US" dirty="0">
                <a:latin typeface="Amazon Ember" panose="020B0603020204020204" pitchFamily="34" charset="0"/>
                <a:ea typeface="Amazon Ember" panose="020B0603020204020204" pitchFamily="34" charset="0"/>
                <a:cs typeface="Amazon Ember" panose="020B0603020204020204" pitchFamily="34" charset="0"/>
              </a:rPr>
              <a:t>On-Premises Infrastructure</a:t>
            </a:r>
          </a:p>
        </p:txBody>
      </p:sp>
      <p:sp>
        <p:nvSpPr>
          <p:cNvPr id="37" name="TextBox 157">
            <a:extLst>
              <a:ext uri="{FF2B5EF4-FFF2-40B4-BE49-F238E27FC236}">
                <a16:creationId xmlns:a16="http://schemas.microsoft.com/office/drawing/2014/main" id="{A98463D5-59F5-DD43-A97D-0E7A9E7E154C}"/>
              </a:ext>
            </a:extLst>
          </p:cNvPr>
          <p:cNvSpPr txBox="1">
            <a:spLocks noChangeArrowheads="1"/>
          </p:cNvSpPr>
          <p:nvPr/>
        </p:nvSpPr>
        <p:spPr bwMode="auto">
          <a:xfrm>
            <a:off x="8301963" y="3178381"/>
            <a:ext cx="1731936"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800" dirty="0">
                <a:latin typeface="Amazon Ember" panose="020B0603020204020204" pitchFamily="34" charset="0"/>
                <a:ea typeface="Amazon Ember" panose="020B0603020204020204" pitchFamily="34" charset="0"/>
                <a:cs typeface="Amazon Ember" panose="020B0603020204020204" pitchFamily="34" charset="0"/>
              </a:rPr>
              <a:t>Network</a:t>
            </a:r>
          </a:p>
        </p:txBody>
      </p:sp>
      <p:sp>
        <p:nvSpPr>
          <p:cNvPr id="38" name="TextBox 186">
            <a:extLst>
              <a:ext uri="{FF2B5EF4-FFF2-40B4-BE49-F238E27FC236}">
                <a16:creationId xmlns:a16="http://schemas.microsoft.com/office/drawing/2014/main" id="{9FFE85BF-FED3-FE40-89AD-36CAEECA4EFC}"/>
              </a:ext>
            </a:extLst>
          </p:cNvPr>
          <p:cNvSpPr txBox="1">
            <a:spLocks noChangeArrowheads="1"/>
          </p:cNvSpPr>
          <p:nvPr>
            <p:custDataLst>
              <p:tags r:id="rId3"/>
            </p:custDataLst>
          </p:nvPr>
        </p:nvSpPr>
        <p:spPr bwMode="auto">
          <a:xfrm>
            <a:off x="9817470" y="4309907"/>
            <a:ext cx="653272"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2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VPC</a:t>
            </a:r>
          </a:p>
        </p:txBody>
      </p:sp>
      <p:sp>
        <p:nvSpPr>
          <p:cNvPr id="39" name="Round Diagonal Corner Rectangle 38">
            <a:extLst>
              <a:ext uri="{FF2B5EF4-FFF2-40B4-BE49-F238E27FC236}">
                <a16:creationId xmlns:a16="http://schemas.microsoft.com/office/drawing/2014/main" id="{F5839852-F927-1547-A685-1D35B1B64E8E}"/>
              </a:ext>
            </a:extLst>
          </p:cNvPr>
          <p:cNvSpPr/>
          <p:nvPr/>
        </p:nvSpPr>
        <p:spPr>
          <a:xfrm>
            <a:off x="1125184" y="4010019"/>
            <a:ext cx="4665980" cy="1003950"/>
          </a:xfrm>
          <a:prstGeom prst="round2DiagRect">
            <a:avLst>
              <a:gd name="adj1" fmla="val 16667"/>
              <a:gd name="adj2" fmla="val 163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40" name="Round Diagonal Corner Rectangle 39">
            <a:extLst>
              <a:ext uri="{FF2B5EF4-FFF2-40B4-BE49-F238E27FC236}">
                <a16:creationId xmlns:a16="http://schemas.microsoft.com/office/drawing/2014/main" id="{1C4BAEB5-745E-4746-9DEC-6DB1E514F76E}"/>
              </a:ext>
            </a:extLst>
          </p:cNvPr>
          <p:cNvSpPr/>
          <p:nvPr/>
        </p:nvSpPr>
        <p:spPr>
          <a:xfrm>
            <a:off x="6486760" y="4011320"/>
            <a:ext cx="4665919" cy="1001347"/>
          </a:xfrm>
          <a:prstGeom prst="round2DiagRect">
            <a:avLst>
              <a:gd name="adj1" fmla="val 16667"/>
              <a:gd name="adj2" fmla="val 1741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41" name="TextBox 92">
            <a:extLst>
              <a:ext uri="{FF2B5EF4-FFF2-40B4-BE49-F238E27FC236}">
                <a16:creationId xmlns:a16="http://schemas.microsoft.com/office/drawing/2014/main" id="{C2FDFB08-C915-8E4B-B8E0-F1B4DFA390E3}"/>
              </a:ext>
            </a:extLst>
          </p:cNvPr>
          <p:cNvSpPr txBox="1">
            <a:spLocks noChangeArrowheads="1"/>
          </p:cNvSpPr>
          <p:nvPr/>
        </p:nvSpPr>
        <p:spPr bwMode="auto">
          <a:xfrm>
            <a:off x="7161957" y="4718095"/>
            <a:ext cx="1402538" cy="2999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80000"/>
              </a:lnSpc>
            </a:pPr>
            <a:r>
              <a:rPr lang="en-US" sz="1200" dirty="0">
                <a:latin typeface="Amazon Ember" panose="020B0603020204020204" pitchFamily="34" charset="0"/>
                <a:ea typeface="Amazon Ember" panose="020B0603020204020204" pitchFamily="34" charset="0"/>
                <a:cs typeface="Amazon Ember" panose="020B0603020204020204" pitchFamily="34" charset="0"/>
              </a:rPr>
              <a:t>Amazon </a:t>
            </a:r>
            <a:br>
              <a:rPr lang="en-US" sz="1200" dirty="0">
                <a:latin typeface="Amazon Ember" panose="020B0603020204020204" pitchFamily="34" charset="0"/>
                <a:ea typeface="Amazon Ember" panose="020B0603020204020204" pitchFamily="34" charset="0"/>
                <a:cs typeface="Amazon Ember" panose="020B0603020204020204" pitchFamily="34" charset="0"/>
              </a:rPr>
            </a:br>
            <a:r>
              <a:rPr lang="en-US" sz="1200" dirty="0">
                <a:latin typeface="Amazon Ember" panose="020B0603020204020204" pitchFamily="34" charset="0"/>
                <a:ea typeface="Amazon Ember" panose="020B0603020204020204" pitchFamily="34" charset="0"/>
                <a:cs typeface="Amazon Ember" panose="020B0603020204020204" pitchFamily="34" charset="0"/>
              </a:rPr>
              <a:t>Machine Image</a:t>
            </a:r>
          </a:p>
        </p:txBody>
      </p:sp>
      <p:pic>
        <p:nvPicPr>
          <p:cNvPr id="42" name="Picture 93" descr="EC2-Instances.png">
            <a:extLst>
              <a:ext uri="{FF2B5EF4-FFF2-40B4-BE49-F238E27FC236}">
                <a16:creationId xmlns:a16="http://schemas.microsoft.com/office/drawing/2014/main" id="{57A3D243-2AC3-7046-A5A6-06C6771507E8}"/>
              </a:ext>
            </a:extLst>
          </p:cNvPr>
          <p:cNvPicPr>
            <a:picLocks noChangeAspect="1"/>
          </p:cNvPicPr>
          <p:nvPr/>
        </p:nvPicPr>
        <p:blipFill>
          <a:blip r:embed="rId14" cstate="screen">
            <a:extLst>
              <a:ext uri="{28A0092B-C50C-407E-A947-70E740481C1C}">
                <a14:useLocalDpi xmlns:a14="http://schemas.microsoft.com/office/drawing/2010/main"/>
              </a:ext>
            </a:extLst>
          </a:blip>
          <a:srcRect/>
          <a:stretch>
            <a:fillRect/>
          </a:stretch>
        </p:blipFill>
        <p:spPr bwMode="auto">
          <a:xfrm>
            <a:off x="9297894" y="4030769"/>
            <a:ext cx="720356" cy="7219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3" name="TextBox 94">
            <a:extLst>
              <a:ext uri="{FF2B5EF4-FFF2-40B4-BE49-F238E27FC236}">
                <a16:creationId xmlns:a16="http://schemas.microsoft.com/office/drawing/2014/main" id="{A8BCA99D-5092-1241-9C4B-CE7130E042A6}"/>
              </a:ext>
            </a:extLst>
          </p:cNvPr>
          <p:cNvSpPr txBox="1">
            <a:spLocks noChangeArrowheads="1"/>
          </p:cNvSpPr>
          <p:nvPr/>
        </p:nvSpPr>
        <p:spPr bwMode="auto">
          <a:xfrm>
            <a:off x="9136948" y="4722166"/>
            <a:ext cx="1155994" cy="2999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80000"/>
              </a:lnSpc>
            </a:pPr>
            <a:r>
              <a:rPr lang="en-US" sz="1200" dirty="0">
                <a:latin typeface="Amazon Ember" panose="020B0603020204020204" pitchFamily="34" charset="0"/>
                <a:ea typeface="Amazon Ember" panose="020B0603020204020204" pitchFamily="34" charset="0"/>
                <a:cs typeface="Amazon Ember" panose="020B0603020204020204" pitchFamily="34" charset="0"/>
              </a:rPr>
              <a:t>Amazon EC2 Instances</a:t>
            </a:r>
          </a:p>
        </p:txBody>
      </p:sp>
      <p:sp>
        <p:nvSpPr>
          <p:cNvPr id="44" name="TextBox 92">
            <a:extLst>
              <a:ext uri="{FF2B5EF4-FFF2-40B4-BE49-F238E27FC236}">
                <a16:creationId xmlns:a16="http://schemas.microsoft.com/office/drawing/2014/main" id="{DBF0D788-895A-3F49-B387-FE3DBA86F333}"/>
              </a:ext>
            </a:extLst>
          </p:cNvPr>
          <p:cNvSpPr txBox="1">
            <a:spLocks noChangeArrowheads="1"/>
          </p:cNvSpPr>
          <p:nvPr/>
        </p:nvSpPr>
        <p:spPr bwMode="auto">
          <a:xfrm>
            <a:off x="2425053" y="4142661"/>
            <a:ext cx="1050109"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eaLnBrk="1" hangingPunct="1"/>
            <a:r>
              <a:rPr lang="en-US" sz="1200" dirty="0">
                <a:latin typeface="Amazon Ember" panose="020B0603020204020204" pitchFamily="34" charset="0"/>
                <a:ea typeface="Amazon Ember" panose="020B0603020204020204" pitchFamily="34" charset="0"/>
                <a:cs typeface="Amazon Ember" panose="020B0603020204020204" pitchFamily="34" charset="0"/>
              </a:rPr>
              <a:t>On-Premises </a:t>
            </a:r>
            <a:br>
              <a:rPr lang="en-US" sz="1200" dirty="0">
                <a:latin typeface="Amazon Ember" panose="020B0603020204020204" pitchFamily="34" charset="0"/>
                <a:ea typeface="Amazon Ember" panose="020B0603020204020204" pitchFamily="34" charset="0"/>
                <a:cs typeface="Amazon Ember" panose="020B0603020204020204" pitchFamily="34" charset="0"/>
              </a:rPr>
            </a:br>
            <a:r>
              <a:rPr lang="en-US" sz="1200" dirty="0">
                <a:latin typeface="Amazon Ember" panose="020B0603020204020204" pitchFamily="34" charset="0"/>
                <a:ea typeface="Amazon Ember" panose="020B0603020204020204" pitchFamily="34" charset="0"/>
                <a:cs typeface="Amazon Ember" panose="020B0603020204020204" pitchFamily="34" charset="0"/>
              </a:rPr>
              <a:t>Servers</a:t>
            </a:r>
          </a:p>
        </p:txBody>
      </p:sp>
      <p:grpSp>
        <p:nvGrpSpPr>
          <p:cNvPr id="45" name="Group 44">
            <a:extLst>
              <a:ext uri="{FF2B5EF4-FFF2-40B4-BE49-F238E27FC236}">
                <a16:creationId xmlns:a16="http://schemas.microsoft.com/office/drawing/2014/main" id="{F0CB1AE1-3180-7640-9D64-8267E841F7E1}"/>
              </a:ext>
            </a:extLst>
          </p:cNvPr>
          <p:cNvGrpSpPr/>
          <p:nvPr/>
        </p:nvGrpSpPr>
        <p:grpSpPr>
          <a:xfrm>
            <a:off x="7452351" y="1942208"/>
            <a:ext cx="787395" cy="896181"/>
            <a:chOff x="7528551" y="1535808"/>
            <a:chExt cx="787395" cy="896181"/>
          </a:xfrm>
        </p:grpSpPr>
        <p:pic>
          <p:nvPicPr>
            <p:cNvPr id="46" name="Picture 2">
              <a:extLst>
                <a:ext uri="{FF2B5EF4-FFF2-40B4-BE49-F238E27FC236}">
                  <a16:creationId xmlns:a16="http://schemas.microsoft.com/office/drawing/2014/main" id="{8792702D-272D-ED43-AC60-F46874359BF2}"/>
                </a:ext>
              </a:extLst>
            </p:cNvPr>
            <p:cNvPicPr>
              <a:picLocks noChangeAspect="1" noChangeArrowheads="1"/>
            </p:cNvPicPr>
            <p:nvPr/>
          </p:nvPicPr>
          <p:blipFill>
            <a:blip r:embed="rId15" cstate="screen">
              <a:extLst>
                <a:ext uri="{28A0092B-C50C-407E-A947-70E740481C1C}">
                  <a14:useLocalDpi xmlns:a14="http://schemas.microsoft.com/office/drawing/2010/main"/>
                </a:ext>
              </a:extLst>
            </a:blip>
            <a:srcRect/>
            <a:stretch>
              <a:fillRect/>
            </a:stretch>
          </p:blipFill>
          <p:spPr bwMode="auto">
            <a:xfrm>
              <a:off x="7711207" y="1535808"/>
              <a:ext cx="410195" cy="5317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7" name="TextBox 160">
              <a:extLst>
                <a:ext uri="{FF2B5EF4-FFF2-40B4-BE49-F238E27FC236}">
                  <a16:creationId xmlns:a16="http://schemas.microsoft.com/office/drawing/2014/main" id="{BFDD0E8A-691C-C743-BE65-5D70637F182F}"/>
                </a:ext>
              </a:extLst>
            </p:cNvPr>
            <p:cNvSpPr txBox="1">
              <a:spLocks noChangeArrowheads="1"/>
            </p:cNvSpPr>
            <p:nvPr/>
          </p:nvSpPr>
          <p:spPr bwMode="auto">
            <a:xfrm>
              <a:off x="7528551" y="2039702"/>
              <a:ext cx="787395" cy="3922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80000"/>
                </a:lnSpc>
              </a:pPr>
              <a:r>
                <a:rPr lang="en-US" sz="1200" dirty="0">
                  <a:latin typeface="Amazon Ember" panose="020B0603020204020204" pitchFamily="34" charset="0"/>
                  <a:ea typeface="Amazon Ember" panose="020B0603020204020204" pitchFamily="34" charset="0"/>
                  <a:cs typeface="Amazon Ember" panose="020B0603020204020204" pitchFamily="34" charset="0"/>
                </a:rPr>
                <a:t>Security </a:t>
              </a:r>
              <a:br>
                <a:rPr lang="en-US" sz="1200" dirty="0">
                  <a:latin typeface="Amazon Ember" panose="020B0603020204020204" pitchFamily="34" charset="0"/>
                  <a:ea typeface="Amazon Ember" panose="020B0603020204020204" pitchFamily="34" charset="0"/>
                  <a:cs typeface="Amazon Ember" panose="020B0603020204020204" pitchFamily="34" charset="0"/>
                </a:rPr>
              </a:br>
              <a:r>
                <a:rPr lang="en-US" sz="1200" dirty="0">
                  <a:latin typeface="Amazon Ember" panose="020B0603020204020204" pitchFamily="34" charset="0"/>
                  <a:ea typeface="Amazon Ember" panose="020B0603020204020204" pitchFamily="34" charset="0"/>
                  <a:cs typeface="Amazon Ember" panose="020B0603020204020204" pitchFamily="34" charset="0"/>
                </a:rPr>
                <a:t>Groups</a:t>
              </a:r>
            </a:p>
          </p:txBody>
        </p:sp>
      </p:grpSp>
      <p:grpSp>
        <p:nvGrpSpPr>
          <p:cNvPr id="48" name="Group 47">
            <a:extLst>
              <a:ext uri="{FF2B5EF4-FFF2-40B4-BE49-F238E27FC236}">
                <a16:creationId xmlns:a16="http://schemas.microsoft.com/office/drawing/2014/main" id="{3D9CE6DA-125F-7D46-93D5-2019FAF35153}"/>
              </a:ext>
            </a:extLst>
          </p:cNvPr>
          <p:cNvGrpSpPr/>
          <p:nvPr/>
        </p:nvGrpSpPr>
        <p:grpSpPr>
          <a:xfrm>
            <a:off x="8411484" y="1959468"/>
            <a:ext cx="1312178" cy="926997"/>
            <a:chOff x="8487684" y="1553068"/>
            <a:chExt cx="1312178" cy="926997"/>
          </a:xfrm>
        </p:grpSpPr>
        <p:pic>
          <p:nvPicPr>
            <p:cNvPr id="49" name="Picture 153">
              <a:extLst>
                <a:ext uri="{FF2B5EF4-FFF2-40B4-BE49-F238E27FC236}">
                  <a16:creationId xmlns:a16="http://schemas.microsoft.com/office/drawing/2014/main" id="{51AFE6AE-A77A-E84D-9A4E-DDD162FD0B31}"/>
                </a:ext>
              </a:extLst>
            </p:cNvPr>
            <p:cNvPicPr>
              <a:picLocks noChangeAspect="1"/>
            </p:cNvPicPr>
            <p:nvPr/>
          </p:nvPicPr>
          <p:blipFill>
            <a:blip r:embed="rId16">
              <a:extLst>
                <a:ext uri="{28A0092B-C50C-407E-A947-70E740481C1C}">
                  <a14:useLocalDpi xmlns:a14="http://schemas.microsoft.com/office/drawing/2010/main"/>
                </a:ext>
              </a:extLst>
            </a:blip>
            <a:srcRect/>
            <a:stretch>
              <a:fillRect/>
            </a:stretch>
          </p:blipFill>
          <p:spPr bwMode="auto">
            <a:xfrm>
              <a:off x="8840002" y="1553068"/>
              <a:ext cx="611494" cy="52034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0" name="TextBox 161">
              <a:extLst>
                <a:ext uri="{FF2B5EF4-FFF2-40B4-BE49-F238E27FC236}">
                  <a16:creationId xmlns:a16="http://schemas.microsoft.com/office/drawing/2014/main" id="{EBD39B22-1C8B-624B-91DD-06A163C45720}"/>
                </a:ext>
              </a:extLst>
            </p:cNvPr>
            <p:cNvSpPr txBox="1">
              <a:spLocks noChangeArrowheads="1"/>
            </p:cNvSpPr>
            <p:nvPr/>
          </p:nvSpPr>
          <p:spPr bwMode="auto">
            <a:xfrm>
              <a:off x="8487684" y="2018400"/>
              <a:ext cx="1312178"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200" dirty="0">
                  <a:latin typeface="Amazon Ember" panose="020B0603020204020204" pitchFamily="34" charset="0"/>
                  <a:ea typeface="Amazon Ember" panose="020B0603020204020204" pitchFamily="34" charset="0"/>
                  <a:cs typeface="Amazon Ember" panose="020B0603020204020204" pitchFamily="34" charset="0"/>
                </a:rPr>
                <a:t>Network Access Control Lists</a:t>
              </a:r>
            </a:p>
          </p:txBody>
        </p:sp>
      </p:grpSp>
      <p:grpSp>
        <p:nvGrpSpPr>
          <p:cNvPr id="51" name="Group 50">
            <a:extLst>
              <a:ext uri="{FF2B5EF4-FFF2-40B4-BE49-F238E27FC236}">
                <a16:creationId xmlns:a16="http://schemas.microsoft.com/office/drawing/2014/main" id="{9424E996-493C-9F4F-AFAA-F919100F38E9}"/>
              </a:ext>
            </a:extLst>
          </p:cNvPr>
          <p:cNvGrpSpPr/>
          <p:nvPr/>
        </p:nvGrpSpPr>
        <p:grpSpPr>
          <a:xfrm>
            <a:off x="1478513" y="1986306"/>
            <a:ext cx="795411" cy="766849"/>
            <a:chOff x="1684232" y="1579906"/>
            <a:chExt cx="795411" cy="766849"/>
          </a:xfrm>
        </p:grpSpPr>
        <p:pic>
          <p:nvPicPr>
            <p:cNvPr id="52" name="Picture 2">
              <a:extLst>
                <a:ext uri="{FF2B5EF4-FFF2-40B4-BE49-F238E27FC236}">
                  <a16:creationId xmlns:a16="http://schemas.microsoft.com/office/drawing/2014/main" id="{0A8D591E-BCAA-6141-8682-8098BDB8A133}"/>
                </a:ext>
              </a:extLst>
            </p:cNvPr>
            <p:cNvPicPr>
              <a:picLocks noChangeAspect="1" noChangeArrowheads="1"/>
            </p:cNvPicPr>
            <p:nvPr/>
          </p:nvPicPr>
          <p:blipFill>
            <a:blip r:embed="rId15" cstate="screen">
              <a:extLst>
                <a:ext uri="{28A0092B-C50C-407E-A947-70E740481C1C}">
                  <a14:useLocalDpi xmlns:a14="http://schemas.microsoft.com/office/drawing/2010/main"/>
                </a:ext>
              </a:extLst>
            </a:blip>
            <a:srcRect/>
            <a:stretch>
              <a:fillRect/>
            </a:stretch>
          </p:blipFill>
          <p:spPr bwMode="auto">
            <a:xfrm>
              <a:off x="1880066" y="1579906"/>
              <a:ext cx="410195" cy="5298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3" name="TextBox 160">
              <a:extLst>
                <a:ext uri="{FF2B5EF4-FFF2-40B4-BE49-F238E27FC236}">
                  <a16:creationId xmlns:a16="http://schemas.microsoft.com/office/drawing/2014/main" id="{5FDBACB6-A1C3-FA49-B86A-14483FE3FDB8}"/>
                </a:ext>
              </a:extLst>
            </p:cNvPr>
            <p:cNvSpPr txBox="1">
              <a:spLocks noChangeArrowheads="1"/>
            </p:cNvSpPr>
            <p:nvPr/>
          </p:nvSpPr>
          <p:spPr bwMode="auto">
            <a:xfrm>
              <a:off x="1684232" y="2069756"/>
              <a:ext cx="795411"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200" dirty="0">
                  <a:latin typeface="Amazon Ember" panose="020B0603020204020204" pitchFamily="34" charset="0"/>
                  <a:ea typeface="Amazon Ember" panose="020B0603020204020204" pitchFamily="34" charset="0"/>
                  <a:cs typeface="Amazon Ember" panose="020B0603020204020204" pitchFamily="34" charset="0"/>
                </a:rPr>
                <a:t>Firewalls</a:t>
              </a:r>
            </a:p>
          </p:txBody>
        </p:sp>
      </p:grpSp>
      <p:grpSp>
        <p:nvGrpSpPr>
          <p:cNvPr id="54" name="Group 53">
            <a:extLst>
              <a:ext uri="{FF2B5EF4-FFF2-40B4-BE49-F238E27FC236}">
                <a16:creationId xmlns:a16="http://schemas.microsoft.com/office/drawing/2014/main" id="{220924DE-19E8-F049-9751-78B42C05650F}"/>
              </a:ext>
            </a:extLst>
          </p:cNvPr>
          <p:cNvGrpSpPr/>
          <p:nvPr/>
        </p:nvGrpSpPr>
        <p:grpSpPr>
          <a:xfrm>
            <a:off x="2862230" y="1934955"/>
            <a:ext cx="611494" cy="818200"/>
            <a:chOff x="2938430" y="1528555"/>
            <a:chExt cx="611494" cy="818200"/>
          </a:xfrm>
        </p:grpSpPr>
        <p:pic>
          <p:nvPicPr>
            <p:cNvPr id="55" name="Picture 38">
              <a:extLst>
                <a:ext uri="{FF2B5EF4-FFF2-40B4-BE49-F238E27FC236}">
                  <a16:creationId xmlns:a16="http://schemas.microsoft.com/office/drawing/2014/main" id="{2CBD4DF9-C798-754A-B159-6968C7EF9F74}"/>
                </a:ext>
              </a:extLst>
            </p:cNvPr>
            <p:cNvPicPr>
              <a:picLocks noChangeAspect="1"/>
            </p:cNvPicPr>
            <p:nvPr/>
          </p:nvPicPr>
          <p:blipFill>
            <a:blip r:embed="rId16">
              <a:extLst>
                <a:ext uri="{28A0092B-C50C-407E-A947-70E740481C1C}">
                  <a14:useLocalDpi xmlns:a14="http://schemas.microsoft.com/office/drawing/2010/main"/>
                </a:ext>
              </a:extLst>
            </a:blip>
            <a:srcRect/>
            <a:stretch>
              <a:fillRect/>
            </a:stretch>
          </p:blipFill>
          <p:spPr bwMode="auto">
            <a:xfrm>
              <a:off x="2938430" y="1528555"/>
              <a:ext cx="611494" cy="51844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6" name="TextBox 161">
              <a:extLst>
                <a:ext uri="{FF2B5EF4-FFF2-40B4-BE49-F238E27FC236}">
                  <a16:creationId xmlns:a16="http://schemas.microsoft.com/office/drawing/2014/main" id="{51DED39D-CA9B-B54F-9382-C47760D5BDB6}"/>
                </a:ext>
              </a:extLst>
            </p:cNvPr>
            <p:cNvSpPr txBox="1">
              <a:spLocks noChangeArrowheads="1"/>
            </p:cNvSpPr>
            <p:nvPr/>
          </p:nvSpPr>
          <p:spPr bwMode="auto">
            <a:xfrm>
              <a:off x="2977385" y="2069756"/>
              <a:ext cx="522900"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200" dirty="0">
                  <a:latin typeface="Amazon Ember" panose="020B0603020204020204" pitchFamily="34" charset="0"/>
                  <a:ea typeface="Amazon Ember" panose="020B0603020204020204" pitchFamily="34" charset="0"/>
                  <a:cs typeface="Amazon Ember" panose="020B0603020204020204" pitchFamily="34" charset="0"/>
                </a:rPr>
                <a:t>ACLs</a:t>
              </a:r>
            </a:p>
          </p:txBody>
        </p:sp>
      </p:grpSp>
      <p:grpSp>
        <p:nvGrpSpPr>
          <p:cNvPr id="57" name="Group 56">
            <a:extLst>
              <a:ext uri="{FF2B5EF4-FFF2-40B4-BE49-F238E27FC236}">
                <a16:creationId xmlns:a16="http://schemas.microsoft.com/office/drawing/2014/main" id="{95B6D86A-CD71-F547-8476-19D1AAD76338}"/>
              </a:ext>
            </a:extLst>
          </p:cNvPr>
          <p:cNvGrpSpPr/>
          <p:nvPr/>
        </p:nvGrpSpPr>
        <p:grpSpPr>
          <a:xfrm>
            <a:off x="3677743" y="1942208"/>
            <a:ext cx="1217000" cy="812659"/>
            <a:chOff x="3753943" y="1535808"/>
            <a:chExt cx="1217000" cy="812659"/>
          </a:xfrm>
        </p:grpSpPr>
        <p:pic>
          <p:nvPicPr>
            <p:cNvPr id="58" name="Picture 5">
              <a:extLst>
                <a:ext uri="{FF2B5EF4-FFF2-40B4-BE49-F238E27FC236}">
                  <a16:creationId xmlns:a16="http://schemas.microsoft.com/office/drawing/2014/main" id="{878C11B5-1DFC-B846-A079-A22D447B4348}"/>
                </a:ext>
              </a:extLst>
            </p:cNvPr>
            <p:cNvPicPr>
              <a:picLocks noChangeAspect="1" noChangeArrowheads="1"/>
            </p:cNvPicPr>
            <p:nvPr/>
          </p:nvPicPr>
          <p:blipFill>
            <a:blip r:embed="rId17">
              <a:extLst>
                <a:ext uri="{28A0092B-C50C-407E-A947-70E740481C1C}">
                  <a14:useLocalDpi xmlns:a14="http://schemas.microsoft.com/office/drawing/2010/main"/>
                </a:ext>
              </a:extLst>
            </a:blip>
            <a:srcRect/>
            <a:stretch>
              <a:fillRect/>
            </a:stretch>
          </p:blipFill>
          <p:spPr bwMode="auto">
            <a:xfrm>
              <a:off x="4182448" y="1535808"/>
              <a:ext cx="376012" cy="59440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9" name="TextBox 162">
              <a:extLst>
                <a:ext uri="{FF2B5EF4-FFF2-40B4-BE49-F238E27FC236}">
                  <a16:creationId xmlns:a16="http://schemas.microsoft.com/office/drawing/2014/main" id="{E2C73719-1060-B240-A7B9-8806EC499083}"/>
                </a:ext>
              </a:extLst>
            </p:cNvPr>
            <p:cNvSpPr txBox="1">
              <a:spLocks noChangeArrowheads="1"/>
            </p:cNvSpPr>
            <p:nvPr/>
          </p:nvSpPr>
          <p:spPr bwMode="auto">
            <a:xfrm>
              <a:off x="3753943" y="2071468"/>
              <a:ext cx="1217000"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200" dirty="0">
                  <a:latin typeface="Amazon Ember" panose="020B0603020204020204" pitchFamily="34" charset="0"/>
                  <a:ea typeface="Amazon Ember" panose="020B0603020204020204" pitchFamily="34" charset="0"/>
                  <a:cs typeface="Amazon Ember" panose="020B0603020204020204" pitchFamily="34" charset="0"/>
                </a:rPr>
                <a:t>Administrators</a:t>
              </a:r>
            </a:p>
          </p:txBody>
        </p:sp>
      </p:grpSp>
      <p:grpSp>
        <p:nvGrpSpPr>
          <p:cNvPr id="60" name="Group 59">
            <a:extLst>
              <a:ext uri="{FF2B5EF4-FFF2-40B4-BE49-F238E27FC236}">
                <a16:creationId xmlns:a16="http://schemas.microsoft.com/office/drawing/2014/main" id="{07282910-051A-B642-B428-1EC582F109F4}"/>
              </a:ext>
            </a:extLst>
          </p:cNvPr>
          <p:cNvGrpSpPr/>
          <p:nvPr/>
        </p:nvGrpSpPr>
        <p:grpSpPr>
          <a:xfrm>
            <a:off x="9734077" y="2001236"/>
            <a:ext cx="1220206" cy="903572"/>
            <a:chOff x="9810277" y="1594836"/>
            <a:chExt cx="1220206" cy="903572"/>
          </a:xfrm>
        </p:grpSpPr>
        <p:sp>
          <p:nvSpPr>
            <p:cNvPr id="61" name="TextBox 162">
              <a:extLst>
                <a:ext uri="{FF2B5EF4-FFF2-40B4-BE49-F238E27FC236}">
                  <a16:creationId xmlns:a16="http://schemas.microsoft.com/office/drawing/2014/main" id="{BF3C1665-7671-3F48-908A-AC0C66ED4CDD}"/>
                </a:ext>
              </a:extLst>
            </p:cNvPr>
            <p:cNvSpPr txBox="1">
              <a:spLocks noChangeArrowheads="1"/>
            </p:cNvSpPr>
            <p:nvPr/>
          </p:nvSpPr>
          <p:spPr bwMode="auto">
            <a:xfrm>
              <a:off x="9810277" y="2106121"/>
              <a:ext cx="1220206" cy="3922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80000"/>
                </a:lnSpc>
              </a:pPr>
              <a:r>
                <a:rPr lang="en-US" sz="1200" dirty="0">
                  <a:latin typeface="Amazon Ember" panose="020B0603020204020204" pitchFamily="34" charset="0"/>
                  <a:ea typeface="Amazon Ember" panose="020B0603020204020204" pitchFamily="34" charset="0"/>
                  <a:cs typeface="Amazon Ember" panose="020B0603020204020204" pitchFamily="34" charset="0"/>
                </a:rPr>
                <a:t>Identity Access</a:t>
              </a:r>
              <a:br>
                <a:rPr lang="en-US" sz="1200" dirty="0">
                  <a:latin typeface="Amazon Ember" panose="020B0603020204020204" pitchFamily="34" charset="0"/>
                  <a:ea typeface="Amazon Ember" panose="020B0603020204020204" pitchFamily="34" charset="0"/>
                  <a:cs typeface="Amazon Ember" panose="020B0603020204020204" pitchFamily="34" charset="0"/>
                </a:rPr>
              </a:br>
              <a:r>
                <a:rPr lang="en-US" sz="1200" dirty="0">
                  <a:latin typeface="Amazon Ember" panose="020B0603020204020204" pitchFamily="34" charset="0"/>
                  <a:ea typeface="Amazon Ember" panose="020B0603020204020204" pitchFamily="34" charset="0"/>
                  <a:cs typeface="Amazon Ember" panose="020B0603020204020204" pitchFamily="34" charset="0"/>
                </a:rPr>
                <a:t>Management</a:t>
              </a:r>
            </a:p>
          </p:txBody>
        </p:sp>
        <p:pic>
          <p:nvPicPr>
            <p:cNvPr id="62" name="Picture 61">
              <a:extLst>
                <a:ext uri="{FF2B5EF4-FFF2-40B4-BE49-F238E27FC236}">
                  <a16:creationId xmlns:a16="http://schemas.microsoft.com/office/drawing/2014/main" id="{0703B14E-1EF1-074E-A53A-3F8E25CD6E6C}"/>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0132532" y="1594836"/>
              <a:ext cx="245942" cy="465999"/>
            </a:xfrm>
            <a:prstGeom prst="rect">
              <a:avLst/>
            </a:prstGeom>
          </p:spPr>
        </p:pic>
      </p:grpSp>
      <p:sp>
        <p:nvSpPr>
          <p:cNvPr id="63" name="Round Diagonal Corner Rectangle 62">
            <a:extLst>
              <a:ext uri="{FF2B5EF4-FFF2-40B4-BE49-F238E27FC236}">
                <a16:creationId xmlns:a16="http://schemas.microsoft.com/office/drawing/2014/main" id="{A5CE63F1-7924-894C-A4F2-616495942929}"/>
              </a:ext>
            </a:extLst>
          </p:cNvPr>
          <p:cNvSpPr/>
          <p:nvPr/>
        </p:nvSpPr>
        <p:spPr>
          <a:xfrm>
            <a:off x="6486760" y="2923603"/>
            <a:ext cx="4665919" cy="1001349"/>
          </a:xfrm>
          <a:prstGeom prst="round2DiagRect">
            <a:avLst>
              <a:gd name="adj1" fmla="val 16667"/>
              <a:gd name="adj2" fmla="val 1635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grpSp>
        <p:nvGrpSpPr>
          <p:cNvPr id="64" name="Group 63">
            <a:extLst>
              <a:ext uri="{FF2B5EF4-FFF2-40B4-BE49-F238E27FC236}">
                <a16:creationId xmlns:a16="http://schemas.microsoft.com/office/drawing/2014/main" id="{75F40956-3FE8-DF44-9753-DC9ADD8F0C06}"/>
              </a:ext>
            </a:extLst>
          </p:cNvPr>
          <p:cNvGrpSpPr/>
          <p:nvPr/>
        </p:nvGrpSpPr>
        <p:grpSpPr>
          <a:xfrm>
            <a:off x="1522278" y="3103847"/>
            <a:ext cx="698851" cy="732724"/>
            <a:chOff x="1598478" y="2906106"/>
            <a:chExt cx="698851" cy="732724"/>
          </a:xfrm>
        </p:grpSpPr>
        <p:pic>
          <p:nvPicPr>
            <p:cNvPr id="65" name="Picture 37">
              <a:extLst>
                <a:ext uri="{FF2B5EF4-FFF2-40B4-BE49-F238E27FC236}">
                  <a16:creationId xmlns:a16="http://schemas.microsoft.com/office/drawing/2014/main" id="{25C44AB6-6749-6A44-8556-7898A54BB998}"/>
                </a:ext>
              </a:extLst>
            </p:cNvPr>
            <p:cNvPicPr>
              <a:picLocks noChangeAspect="1"/>
            </p:cNvPicPr>
            <p:nvPr/>
          </p:nvPicPr>
          <p:blipFill>
            <a:blip r:embed="rId19" cstate="screen">
              <a:extLst>
                <a:ext uri="{28A0092B-C50C-407E-A947-70E740481C1C}">
                  <a14:useLocalDpi xmlns:a14="http://schemas.microsoft.com/office/drawing/2010/main"/>
                </a:ext>
              </a:extLst>
            </a:blip>
            <a:srcRect/>
            <a:stretch>
              <a:fillRect/>
            </a:stretch>
          </p:blipFill>
          <p:spPr bwMode="auto">
            <a:xfrm>
              <a:off x="1598478" y="2906106"/>
              <a:ext cx="698851" cy="43678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6" name="TextBox 160">
              <a:extLst>
                <a:ext uri="{FF2B5EF4-FFF2-40B4-BE49-F238E27FC236}">
                  <a16:creationId xmlns:a16="http://schemas.microsoft.com/office/drawing/2014/main" id="{3E8B04E8-B1EC-F24B-8034-59516CFB7167}"/>
                </a:ext>
              </a:extLst>
            </p:cNvPr>
            <p:cNvSpPr txBox="1">
              <a:spLocks noChangeArrowheads="1"/>
            </p:cNvSpPr>
            <p:nvPr/>
          </p:nvSpPr>
          <p:spPr bwMode="auto">
            <a:xfrm>
              <a:off x="1615098" y="3361831"/>
              <a:ext cx="655949"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200" dirty="0">
                  <a:latin typeface="Amazon Ember" panose="020B0603020204020204" pitchFamily="34" charset="0"/>
                  <a:ea typeface="Amazon Ember" panose="020B0603020204020204" pitchFamily="34" charset="0"/>
                  <a:cs typeface="Amazon Ember" panose="020B0603020204020204" pitchFamily="34" charset="0"/>
                </a:rPr>
                <a:t>Router</a:t>
              </a:r>
            </a:p>
          </p:txBody>
        </p:sp>
      </p:grpSp>
      <p:grpSp>
        <p:nvGrpSpPr>
          <p:cNvPr id="67" name="Group 66">
            <a:extLst>
              <a:ext uri="{FF2B5EF4-FFF2-40B4-BE49-F238E27FC236}">
                <a16:creationId xmlns:a16="http://schemas.microsoft.com/office/drawing/2014/main" id="{139721EC-0CD7-D345-A943-62808230934B}"/>
              </a:ext>
            </a:extLst>
          </p:cNvPr>
          <p:cNvGrpSpPr/>
          <p:nvPr/>
        </p:nvGrpSpPr>
        <p:grpSpPr>
          <a:xfrm>
            <a:off x="2422429" y="3044657"/>
            <a:ext cx="1421198" cy="810335"/>
            <a:chOff x="2498629" y="2846916"/>
            <a:chExt cx="1421198" cy="810335"/>
          </a:xfrm>
        </p:grpSpPr>
        <p:pic>
          <p:nvPicPr>
            <p:cNvPr id="68" name="Picture 4">
              <a:extLst>
                <a:ext uri="{FF2B5EF4-FFF2-40B4-BE49-F238E27FC236}">
                  <a16:creationId xmlns:a16="http://schemas.microsoft.com/office/drawing/2014/main" id="{6D51CFC7-76A0-C64E-82B1-91EC97075C3C}"/>
                </a:ext>
              </a:extLst>
            </p:cNvPr>
            <p:cNvPicPr>
              <a:picLocks noChangeAspect="1" noChangeArrowheads="1"/>
            </p:cNvPicPr>
            <p:nvPr/>
          </p:nvPicPr>
          <p:blipFill>
            <a:blip r:embed="rId20">
              <a:extLst>
                <a:ext uri="{28A0092B-C50C-407E-A947-70E740481C1C}">
                  <a14:useLocalDpi xmlns:a14="http://schemas.microsoft.com/office/drawing/2010/main"/>
                </a:ext>
              </a:extLst>
            </a:blip>
            <a:srcRect/>
            <a:stretch>
              <a:fillRect/>
            </a:stretch>
          </p:blipFill>
          <p:spPr bwMode="auto">
            <a:xfrm>
              <a:off x="2498629" y="2846916"/>
              <a:ext cx="1421198" cy="6037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9" name="TextBox 160">
              <a:extLst>
                <a:ext uri="{FF2B5EF4-FFF2-40B4-BE49-F238E27FC236}">
                  <a16:creationId xmlns:a16="http://schemas.microsoft.com/office/drawing/2014/main" id="{FA686A0A-CE04-FF4C-B26C-6527931EAEFF}"/>
                </a:ext>
              </a:extLst>
            </p:cNvPr>
            <p:cNvSpPr txBox="1">
              <a:spLocks noChangeArrowheads="1"/>
            </p:cNvSpPr>
            <p:nvPr/>
          </p:nvSpPr>
          <p:spPr bwMode="auto">
            <a:xfrm>
              <a:off x="2507267" y="3380252"/>
              <a:ext cx="1380506"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200" dirty="0">
                  <a:latin typeface="Amazon Ember" panose="020B0603020204020204" pitchFamily="34" charset="0"/>
                  <a:ea typeface="Amazon Ember" panose="020B0603020204020204" pitchFamily="34" charset="0"/>
                  <a:cs typeface="Amazon Ember" panose="020B0603020204020204" pitchFamily="34" charset="0"/>
                </a:rPr>
                <a:t>Network Pipeline</a:t>
              </a:r>
            </a:p>
          </p:txBody>
        </p:sp>
      </p:grpSp>
      <p:grpSp>
        <p:nvGrpSpPr>
          <p:cNvPr id="70" name="Group 69">
            <a:extLst>
              <a:ext uri="{FF2B5EF4-FFF2-40B4-BE49-F238E27FC236}">
                <a16:creationId xmlns:a16="http://schemas.microsoft.com/office/drawing/2014/main" id="{4275D1BC-2D0F-8B40-961D-E02432592707}"/>
              </a:ext>
            </a:extLst>
          </p:cNvPr>
          <p:cNvGrpSpPr/>
          <p:nvPr/>
        </p:nvGrpSpPr>
        <p:grpSpPr>
          <a:xfrm>
            <a:off x="4125141" y="3101084"/>
            <a:ext cx="671562" cy="741400"/>
            <a:chOff x="734959" y="2903343"/>
            <a:chExt cx="671562" cy="741400"/>
          </a:xfrm>
        </p:grpSpPr>
        <p:pic>
          <p:nvPicPr>
            <p:cNvPr id="71" name="Picture 40">
              <a:extLst>
                <a:ext uri="{FF2B5EF4-FFF2-40B4-BE49-F238E27FC236}">
                  <a16:creationId xmlns:a16="http://schemas.microsoft.com/office/drawing/2014/main" id="{441F24DE-17F9-BF45-B33F-80F00D741AF0}"/>
                </a:ext>
              </a:extLst>
            </p:cNvPr>
            <p:cNvPicPr>
              <a:picLocks noChangeAspect="1"/>
            </p:cNvPicPr>
            <p:nvPr/>
          </p:nvPicPr>
          <p:blipFill>
            <a:blip r:embed="rId21">
              <a:extLst>
                <a:ext uri="{28A0092B-C50C-407E-A947-70E740481C1C}">
                  <a14:useLocalDpi xmlns:a14="http://schemas.microsoft.com/office/drawing/2010/main"/>
                </a:ext>
              </a:extLst>
            </a:blip>
            <a:srcRect/>
            <a:stretch>
              <a:fillRect/>
            </a:stretch>
          </p:blipFill>
          <p:spPr bwMode="auto">
            <a:xfrm>
              <a:off x="743753" y="2903343"/>
              <a:ext cx="662768" cy="4823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2" name="TextBox 160">
              <a:extLst>
                <a:ext uri="{FF2B5EF4-FFF2-40B4-BE49-F238E27FC236}">
                  <a16:creationId xmlns:a16="http://schemas.microsoft.com/office/drawing/2014/main" id="{B966C9FD-1E02-DC42-8F86-7E276A9BDDB8}"/>
                </a:ext>
              </a:extLst>
            </p:cNvPr>
            <p:cNvSpPr txBox="1">
              <a:spLocks noChangeArrowheads="1"/>
            </p:cNvSpPr>
            <p:nvPr/>
          </p:nvSpPr>
          <p:spPr bwMode="auto">
            <a:xfrm>
              <a:off x="734959" y="3367744"/>
              <a:ext cx="649538"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200" dirty="0">
                  <a:latin typeface="Amazon Ember" panose="020B0603020204020204" pitchFamily="34" charset="0"/>
                  <a:ea typeface="Amazon Ember" panose="020B0603020204020204" pitchFamily="34" charset="0"/>
                  <a:cs typeface="Amazon Ember" panose="020B0603020204020204" pitchFamily="34" charset="0"/>
                </a:rPr>
                <a:t>Switch</a:t>
              </a:r>
            </a:p>
          </p:txBody>
        </p:sp>
      </p:grpSp>
      <p:grpSp>
        <p:nvGrpSpPr>
          <p:cNvPr id="73" name="Group 72">
            <a:extLst>
              <a:ext uri="{FF2B5EF4-FFF2-40B4-BE49-F238E27FC236}">
                <a16:creationId xmlns:a16="http://schemas.microsoft.com/office/drawing/2014/main" id="{600AD681-9622-644F-9650-D9850C347805}"/>
              </a:ext>
            </a:extLst>
          </p:cNvPr>
          <p:cNvGrpSpPr/>
          <p:nvPr/>
        </p:nvGrpSpPr>
        <p:grpSpPr>
          <a:xfrm>
            <a:off x="7222151" y="2997509"/>
            <a:ext cx="1273782" cy="954868"/>
            <a:chOff x="7298351" y="2799768"/>
            <a:chExt cx="1273782" cy="954868"/>
          </a:xfrm>
        </p:grpSpPr>
        <p:sp>
          <p:nvSpPr>
            <p:cNvPr id="74" name="Rectangle 4">
              <a:extLst>
                <a:ext uri="{FF2B5EF4-FFF2-40B4-BE49-F238E27FC236}">
                  <a16:creationId xmlns:a16="http://schemas.microsoft.com/office/drawing/2014/main" id="{62ED3E46-5A74-8845-B395-AE12AB09854A}"/>
                </a:ext>
              </a:extLst>
            </p:cNvPr>
            <p:cNvSpPr>
              <a:spLocks noChangeArrowheads="1"/>
            </p:cNvSpPr>
            <p:nvPr/>
          </p:nvSpPr>
          <p:spPr bwMode="auto">
            <a:xfrm flipH="1">
              <a:off x="7298351" y="3362349"/>
              <a:ext cx="1273782" cy="3922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ctr" eaLnBrk="1" hangingPunct="1">
                <a:lnSpc>
                  <a:spcPct val="80000"/>
                </a:lnSpc>
              </a:pPr>
              <a:r>
                <a:rPr lang="en-US" sz="1200" dirty="0">
                  <a:latin typeface="Amazon Ember" panose="020B0603020204020204" pitchFamily="34" charset="0"/>
                  <a:ea typeface="Amazon Ember" panose="020B0603020204020204" pitchFamily="34" charset="0"/>
                  <a:cs typeface="Amazon Ember" panose="020B0603020204020204" pitchFamily="34" charset="0"/>
                </a:rPr>
                <a:t>Elastic</a:t>
              </a:r>
              <a:br>
                <a:rPr lang="en-US" sz="1200" dirty="0">
                  <a:latin typeface="Amazon Ember" panose="020B0603020204020204" pitchFamily="34" charset="0"/>
                  <a:ea typeface="Amazon Ember" panose="020B0603020204020204" pitchFamily="34" charset="0"/>
                  <a:cs typeface="Amazon Ember" panose="020B0603020204020204" pitchFamily="34" charset="0"/>
                </a:rPr>
              </a:br>
              <a:r>
                <a:rPr lang="en-US" sz="1200" dirty="0">
                  <a:latin typeface="Amazon Ember" panose="020B0603020204020204" pitchFamily="34" charset="0"/>
                  <a:ea typeface="Amazon Ember" panose="020B0603020204020204" pitchFamily="34" charset="0"/>
                  <a:cs typeface="Amazon Ember" panose="020B0603020204020204" pitchFamily="34" charset="0"/>
                </a:rPr>
                <a:t>Load Balancing</a:t>
              </a:r>
            </a:p>
          </p:txBody>
        </p:sp>
        <p:pic>
          <p:nvPicPr>
            <p:cNvPr id="75" name="Picture 74">
              <a:extLst>
                <a:ext uri="{FF2B5EF4-FFF2-40B4-BE49-F238E27FC236}">
                  <a16:creationId xmlns:a16="http://schemas.microsoft.com/office/drawing/2014/main" id="{F086F19F-4941-304A-8E20-45027FF27E2E}"/>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7687215" y="2799768"/>
              <a:ext cx="507200" cy="608641"/>
            </a:xfrm>
            <a:prstGeom prst="rect">
              <a:avLst/>
            </a:prstGeom>
          </p:spPr>
        </p:pic>
      </p:grpSp>
      <p:sp>
        <p:nvSpPr>
          <p:cNvPr id="76" name="Rectangle 75">
            <a:extLst>
              <a:ext uri="{FF2B5EF4-FFF2-40B4-BE49-F238E27FC236}">
                <a16:creationId xmlns:a16="http://schemas.microsoft.com/office/drawing/2014/main" id="{D35FE902-5D2A-4D4E-A708-59F5235C381A}"/>
              </a:ext>
            </a:extLst>
          </p:cNvPr>
          <p:cNvSpPr>
            <a:spLocks noChangeArrowheads="1"/>
          </p:cNvSpPr>
          <p:nvPr/>
        </p:nvSpPr>
        <p:spPr bwMode="auto">
          <a:xfrm>
            <a:off x="4184078" y="5418058"/>
            <a:ext cx="903934" cy="378556"/>
          </a:xfrm>
          <a:prstGeom prst="rect">
            <a:avLst/>
          </a:prstGeom>
          <a:gradFill rotWithShape="1">
            <a:gsLst>
              <a:gs pos="0">
                <a:srgbClr val="537393"/>
              </a:gs>
              <a:gs pos="35001">
                <a:srgbClr val="96ADC4"/>
              </a:gs>
              <a:gs pos="100000">
                <a:srgbClr val="D2DCE6"/>
              </a:gs>
            </a:gsLst>
            <a:lin ang="16200000" scaled="1"/>
          </a:gradFill>
          <a:ln w="9525">
            <a:solidFill>
              <a:srgbClr val="304356"/>
            </a:solidFill>
            <a:miter lim="800000"/>
            <a:headEnd/>
            <a:tailEnd/>
          </a:ln>
          <a:effectLst>
            <a:outerShdw blurRad="40000" dist="20000" dir="5400000" rotWithShape="0">
              <a:srgbClr val="000000">
                <a:alpha val="37999"/>
              </a:srgbClr>
            </a:outerShdw>
          </a:effectLst>
        </p:spPr>
        <p:txBody>
          <a:bodyPr anchor="ctr"/>
          <a:lstStyle/>
          <a:p>
            <a:pPr algn="ctr">
              <a:defRPr/>
            </a:pPr>
            <a:r>
              <a:rPr lang="en-US" sz="1400" dirty="0">
                <a:solidFill>
                  <a:srgbClr val="304356"/>
                </a:solidFill>
                <a:latin typeface="Amazon Ember" panose="020B0603020204020204" pitchFamily="34" charset="0"/>
                <a:ea typeface="Amazon Ember" panose="020B0603020204020204" pitchFamily="34" charset="0"/>
                <a:cs typeface="Amazon Ember" panose="020B0603020204020204" pitchFamily="34" charset="0"/>
              </a:rPr>
              <a:t>RDBMS</a:t>
            </a:r>
            <a:endParaRPr lang="en-US" dirty="0">
              <a:solidFill>
                <a:srgbClr val="304356"/>
              </a:solidFill>
              <a:latin typeface="Amazon Ember" panose="020B0603020204020204" pitchFamily="34" charset="0"/>
              <a:ea typeface="Amazon Ember" panose="020B0603020204020204" pitchFamily="34" charset="0"/>
              <a:cs typeface="Amazon Ember" panose="020B0603020204020204" pitchFamily="34" charset="0"/>
            </a:endParaRPr>
          </a:p>
        </p:txBody>
      </p:sp>
      <p:pic>
        <p:nvPicPr>
          <p:cNvPr id="77" name="Picture 163">
            <a:extLst>
              <a:ext uri="{FF2B5EF4-FFF2-40B4-BE49-F238E27FC236}">
                <a16:creationId xmlns:a16="http://schemas.microsoft.com/office/drawing/2014/main" id="{3D76A986-B0F4-8F4A-B0F0-18F2834FE53E}"/>
              </a:ext>
            </a:extLst>
          </p:cNvPr>
          <p:cNvPicPr>
            <a:picLocks noChangeAspect="1"/>
          </p:cNvPicPr>
          <p:nvPr/>
        </p:nvPicPr>
        <p:blipFill>
          <a:blip r:embed="rId23" cstate="screen">
            <a:extLst>
              <a:ext uri="{28A0092B-C50C-407E-A947-70E740481C1C}">
                <a14:useLocalDpi xmlns:a14="http://schemas.microsoft.com/office/drawing/2010/main"/>
              </a:ext>
            </a:extLst>
          </a:blip>
          <a:srcRect/>
          <a:stretch>
            <a:fillRect/>
          </a:stretch>
        </p:blipFill>
        <p:spPr bwMode="auto">
          <a:xfrm>
            <a:off x="9513053" y="5192190"/>
            <a:ext cx="457672" cy="56401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nvGrpSpPr>
          <p:cNvPr id="78" name="Group 77">
            <a:extLst>
              <a:ext uri="{FF2B5EF4-FFF2-40B4-BE49-F238E27FC236}">
                <a16:creationId xmlns:a16="http://schemas.microsoft.com/office/drawing/2014/main" id="{807AEB5C-9A0B-8641-9B58-CD95E3942FD4}"/>
              </a:ext>
            </a:extLst>
          </p:cNvPr>
          <p:cNvGrpSpPr/>
          <p:nvPr/>
        </p:nvGrpSpPr>
        <p:grpSpPr>
          <a:xfrm>
            <a:off x="7352092" y="5179722"/>
            <a:ext cx="979755" cy="932080"/>
            <a:chOff x="7313565" y="5420509"/>
            <a:chExt cx="979755" cy="932080"/>
          </a:xfrm>
        </p:grpSpPr>
        <p:pic>
          <p:nvPicPr>
            <p:cNvPr id="79" name="Picture 164">
              <a:extLst>
                <a:ext uri="{FF2B5EF4-FFF2-40B4-BE49-F238E27FC236}">
                  <a16:creationId xmlns:a16="http://schemas.microsoft.com/office/drawing/2014/main" id="{20AA304B-0905-A54C-993D-91E999D1F3DB}"/>
                </a:ext>
              </a:extLst>
            </p:cNvPr>
            <p:cNvPicPr>
              <a:picLocks noChangeAspect="1"/>
            </p:cNvPicPr>
            <p:nvPr/>
          </p:nvPicPr>
          <p:blipFill>
            <a:blip r:embed="rId24" cstate="screen">
              <a:extLst>
                <a:ext uri="{28A0092B-C50C-407E-A947-70E740481C1C}">
                  <a14:useLocalDpi xmlns:a14="http://schemas.microsoft.com/office/drawing/2010/main"/>
                </a:ext>
              </a:extLst>
            </a:blip>
            <a:srcRect/>
            <a:stretch>
              <a:fillRect/>
            </a:stretch>
          </p:blipFill>
          <p:spPr bwMode="auto">
            <a:xfrm>
              <a:off x="7613106" y="5420509"/>
              <a:ext cx="384816" cy="53965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0" name="TextBox 165">
              <a:extLst>
                <a:ext uri="{FF2B5EF4-FFF2-40B4-BE49-F238E27FC236}">
                  <a16:creationId xmlns:a16="http://schemas.microsoft.com/office/drawing/2014/main" id="{8AFD3C9A-0BE7-A846-B3C9-FCEDFBBD7F72}"/>
                </a:ext>
              </a:extLst>
            </p:cNvPr>
            <p:cNvSpPr txBox="1">
              <a:spLocks noChangeArrowheads="1"/>
            </p:cNvSpPr>
            <p:nvPr/>
          </p:nvSpPr>
          <p:spPr bwMode="auto">
            <a:xfrm>
              <a:off x="7313565" y="5960302"/>
              <a:ext cx="979755" cy="3922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80000"/>
                </a:lnSpc>
              </a:pPr>
              <a:r>
                <a:rPr lang="en-US" sz="1200" dirty="0">
                  <a:latin typeface="Amazon Ember" panose="020B0603020204020204" pitchFamily="34" charset="0"/>
                  <a:ea typeface="Amazon Ember" panose="020B0603020204020204" pitchFamily="34" charset="0"/>
                  <a:cs typeface="Amazon Ember" panose="020B0603020204020204" pitchFamily="34" charset="0"/>
                </a:rPr>
                <a:t>Elastic</a:t>
              </a:r>
              <a:br>
                <a:rPr lang="en-US" sz="1200" dirty="0">
                  <a:latin typeface="Amazon Ember" panose="020B0603020204020204" pitchFamily="34" charset="0"/>
                  <a:ea typeface="Amazon Ember" panose="020B0603020204020204" pitchFamily="34" charset="0"/>
                  <a:cs typeface="Amazon Ember" panose="020B0603020204020204" pitchFamily="34" charset="0"/>
                </a:rPr>
              </a:br>
              <a:r>
                <a:rPr lang="en-US" sz="1200" dirty="0">
                  <a:latin typeface="Amazon Ember" panose="020B0603020204020204" pitchFamily="34" charset="0"/>
                  <a:ea typeface="Amazon Ember" panose="020B0603020204020204" pitchFamily="34" charset="0"/>
                  <a:cs typeface="Amazon Ember" panose="020B0603020204020204" pitchFamily="34" charset="0"/>
                </a:rPr>
                <a:t>Block Store</a:t>
              </a:r>
            </a:p>
          </p:txBody>
        </p:sp>
      </p:grpSp>
      <p:pic>
        <p:nvPicPr>
          <p:cNvPr id="81" name="Picture 226">
            <a:extLst>
              <a:ext uri="{FF2B5EF4-FFF2-40B4-BE49-F238E27FC236}">
                <a16:creationId xmlns:a16="http://schemas.microsoft.com/office/drawing/2014/main" id="{B25A71AC-D732-774C-92D8-7858814BD1A8}"/>
              </a:ext>
            </a:extLst>
          </p:cNvPr>
          <p:cNvPicPr>
            <a:picLocks noChangeAspect="1"/>
          </p:cNvPicPr>
          <p:nvPr/>
        </p:nvPicPr>
        <p:blipFill>
          <a:blip r:embed="rId25" cstate="screen">
            <a:extLst>
              <a:ext uri="{28A0092B-C50C-407E-A947-70E740481C1C}">
                <a14:useLocalDpi xmlns:a14="http://schemas.microsoft.com/office/drawing/2010/main"/>
              </a:ext>
            </a:extLst>
          </a:blip>
          <a:srcRect/>
          <a:stretch>
            <a:fillRect/>
          </a:stretch>
        </p:blipFill>
        <p:spPr bwMode="auto">
          <a:xfrm>
            <a:off x="10418830" y="5196935"/>
            <a:ext cx="504121" cy="56382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2" name="TextBox 165">
            <a:extLst>
              <a:ext uri="{FF2B5EF4-FFF2-40B4-BE49-F238E27FC236}">
                <a16:creationId xmlns:a16="http://schemas.microsoft.com/office/drawing/2014/main" id="{73A7A5C6-08E8-CA40-A20B-5FAD54C3AB3D}"/>
              </a:ext>
            </a:extLst>
          </p:cNvPr>
          <p:cNvSpPr txBox="1">
            <a:spLocks noChangeArrowheads="1"/>
          </p:cNvSpPr>
          <p:nvPr/>
        </p:nvSpPr>
        <p:spPr bwMode="auto">
          <a:xfrm>
            <a:off x="9330343" y="5681205"/>
            <a:ext cx="911799"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200" dirty="0">
                <a:latin typeface="Amazon Ember" panose="020B0603020204020204" pitchFamily="34" charset="0"/>
                <a:ea typeface="Amazon Ember" panose="020B0603020204020204" pitchFamily="34" charset="0"/>
                <a:cs typeface="Amazon Ember" panose="020B0603020204020204" pitchFamily="34" charset="0"/>
              </a:rPr>
              <a:t>Amazon S3</a:t>
            </a:r>
          </a:p>
        </p:txBody>
      </p:sp>
      <p:sp>
        <p:nvSpPr>
          <p:cNvPr id="83" name="TextBox 165">
            <a:extLst>
              <a:ext uri="{FF2B5EF4-FFF2-40B4-BE49-F238E27FC236}">
                <a16:creationId xmlns:a16="http://schemas.microsoft.com/office/drawing/2014/main" id="{A2DA3C6B-15E8-634D-88A8-4EDBDA948019}"/>
              </a:ext>
            </a:extLst>
          </p:cNvPr>
          <p:cNvSpPr txBox="1">
            <a:spLocks noChangeArrowheads="1"/>
          </p:cNvSpPr>
          <p:nvPr/>
        </p:nvSpPr>
        <p:spPr bwMode="auto">
          <a:xfrm>
            <a:off x="10130290" y="5719194"/>
            <a:ext cx="108555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200" dirty="0">
                <a:latin typeface="Amazon Ember" panose="020B0603020204020204" pitchFamily="34" charset="0"/>
                <a:ea typeface="Amazon Ember" panose="020B0603020204020204" pitchFamily="34" charset="0"/>
                <a:cs typeface="Amazon Ember" panose="020B0603020204020204" pitchFamily="34" charset="0"/>
              </a:rPr>
              <a:t>Amazon RDS</a:t>
            </a:r>
          </a:p>
        </p:txBody>
      </p:sp>
      <p:sp>
        <p:nvSpPr>
          <p:cNvPr id="84" name="Content Placeholder 2">
            <a:extLst>
              <a:ext uri="{FF2B5EF4-FFF2-40B4-BE49-F238E27FC236}">
                <a16:creationId xmlns:a16="http://schemas.microsoft.com/office/drawing/2014/main" id="{D82E3388-E923-9B41-A0BF-475574607058}"/>
              </a:ext>
            </a:extLst>
          </p:cNvPr>
          <p:cNvSpPr txBox="1">
            <a:spLocks/>
          </p:cNvSpPr>
          <p:nvPr/>
        </p:nvSpPr>
        <p:spPr>
          <a:xfrm>
            <a:off x="6457796" y="1391365"/>
            <a:ext cx="4694884" cy="438346"/>
          </a:xfrm>
          <a:prstGeom prst="rect">
            <a:avLst/>
          </a:prstGeom>
        </p:spPr>
        <p:txBody>
          <a:bodyPr vert="horz" lIns="91440" tIns="45720" rIns="91440" bIns="45720" rtlCol="0" anchor="b">
            <a:normAutofit fontScale="92500" lnSpcReduction="20000"/>
          </a:bodyPr>
          <a:lstStyle>
            <a:lvl1pPr marL="257175" indent="-257175" algn="l" defTabSz="342900" rtl="0" eaLnBrk="1" latinLnBrk="0" hangingPunct="1">
              <a:spcBef>
                <a:spcPct val="20000"/>
              </a:spcBef>
              <a:buFontTx/>
              <a:buBlip>
                <a:blip r:embed="rId26"/>
              </a:buBlip>
              <a:defRPr sz="2000" b="0" i="0" kern="1200">
                <a:solidFill>
                  <a:schemeClr val="tx1"/>
                </a:solidFill>
                <a:latin typeface="Arial"/>
                <a:ea typeface="+mn-ea"/>
                <a:cs typeface="Arial"/>
              </a:defRPr>
            </a:lvl1pPr>
            <a:lvl2pPr marL="557213" indent="-214313" algn="l" defTabSz="342900" rtl="0" eaLnBrk="1" latinLnBrk="0" hangingPunct="1">
              <a:spcBef>
                <a:spcPct val="20000"/>
              </a:spcBef>
              <a:buClr>
                <a:schemeClr val="accent1"/>
              </a:buClr>
              <a:buFont typeface="Wingdings" panose="05000000000000000000" pitchFamily="2" charset="2"/>
              <a:buChar char="Ø"/>
              <a:defRPr sz="1600" b="0" i="0" kern="1200">
                <a:solidFill>
                  <a:schemeClr val="tx1"/>
                </a:solidFill>
                <a:latin typeface="Arial"/>
                <a:ea typeface="+mn-ea"/>
                <a:cs typeface="Arial"/>
              </a:defRPr>
            </a:lvl2pPr>
            <a:lvl3pPr marL="857250" indent="-171450" algn="l" defTabSz="342900" rtl="0" eaLnBrk="1" latinLnBrk="0" hangingPunct="1">
              <a:spcBef>
                <a:spcPct val="20000"/>
              </a:spcBef>
              <a:buClr>
                <a:schemeClr val="accent1"/>
              </a:buClr>
              <a:buFont typeface="Arial"/>
              <a:buChar char="•"/>
              <a:defRPr sz="1400" b="0" i="0" kern="1200">
                <a:solidFill>
                  <a:schemeClr val="tx1"/>
                </a:solidFill>
                <a:latin typeface="Arial"/>
                <a:ea typeface="+mn-ea"/>
                <a:cs typeface="Arial"/>
              </a:defRPr>
            </a:lvl3pPr>
            <a:lvl4pPr marL="1028700" indent="0" algn="l" defTabSz="342900" rtl="0" eaLnBrk="1" latinLnBrk="0" hangingPunct="1">
              <a:spcBef>
                <a:spcPct val="20000"/>
              </a:spcBef>
              <a:buFont typeface="Arial"/>
              <a:buNone/>
              <a:defRPr sz="1200" b="0" i="0" kern="1200">
                <a:solidFill>
                  <a:srgbClr val="595A5D"/>
                </a:solidFill>
                <a:latin typeface="Arial"/>
                <a:ea typeface="+mn-ea"/>
                <a:cs typeface="Arial"/>
              </a:defRPr>
            </a:lvl4pPr>
            <a:lvl5pPr marL="1543050" indent="-171450" algn="l" defTabSz="342900" rtl="0" eaLnBrk="1" latinLnBrk="0" hangingPunct="1">
              <a:spcBef>
                <a:spcPct val="20000"/>
              </a:spcBef>
              <a:buFont typeface="Arial"/>
              <a:buChar char="»"/>
              <a:defRPr sz="1200" b="0" i="0" kern="1200">
                <a:solidFill>
                  <a:srgbClr val="595A5D"/>
                </a:solidFill>
                <a:latin typeface="Arial"/>
                <a:ea typeface="+mn-ea"/>
                <a:cs typeface="Arial"/>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0" indent="0" algn="ctr">
              <a:buFontTx/>
              <a:buNone/>
            </a:pPr>
            <a:r>
              <a:rPr lang="en-US" sz="2800" dirty="0">
                <a:latin typeface="Amazon Ember" panose="020B0603020204020204" pitchFamily="34" charset="0"/>
                <a:ea typeface="Amazon Ember" panose="020B0603020204020204" pitchFamily="34" charset="0"/>
                <a:cs typeface="Amazon Ember" panose="020B0603020204020204" pitchFamily="34" charset="0"/>
              </a:rPr>
              <a:t>Amazon Web Services</a:t>
            </a:r>
          </a:p>
        </p:txBody>
      </p:sp>
      <p:sp>
        <p:nvSpPr>
          <p:cNvPr id="85" name="Left-Right Arrow 84">
            <a:extLst>
              <a:ext uri="{FF2B5EF4-FFF2-40B4-BE49-F238E27FC236}">
                <a16:creationId xmlns:a16="http://schemas.microsoft.com/office/drawing/2014/main" id="{43E0D115-25D3-4142-88B2-0F1E370A8095}"/>
              </a:ext>
            </a:extLst>
          </p:cNvPr>
          <p:cNvSpPr/>
          <p:nvPr/>
        </p:nvSpPr>
        <p:spPr>
          <a:xfrm>
            <a:off x="5177857" y="2074027"/>
            <a:ext cx="1888202" cy="572991"/>
          </a:xfrm>
          <a:prstGeom prst="leftRightArrow">
            <a:avLst>
              <a:gd name="adj1" fmla="val 69609"/>
              <a:gd name="adj2" fmla="val 50000"/>
            </a:avLst>
          </a:prstGeom>
          <a:solidFill>
            <a:schemeClr val="accent2"/>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Security</a:t>
            </a:r>
          </a:p>
        </p:txBody>
      </p:sp>
      <p:grpSp>
        <p:nvGrpSpPr>
          <p:cNvPr id="86" name="Group 85">
            <a:extLst>
              <a:ext uri="{FF2B5EF4-FFF2-40B4-BE49-F238E27FC236}">
                <a16:creationId xmlns:a16="http://schemas.microsoft.com/office/drawing/2014/main" id="{CF97A831-6E58-6C4D-B4F9-50D72C23F5D2}"/>
              </a:ext>
            </a:extLst>
          </p:cNvPr>
          <p:cNvGrpSpPr/>
          <p:nvPr/>
        </p:nvGrpSpPr>
        <p:grpSpPr>
          <a:xfrm>
            <a:off x="8764041" y="2955179"/>
            <a:ext cx="1330812" cy="1010347"/>
            <a:chOff x="8840241" y="2799970"/>
            <a:chExt cx="1330812" cy="1010347"/>
          </a:xfrm>
        </p:grpSpPr>
        <p:grpSp>
          <p:nvGrpSpPr>
            <p:cNvPr id="87" name="Group 198">
              <a:extLst>
                <a:ext uri="{FF2B5EF4-FFF2-40B4-BE49-F238E27FC236}">
                  <a16:creationId xmlns:a16="http://schemas.microsoft.com/office/drawing/2014/main" id="{26B74961-7703-EC47-958D-B0D49D3E4F9C}"/>
                </a:ext>
              </a:extLst>
            </p:cNvPr>
            <p:cNvGrpSpPr>
              <a:grpSpLocks/>
            </p:cNvGrpSpPr>
            <p:nvPr/>
          </p:nvGrpSpPr>
          <p:grpSpPr bwMode="auto">
            <a:xfrm flipH="1">
              <a:off x="8840241" y="2799970"/>
              <a:ext cx="1330812" cy="780905"/>
              <a:chOff x="4796880" y="1819042"/>
              <a:chExt cx="1120724" cy="651210"/>
            </a:xfrm>
          </p:grpSpPr>
          <p:sp>
            <p:nvSpPr>
              <p:cNvPr id="90" name="Freeform 251">
                <a:extLst>
                  <a:ext uri="{FF2B5EF4-FFF2-40B4-BE49-F238E27FC236}">
                    <a16:creationId xmlns:a16="http://schemas.microsoft.com/office/drawing/2014/main" id="{A31955C5-98A5-CB4C-BD6C-E3634D535F2E}"/>
                  </a:ext>
                </a:extLst>
              </p:cNvPr>
              <p:cNvSpPr>
                <a:spLocks/>
              </p:cNvSpPr>
              <p:nvPr>
                <p:custDataLst>
                  <p:tags r:id="rId5"/>
                </p:custDataLst>
              </p:nvPr>
            </p:nvSpPr>
            <p:spPr bwMode="auto">
              <a:xfrm>
                <a:off x="4796880" y="1819042"/>
                <a:ext cx="1120724" cy="651210"/>
              </a:xfrm>
              <a:custGeom>
                <a:avLst/>
                <a:gdLst>
                  <a:gd name="T0" fmla="*/ 2147483647 w 89"/>
                  <a:gd name="T1" fmla="*/ 2147483647 h 55"/>
                  <a:gd name="T2" fmla="*/ 2147483647 w 89"/>
                  <a:gd name="T3" fmla="*/ 2147483647 h 55"/>
                  <a:gd name="T4" fmla="*/ 2147483647 w 89"/>
                  <a:gd name="T5" fmla="*/ 0 h 55"/>
                  <a:gd name="T6" fmla="*/ 2147483647 w 89"/>
                  <a:gd name="T7" fmla="*/ 2147483647 h 55"/>
                  <a:gd name="T8" fmla="*/ 2147483647 w 89"/>
                  <a:gd name="T9" fmla="*/ 2147483647 h 55"/>
                  <a:gd name="T10" fmla="*/ 2147483647 w 89"/>
                  <a:gd name="T11" fmla="*/ 2147483647 h 55"/>
                  <a:gd name="T12" fmla="*/ 0 w 89"/>
                  <a:gd name="T13" fmla="*/ 2147483647 h 55"/>
                  <a:gd name="T14" fmla="*/ 0 w 89"/>
                  <a:gd name="T15" fmla="*/ 2147483647 h 55"/>
                  <a:gd name="T16" fmla="*/ 2147483647 w 89"/>
                  <a:gd name="T17" fmla="*/ 2147483647 h 55"/>
                  <a:gd name="T18" fmla="*/ 2147483647 w 89"/>
                  <a:gd name="T19" fmla="*/ 2147483647 h 55"/>
                  <a:gd name="T20" fmla="*/ 2147483647 w 89"/>
                  <a:gd name="T21" fmla="*/ 2147483647 h 55"/>
                  <a:gd name="T22" fmla="*/ 2147483647 w 89"/>
                  <a:gd name="T23" fmla="*/ 2147483647 h 55"/>
                  <a:gd name="T24" fmla="*/ 2147483647 w 89"/>
                  <a:gd name="T25" fmla="*/ 2147483647 h 5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55">
                    <a:moveTo>
                      <a:pt x="77" y="23"/>
                    </a:moveTo>
                    <a:cubicBezTo>
                      <a:pt x="77" y="23"/>
                      <a:pt x="77" y="23"/>
                      <a:pt x="77" y="23"/>
                    </a:cubicBezTo>
                    <a:cubicBezTo>
                      <a:pt x="77" y="10"/>
                      <a:pt x="67" y="0"/>
                      <a:pt x="55" y="0"/>
                    </a:cubicBezTo>
                    <a:cubicBezTo>
                      <a:pt x="46" y="0"/>
                      <a:pt x="38" y="6"/>
                      <a:pt x="34" y="13"/>
                    </a:cubicBezTo>
                    <a:cubicBezTo>
                      <a:pt x="32" y="12"/>
                      <a:pt x="30" y="11"/>
                      <a:pt x="28" y="11"/>
                    </a:cubicBezTo>
                    <a:cubicBezTo>
                      <a:pt x="22" y="11"/>
                      <a:pt x="17" y="16"/>
                      <a:pt x="16" y="23"/>
                    </a:cubicBezTo>
                    <a:cubicBezTo>
                      <a:pt x="7" y="23"/>
                      <a:pt x="0" y="32"/>
                      <a:pt x="0" y="39"/>
                    </a:cubicBezTo>
                    <a:cubicBezTo>
                      <a:pt x="0" y="40"/>
                      <a:pt x="0" y="40"/>
                      <a:pt x="0" y="40"/>
                    </a:cubicBezTo>
                    <a:cubicBezTo>
                      <a:pt x="0" y="48"/>
                      <a:pt x="8" y="55"/>
                      <a:pt x="18" y="55"/>
                    </a:cubicBezTo>
                    <a:cubicBezTo>
                      <a:pt x="71" y="55"/>
                      <a:pt x="71" y="55"/>
                      <a:pt x="71" y="55"/>
                    </a:cubicBezTo>
                    <a:cubicBezTo>
                      <a:pt x="81" y="55"/>
                      <a:pt x="89" y="48"/>
                      <a:pt x="89" y="40"/>
                    </a:cubicBezTo>
                    <a:cubicBezTo>
                      <a:pt x="89" y="39"/>
                      <a:pt x="89" y="39"/>
                      <a:pt x="89" y="39"/>
                    </a:cubicBezTo>
                    <a:cubicBezTo>
                      <a:pt x="89" y="33"/>
                      <a:pt x="84" y="25"/>
                      <a:pt x="77" y="23"/>
                    </a:cubicBezTo>
                    <a:close/>
                  </a:path>
                </a:pathLst>
              </a:custGeom>
              <a:solidFill>
                <a:schemeClr val="accent1">
                  <a:alpha val="44000"/>
                </a:schemeClr>
              </a:solidFill>
              <a:ln w="9525">
                <a:solidFill>
                  <a:schemeClr val="accent1"/>
                </a:solidFill>
                <a:round/>
                <a:headEnd/>
                <a:tailEnd/>
              </a:ln>
            </p:spPr>
            <p:txBody>
              <a:bodyPr/>
              <a:lstStyle/>
              <a:p>
                <a:pPr algn="ct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91" name="Freeform 18">
                <a:extLst>
                  <a:ext uri="{FF2B5EF4-FFF2-40B4-BE49-F238E27FC236}">
                    <a16:creationId xmlns:a16="http://schemas.microsoft.com/office/drawing/2014/main" id="{6FB491C5-D68E-FF43-B1CB-241394B92072}"/>
                  </a:ext>
                </a:extLst>
              </p:cNvPr>
              <p:cNvSpPr>
                <a:spLocks/>
              </p:cNvSpPr>
              <p:nvPr>
                <p:custDataLst>
                  <p:tags r:id="rId6"/>
                </p:custDataLst>
              </p:nvPr>
            </p:nvSpPr>
            <p:spPr bwMode="auto">
              <a:xfrm>
                <a:off x="5057112" y="2228907"/>
                <a:ext cx="175918" cy="147279"/>
              </a:xfrm>
              <a:custGeom>
                <a:avLst/>
                <a:gdLst/>
                <a:ahLst/>
                <a:cxnLst>
                  <a:cxn ang="0">
                    <a:pos x="0" y="69"/>
                  </a:cxn>
                  <a:cxn ang="0">
                    <a:pos x="6" y="76"/>
                  </a:cxn>
                  <a:cxn ang="0">
                    <a:pos x="67" y="76"/>
                  </a:cxn>
                  <a:cxn ang="0">
                    <a:pos x="74" y="69"/>
                  </a:cxn>
                  <a:cxn ang="0">
                    <a:pos x="74" y="6"/>
                  </a:cxn>
                  <a:cxn ang="0">
                    <a:pos x="67" y="0"/>
                  </a:cxn>
                  <a:cxn ang="0">
                    <a:pos x="6" y="0"/>
                  </a:cxn>
                  <a:cxn ang="0">
                    <a:pos x="0" y="6"/>
                  </a:cxn>
                  <a:cxn ang="0">
                    <a:pos x="0" y="69"/>
                  </a:cxn>
                </a:cxnLst>
                <a:rect l="0" t="0" r="r" b="b"/>
                <a:pathLst>
                  <a:path w="74" h="76">
                    <a:moveTo>
                      <a:pt x="0" y="69"/>
                    </a:moveTo>
                    <a:cubicBezTo>
                      <a:pt x="0" y="73"/>
                      <a:pt x="3" y="76"/>
                      <a:pt x="6" y="76"/>
                    </a:cubicBezTo>
                    <a:cubicBezTo>
                      <a:pt x="67" y="76"/>
                      <a:pt x="67" y="76"/>
                      <a:pt x="67" y="76"/>
                    </a:cubicBezTo>
                    <a:cubicBezTo>
                      <a:pt x="71" y="76"/>
                      <a:pt x="74" y="73"/>
                      <a:pt x="74" y="69"/>
                    </a:cubicBezTo>
                    <a:cubicBezTo>
                      <a:pt x="74" y="6"/>
                      <a:pt x="74" y="6"/>
                      <a:pt x="74" y="6"/>
                    </a:cubicBezTo>
                    <a:cubicBezTo>
                      <a:pt x="74" y="3"/>
                      <a:pt x="71" y="0"/>
                      <a:pt x="67" y="0"/>
                    </a:cubicBezTo>
                    <a:cubicBezTo>
                      <a:pt x="6" y="0"/>
                      <a:pt x="6" y="0"/>
                      <a:pt x="6" y="0"/>
                    </a:cubicBezTo>
                    <a:cubicBezTo>
                      <a:pt x="3" y="0"/>
                      <a:pt x="0" y="3"/>
                      <a:pt x="0" y="6"/>
                    </a:cubicBezTo>
                    <a:lnTo>
                      <a:pt x="0" y="69"/>
                    </a:lnTo>
                    <a:close/>
                  </a:path>
                </a:pathLst>
              </a:custGeom>
              <a:solidFill>
                <a:srgbClr val="FF9900"/>
              </a:solidFill>
              <a:ln w="9525">
                <a:solidFill>
                  <a:schemeClr val="accent6">
                    <a:lumMod val="50000"/>
                  </a:schemeClr>
                </a:solidFill>
                <a:round/>
                <a:headEnd/>
                <a:tailEnd/>
              </a:ln>
            </p:spPr>
            <p:txBody>
              <a:bodyPr anchor="ctr"/>
              <a:lstStyle/>
              <a:p>
                <a:pPr algn="ctr">
                  <a:defRPr/>
                </a:pP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92" name="Freeform 18">
                <a:extLst>
                  <a:ext uri="{FF2B5EF4-FFF2-40B4-BE49-F238E27FC236}">
                    <a16:creationId xmlns:a16="http://schemas.microsoft.com/office/drawing/2014/main" id="{DBDECD90-D195-C246-BA86-0C5ACC904308}"/>
                  </a:ext>
                </a:extLst>
              </p:cNvPr>
              <p:cNvSpPr>
                <a:spLocks/>
              </p:cNvSpPr>
              <p:nvPr>
                <p:custDataLst>
                  <p:tags r:id="rId7"/>
                </p:custDataLst>
              </p:nvPr>
            </p:nvSpPr>
            <p:spPr bwMode="auto">
              <a:xfrm>
                <a:off x="5284207" y="2228907"/>
                <a:ext cx="175918" cy="147279"/>
              </a:xfrm>
              <a:custGeom>
                <a:avLst/>
                <a:gdLst/>
                <a:ahLst/>
                <a:cxnLst>
                  <a:cxn ang="0">
                    <a:pos x="0" y="69"/>
                  </a:cxn>
                  <a:cxn ang="0">
                    <a:pos x="6" y="76"/>
                  </a:cxn>
                  <a:cxn ang="0">
                    <a:pos x="67" y="76"/>
                  </a:cxn>
                  <a:cxn ang="0">
                    <a:pos x="74" y="69"/>
                  </a:cxn>
                  <a:cxn ang="0">
                    <a:pos x="74" y="6"/>
                  </a:cxn>
                  <a:cxn ang="0">
                    <a:pos x="67" y="0"/>
                  </a:cxn>
                  <a:cxn ang="0">
                    <a:pos x="6" y="0"/>
                  </a:cxn>
                  <a:cxn ang="0">
                    <a:pos x="0" y="6"/>
                  </a:cxn>
                  <a:cxn ang="0">
                    <a:pos x="0" y="69"/>
                  </a:cxn>
                </a:cxnLst>
                <a:rect l="0" t="0" r="r" b="b"/>
                <a:pathLst>
                  <a:path w="74" h="76">
                    <a:moveTo>
                      <a:pt x="0" y="69"/>
                    </a:moveTo>
                    <a:cubicBezTo>
                      <a:pt x="0" y="73"/>
                      <a:pt x="3" y="76"/>
                      <a:pt x="6" y="76"/>
                    </a:cubicBezTo>
                    <a:cubicBezTo>
                      <a:pt x="67" y="76"/>
                      <a:pt x="67" y="76"/>
                      <a:pt x="67" y="76"/>
                    </a:cubicBezTo>
                    <a:cubicBezTo>
                      <a:pt x="71" y="76"/>
                      <a:pt x="74" y="73"/>
                      <a:pt x="74" y="69"/>
                    </a:cubicBezTo>
                    <a:cubicBezTo>
                      <a:pt x="74" y="6"/>
                      <a:pt x="74" y="6"/>
                      <a:pt x="74" y="6"/>
                    </a:cubicBezTo>
                    <a:cubicBezTo>
                      <a:pt x="74" y="3"/>
                      <a:pt x="71" y="0"/>
                      <a:pt x="67" y="0"/>
                    </a:cubicBezTo>
                    <a:cubicBezTo>
                      <a:pt x="6" y="0"/>
                      <a:pt x="6" y="0"/>
                      <a:pt x="6" y="0"/>
                    </a:cubicBezTo>
                    <a:cubicBezTo>
                      <a:pt x="3" y="0"/>
                      <a:pt x="0" y="3"/>
                      <a:pt x="0" y="6"/>
                    </a:cubicBezTo>
                    <a:lnTo>
                      <a:pt x="0" y="69"/>
                    </a:lnTo>
                    <a:close/>
                  </a:path>
                </a:pathLst>
              </a:custGeom>
              <a:solidFill>
                <a:srgbClr val="FF9900"/>
              </a:solidFill>
              <a:ln w="9525">
                <a:solidFill>
                  <a:schemeClr val="accent6">
                    <a:lumMod val="50000"/>
                  </a:schemeClr>
                </a:solidFill>
                <a:round/>
                <a:headEnd/>
                <a:tailEnd/>
              </a:ln>
            </p:spPr>
            <p:txBody>
              <a:bodyPr anchor="ctr"/>
              <a:lstStyle/>
              <a:p>
                <a:pPr algn="ctr">
                  <a:defRPr/>
                </a:pP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93" name="Freeform 18">
                <a:extLst>
                  <a:ext uri="{FF2B5EF4-FFF2-40B4-BE49-F238E27FC236}">
                    <a16:creationId xmlns:a16="http://schemas.microsoft.com/office/drawing/2014/main" id="{32822577-7674-3B49-97D3-1396D0CE76E7}"/>
                  </a:ext>
                </a:extLst>
              </p:cNvPr>
              <p:cNvSpPr>
                <a:spLocks/>
              </p:cNvSpPr>
              <p:nvPr>
                <p:custDataLst>
                  <p:tags r:id="rId8"/>
                </p:custDataLst>
              </p:nvPr>
            </p:nvSpPr>
            <p:spPr bwMode="auto">
              <a:xfrm>
                <a:off x="5512901" y="2222574"/>
                <a:ext cx="175918" cy="147279"/>
              </a:xfrm>
              <a:custGeom>
                <a:avLst/>
                <a:gdLst/>
                <a:ahLst/>
                <a:cxnLst>
                  <a:cxn ang="0">
                    <a:pos x="0" y="69"/>
                  </a:cxn>
                  <a:cxn ang="0">
                    <a:pos x="6" y="76"/>
                  </a:cxn>
                  <a:cxn ang="0">
                    <a:pos x="67" y="76"/>
                  </a:cxn>
                  <a:cxn ang="0">
                    <a:pos x="74" y="69"/>
                  </a:cxn>
                  <a:cxn ang="0">
                    <a:pos x="74" y="6"/>
                  </a:cxn>
                  <a:cxn ang="0">
                    <a:pos x="67" y="0"/>
                  </a:cxn>
                  <a:cxn ang="0">
                    <a:pos x="6" y="0"/>
                  </a:cxn>
                  <a:cxn ang="0">
                    <a:pos x="0" y="6"/>
                  </a:cxn>
                  <a:cxn ang="0">
                    <a:pos x="0" y="69"/>
                  </a:cxn>
                </a:cxnLst>
                <a:rect l="0" t="0" r="r" b="b"/>
                <a:pathLst>
                  <a:path w="74" h="76">
                    <a:moveTo>
                      <a:pt x="0" y="69"/>
                    </a:moveTo>
                    <a:cubicBezTo>
                      <a:pt x="0" y="73"/>
                      <a:pt x="3" y="76"/>
                      <a:pt x="6" y="76"/>
                    </a:cubicBezTo>
                    <a:cubicBezTo>
                      <a:pt x="67" y="76"/>
                      <a:pt x="67" y="76"/>
                      <a:pt x="67" y="76"/>
                    </a:cubicBezTo>
                    <a:cubicBezTo>
                      <a:pt x="71" y="76"/>
                      <a:pt x="74" y="73"/>
                      <a:pt x="74" y="69"/>
                    </a:cubicBezTo>
                    <a:cubicBezTo>
                      <a:pt x="74" y="6"/>
                      <a:pt x="74" y="6"/>
                      <a:pt x="74" y="6"/>
                    </a:cubicBezTo>
                    <a:cubicBezTo>
                      <a:pt x="74" y="3"/>
                      <a:pt x="71" y="0"/>
                      <a:pt x="67" y="0"/>
                    </a:cubicBezTo>
                    <a:cubicBezTo>
                      <a:pt x="6" y="0"/>
                      <a:pt x="6" y="0"/>
                      <a:pt x="6" y="0"/>
                    </a:cubicBezTo>
                    <a:cubicBezTo>
                      <a:pt x="3" y="0"/>
                      <a:pt x="0" y="3"/>
                      <a:pt x="0" y="6"/>
                    </a:cubicBezTo>
                    <a:lnTo>
                      <a:pt x="0" y="69"/>
                    </a:lnTo>
                    <a:close/>
                  </a:path>
                </a:pathLst>
              </a:custGeom>
              <a:solidFill>
                <a:srgbClr val="FF9900"/>
              </a:solidFill>
              <a:ln w="9525">
                <a:solidFill>
                  <a:schemeClr val="accent6">
                    <a:lumMod val="50000"/>
                  </a:schemeClr>
                </a:solidFill>
                <a:round/>
                <a:headEnd/>
                <a:tailEnd/>
              </a:ln>
            </p:spPr>
            <p:txBody>
              <a:bodyPr anchor="ctr"/>
              <a:lstStyle/>
              <a:p>
                <a:pPr algn="ctr">
                  <a:defRPr/>
                </a:pP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94" name="Freeform 18">
                <a:extLst>
                  <a:ext uri="{FF2B5EF4-FFF2-40B4-BE49-F238E27FC236}">
                    <a16:creationId xmlns:a16="http://schemas.microsoft.com/office/drawing/2014/main" id="{A81B5D98-C6CE-8340-B504-E1ECF0FD1678}"/>
                  </a:ext>
                </a:extLst>
              </p:cNvPr>
              <p:cNvSpPr>
                <a:spLocks/>
              </p:cNvSpPr>
              <p:nvPr>
                <p:custDataLst>
                  <p:tags r:id="rId9"/>
                </p:custDataLst>
              </p:nvPr>
            </p:nvSpPr>
            <p:spPr bwMode="auto">
              <a:xfrm>
                <a:off x="5057112" y="2035388"/>
                <a:ext cx="175918" cy="147279"/>
              </a:xfrm>
              <a:custGeom>
                <a:avLst/>
                <a:gdLst/>
                <a:ahLst/>
                <a:cxnLst>
                  <a:cxn ang="0">
                    <a:pos x="0" y="69"/>
                  </a:cxn>
                  <a:cxn ang="0">
                    <a:pos x="6" y="76"/>
                  </a:cxn>
                  <a:cxn ang="0">
                    <a:pos x="67" y="76"/>
                  </a:cxn>
                  <a:cxn ang="0">
                    <a:pos x="74" y="69"/>
                  </a:cxn>
                  <a:cxn ang="0">
                    <a:pos x="74" y="6"/>
                  </a:cxn>
                  <a:cxn ang="0">
                    <a:pos x="67" y="0"/>
                  </a:cxn>
                  <a:cxn ang="0">
                    <a:pos x="6" y="0"/>
                  </a:cxn>
                  <a:cxn ang="0">
                    <a:pos x="0" y="6"/>
                  </a:cxn>
                  <a:cxn ang="0">
                    <a:pos x="0" y="69"/>
                  </a:cxn>
                </a:cxnLst>
                <a:rect l="0" t="0" r="r" b="b"/>
                <a:pathLst>
                  <a:path w="74" h="76">
                    <a:moveTo>
                      <a:pt x="0" y="69"/>
                    </a:moveTo>
                    <a:cubicBezTo>
                      <a:pt x="0" y="73"/>
                      <a:pt x="3" y="76"/>
                      <a:pt x="6" y="76"/>
                    </a:cubicBezTo>
                    <a:cubicBezTo>
                      <a:pt x="67" y="76"/>
                      <a:pt x="67" y="76"/>
                      <a:pt x="67" y="76"/>
                    </a:cubicBezTo>
                    <a:cubicBezTo>
                      <a:pt x="71" y="76"/>
                      <a:pt x="74" y="73"/>
                      <a:pt x="74" y="69"/>
                    </a:cubicBezTo>
                    <a:cubicBezTo>
                      <a:pt x="74" y="6"/>
                      <a:pt x="74" y="6"/>
                      <a:pt x="74" y="6"/>
                    </a:cubicBezTo>
                    <a:cubicBezTo>
                      <a:pt x="74" y="3"/>
                      <a:pt x="71" y="0"/>
                      <a:pt x="67" y="0"/>
                    </a:cubicBezTo>
                    <a:cubicBezTo>
                      <a:pt x="6" y="0"/>
                      <a:pt x="6" y="0"/>
                      <a:pt x="6" y="0"/>
                    </a:cubicBezTo>
                    <a:cubicBezTo>
                      <a:pt x="3" y="0"/>
                      <a:pt x="0" y="3"/>
                      <a:pt x="0" y="6"/>
                    </a:cubicBezTo>
                    <a:lnTo>
                      <a:pt x="0" y="69"/>
                    </a:lnTo>
                    <a:close/>
                  </a:path>
                </a:pathLst>
              </a:custGeom>
              <a:solidFill>
                <a:srgbClr val="FF9900"/>
              </a:solidFill>
              <a:ln w="9525">
                <a:solidFill>
                  <a:schemeClr val="accent6">
                    <a:lumMod val="50000"/>
                  </a:schemeClr>
                </a:solidFill>
                <a:round/>
                <a:headEnd/>
                <a:tailEnd/>
              </a:ln>
            </p:spPr>
            <p:txBody>
              <a:bodyPr anchor="ctr"/>
              <a:lstStyle/>
              <a:p>
                <a:pPr algn="ctr">
                  <a:defRPr/>
                </a:pP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95" name="Freeform 18">
                <a:extLst>
                  <a:ext uri="{FF2B5EF4-FFF2-40B4-BE49-F238E27FC236}">
                    <a16:creationId xmlns:a16="http://schemas.microsoft.com/office/drawing/2014/main" id="{3E989B72-3A79-7F4C-B608-53505433C0F1}"/>
                  </a:ext>
                </a:extLst>
              </p:cNvPr>
              <p:cNvSpPr>
                <a:spLocks/>
              </p:cNvSpPr>
              <p:nvPr>
                <p:custDataLst>
                  <p:tags r:id="rId10"/>
                </p:custDataLst>
              </p:nvPr>
            </p:nvSpPr>
            <p:spPr bwMode="auto">
              <a:xfrm>
                <a:off x="5284207" y="2035388"/>
                <a:ext cx="175918" cy="147279"/>
              </a:xfrm>
              <a:custGeom>
                <a:avLst/>
                <a:gdLst/>
                <a:ahLst/>
                <a:cxnLst>
                  <a:cxn ang="0">
                    <a:pos x="0" y="69"/>
                  </a:cxn>
                  <a:cxn ang="0">
                    <a:pos x="6" y="76"/>
                  </a:cxn>
                  <a:cxn ang="0">
                    <a:pos x="67" y="76"/>
                  </a:cxn>
                  <a:cxn ang="0">
                    <a:pos x="74" y="69"/>
                  </a:cxn>
                  <a:cxn ang="0">
                    <a:pos x="74" y="6"/>
                  </a:cxn>
                  <a:cxn ang="0">
                    <a:pos x="67" y="0"/>
                  </a:cxn>
                  <a:cxn ang="0">
                    <a:pos x="6" y="0"/>
                  </a:cxn>
                  <a:cxn ang="0">
                    <a:pos x="0" y="6"/>
                  </a:cxn>
                  <a:cxn ang="0">
                    <a:pos x="0" y="69"/>
                  </a:cxn>
                </a:cxnLst>
                <a:rect l="0" t="0" r="r" b="b"/>
                <a:pathLst>
                  <a:path w="74" h="76">
                    <a:moveTo>
                      <a:pt x="0" y="69"/>
                    </a:moveTo>
                    <a:cubicBezTo>
                      <a:pt x="0" y="73"/>
                      <a:pt x="3" y="76"/>
                      <a:pt x="6" y="76"/>
                    </a:cubicBezTo>
                    <a:cubicBezTo>
                      <a:pt x="67" y="76"/>
                      <a:pt x="67" y="76"/>
                      <a:pt x="67" y="76"/>
                    </a:cubicBezTo>
                    <a:cubicBezTo>
                      <a:pt x="71" y="76"/>
                      <a:pt x="74" y="73"/>
                      <a:pt x="74" y="69"/>
                    </a:cubicBezTo>
                    <a:cubicBezTo>
                      <a:pt x="74" y="6"/>
                      <a:pt x="74" y="6"/>
                      <a:pt x="74" y="6"/>
                    </a:cubicBezTo>
                    <a:cubicBezTo>
                      <a:pt x="74" y="3"/>
                      <a:pt x="71" y="0"/>
                      <a:pt x="67" y="0"/>
                    </a:cubicBezTo>
                    <a:cubicBezTo>
                      <a:pt x="6" y="0"/>
                      <a:pt x="6" y="0"/>
                      <a:pt x="6" y="0"/>
                    </a:cubicBezTo>
                    <a:cubicBezTo>
                      <a:pt x="3" y="0"/>
                      <a:pt x="0" y="3"/>
                      <a:pt x="0" y="6"/>
                    </a:cubicBezTo>
                    <a:lnTo>
                      <a:pt x="0" y="69"/>
                    </a:lnTo>
                    <a:close/>
                  </a:path>
                </a:pathLst>
              </a:custGeom>
              <a:solidFill>
                <a:srgbClr val="FF9900"/>
              </a:solidFill>
              <a:ln w="9525">
                <a:solidFill>
                  <a:schemeClr val="accent6">
                    <a:lumMod val="50000"/>
                  </a:schemeClr>
                </a:solidFill>
                <a:round/>
                <a:headEnd/>
                <a:tailEnd/>
              </a:ln>
            </p:spPr>
            <p:txBody>
              <a:bodyPr anchor="ctr"/>
              <a:lstStyle/>
              <a:p>
                <a:pPr algn="ctr">
                  <a:defRPr/>
                </a:pP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96" name="Freeform 18">
                <a:extLst>
                  <a:ext uri="{FF2B5EF4-FFF2-40B4-BE49-F238E27FC236}">
                    <a16:creationId xmlns:a16="http://schemas.microsoft.com/office/drawing/2014/main" id="{8FCD26B5-F481-1B42-B7C7-1B8930753191}"/>
                  </a:ext>
                </a:extLst>
              </p:cNvPr>
              <p:cNvSpPr>
                <a:spLocks/>
              </p:cNvSpPr>
              <p:nvPr>
                <p:custDataLst>
                  <p:tags r:id="rId11"/>
                </p:custDataLst>
              </p:nvPr>
            </p:nvSpPr>
            <p:spPr bwMode="auto">
              <a:xfrm>
                <a:off x="5512901" y="2029053"/>
                <a:ext cx="175918" cy="147279"/>
              </a:xfrm>
              <a:custGeom>
                <a:avLst/>
                <a:gdLst/>
                <a:ahLst/>
                <a:cxnLst>
                  <a:cxn ang="0">
                    <a:pos x="0" y="69"/>
                  </a:cxn>
                  <a:cxn ang="0">
                    <a:pos x="6" y="76"/>
                  </a:cxn>
                  <a:cxn ang="0">
                    <a:pos x="67" y="76"/>
                  </a:cxn>
                  <a:cxn ang="0">
                    <a:pos x="74" y="69"/>
                  </a:cxn>
                  <a:cxn ang="0">
                    <a:pos x="74" y="6"/>
                  </a:cxn>
                  <a:cxn ang="0">
                    <a:pos x="67" y="0"/>
                  </a:cxn>
                  <a:cxn ang="0">
                    <a:pos x="6" y="0"/>
                  </a:cxn>
                  <a:cxn ang="0">
                    <a:pos x="0" y="6"/>
                  </a:cxn>
                  <a:cxn ang="0">
                    <a:pos x="0" y="69"/>
                  </a:cxn>
                </a:cxnLst>
                <a:rect l="0" t="0" r="r" b="b"/>
                <a:pathLst>
                  <a:path w="74" h="76">
                    <a:moveTo>
                      <a:pt x="0" y="69"/>
                    </a:moveTo>
                    <a:cubicBezTo>
                      <a:pt x="0" y="73"/>
                      <a:pt x="3" y="76"/>
                      <a:pt x="6" y="76"/>
                    </a:cubicBezTo>
                    <a:cubicBezTo>
                      <a:pt x="67" y="76"/>
                      <a:pt x="67" y="76"/>
                      <a:pt x="67" y="76"/>
                    </a:cubicBezTo>
                    <a:cubicBezTo>
                      <a:pt x="71" y="76"/>
                      <a:pt x="74" y="73"/>
                      <a:pt x="74" y="69"/>
                    </a:cubicBezTo>
                    <a:cubicBezTo>
                      <a:pt x="74" y="6"/>
                      <a:pt x="74" y="6"/>
                      <a:pt x="74" y="6"/>
                    </a:cubicBezTo>
                    <a:cubicBezTo>
                      <a:pt x="74" y="3"/>
                      <a:pt x="71" y="0"/>
                      <a:pt x="67" y="0"/>
                    </a:cubicBezTo>
                    <a:cubicBezTo>
                      <a:pt x="6" y="0"/>
                      <a:pt x="6" y="0"/>
                      <a:pt x="6" y="0"/>
                    </a:cubicBezTo>
                    <a:cubicBezTo>
                      <a:pt x="3" y="0"/>
                      <a:pt x="0" y="3"/>
                      <a:pt x="0" y="6"/>
                    </a:cubicBezTo>
                    <a:lnTo>
                      <a:pt x="0" y="69"/>
                    </a:lnTo>
                    <a:close/>
                  </a:path>
                </a:pathLst>
              </a:custGeom>
              <a:solidFill>
                <a:srgbClr val="FF9900"/>
              </a:solidFill>
              <a:ln w="9525">
                <a:solidFill>
                  <a:schemeClr val="accent6">
                    <a:lumMod val="50000"/>
                  </a:schemeClr>
                </a:solidFill>
                <a:round/>
                <a:headEnd/>
                <a:tailEnd/>
              </a:ln>
            </p:spPr>
            <p:txBody>
              <a:bodyPr anchor="ctr"/>
              <a:lstStyle/>
              <a:p>
                <a:pPr algn="ctr">
                  <a:defRPr/>
                </a:pP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grpSp>
        <p:sp>
          <p:nvSpPr>
            <p:cNvPr id="88" name="TextBox 199">
              <a:extLst>
                <a:ext uri="{FF2B5EF4-FFF2-40B4-BE49-F238E27FC236}">
                  <a16:creationId xmlns:a16="http://schemas.microsoft.com/office/drawing/2014/main" id="{2597D035-96DB-7441-8F5F-012C81C28D20}"/>
                </a:ext>
              </a:extLst>
            </p:cNvPr>
            <p:cNvSpPr txBox="1">
              <a:spLocks noChangeArrowheads="1"/>
            </p:cNvSpPr>
            <p:nvPr>
              <p:custDataLst>
                <p:tags r:id="rId4"/>
              </p:custDataLst>
            </p:nvPr>
          </p:nvSpPr>
          <p:spPr bwMode="auto">
            <a:xfrm flipH="1">
              <a:off x="8885940" y="3533318"/>
              <a:ext cx="1178402"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200" dirty="0">
                  <a:latin typeface="Amazon Ember" panose="020B0603020204020204" pitchFamily="34" charset="0"/>
                  <a:ea typeface="Amazon Ember" panose="020B0603020204020204" pitchFamily="34" charset="0"/>
                  <a:cs typeface="Amazon Ember" panose="020B0603020204020204" pitchFamily="34" charset="0"/>
                </a:rPr>
                <a:t>Amazon VPC</a:t>
              </a:r>
            </a:p>
          </p:txBody>
        </p:sp>
        <p:pic>
          <p:nvPicPr>
            <p:cNvPr id="89" name="Picture 2" descr="Image result for LOCK icon">
              <a:extLst>
                <a:ext uri="{FF2B5EF4-FFF2-40B4-BE49-F238E27FC236}">
                  <a16:creationId xmlns:a16="http://schemas.microsoft.com/office/drawing/2014/main" id="{74E66952-B0CF-BC4E-8A9D-C01F10E9745A}"/>
                </a:ext>
              </a:extLst>
            </p:cNvPr>
            <p:cNvPicPr>
              <a:picLocks noChangeAspect="1" noChangeArrowheads="1"/>
            </p:cNvPicPr>
            <p:nvPr/>
          </p:nvPicPr>
          <p:blipFill>
            <a:blip r:embed="rId27"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867486" y="3386368"/>
              <a:ext cx="220639" cy="220639"/>
            </a:xfrm>
            <a:prstGeom prst="rect">
              <a:avLst/>
            </a:prstGeom>
            <a:noFill/>
            <a:extLst>
              <a:ext uri="{909E8E84-426E-40DD-AFC4-6F175D3DCCD1}">
                <a14:hiddenFill xmlns:a14="http://schemas.microsoft.com/office/drawing/2010/main">
                  <a:solidFill>
                    <a:srgbClr val="FFFFFF"/>
                  </a:solidFill>
                </a14:hiddenFill>
              </a:ext>
            </a:extLst>
          </p:spPr>
        </p:pic>
      </p:grpSp>
      <p:sp>
        <p:nvSpPr>
          <p:cNvPr id="97" name="Right Arrow 96">
            <a:extLst>
              <a:ext uri="{FF2B5EF4-FFF2-40B4-BE49-F238E27FC236}">
                <a16:creationId xmlns:a16="http://schemas.microsoft.com/office/drawing/2014/main" id="{A0709850-E273-E341-A4B7-BA555CE12183}"/>
              </a:ext>
            </a:extLst>
          </p:cNvPr>
          <p:cNvSpPr/>
          <p:nvPr/>
        </p:nvSpPr>
        <p:spPr>
          <a:xfrm>
            <a:off x="8033212" y="4178375"/>
            <a:ext cx="1331765" cy="504767"/>
          </a:xfrm>
          <a:prstGeom prst="rightArrow">
            <a:avLst>
              <a:gd name="adj1" fmla="val 71256"/>
              <a:gd name="adj2" fmla="val 50000"/>
            </a:avLst>
          </a:prstGeom>
          <a:gradFill flip="none" rotWithShape="1">
            <a:gsLst>
              <a:gs pos="100000">
                <a:srgbClr val="FF9900">
                  <a:alpha val="51000"/>
                </a:srgbClr>
              </a:gs>
              <a:gs pos="0">
                <a:srgbClr val="FD9407">
                  <a:alpha val="5000"/>
                </a:srgbClr>
              </a:gs>
            </a:gsLst>
            <a:lin ang="0" scaled="1"/>
            <a:tileRect/>
          </a:gra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mazon Ember" panose="020B0603020204020204" pitchFamily="34" charset="0"/>
              <a:ea typeface="Amazon Ember" panose="020B0603020204020204" pitchFamily="34" charset="0"/>
              <a:cs typeface="Amazon Ember" panose="020B0603020204020204" pitchFamily="34" charset="0"/>
            </a:endParaRPr>
          </a:p>
        </p:txBody>
      </p:sp>
      <p:pic>
        <p:nvPicPr>
          <p:cNvPr id="98" name="Picture 91" descr="EC2-AMI.png">
            <a:extLst>
              <a:ext uri="{FF2B5EF4-FFF2-40B4-BE49-F238E27FC236}">
                <a16:creationId xmlns:a16="http://schemas.microsoft.com/office/drawing/2014/main" id="{0FF5AF64-FD75-0849-AD98-5DB842B508DE}"/>
              </a:ext>
            </a:extLst>
          </p:cNvPr>
          <p:cNvPicPr>
            <a:picLocks noChangeAspect="1"/>
          </p:cNvPicPr>
          <p:nvPr/>
        </p:nvPicPr>
        <p:blipFill>
          <a:blip r:embed="rId28" cstate="screen">
            <a:extLst>
              <a:ext uri="{28A0092B-C50C-407E-A947-70E740481C1C}">
                <a14:useLocalDpi xmlns:a14="http://schemas.microsoft.com/office/drawing/2010/main"/>
              </a:ext>
            </a:extLst>
          </a:blip>
          <a:srcRect/>
          <a:stretch>
            <a:fillRect/>
          </a:stretch>
        </p:blipFill>
        <p:spPr bwMode="auto">
          <a:xfrm>
            <a:off x="7472916" y="4073920"/>
            <a:ext cx="734376" cy="7343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9" name="Left-Right Arrow 98">
            <a:extLst>
              <a:ext uri="{FF2B5EF4-FFF2-40B4-BE49-F238E27FC236}">
                <a16:creationId xmlns:a16="http://schemas.microsoft.com/office/drawing/2014/main" id="{8DD2FE05-5633-3D48-812A-7AE2FE65FE7A}"/>
              </a:ext>
            </a:extLst>
          </p:cNvPr>
          <p:cNvSpPr/>
          <p:nvPr/>
        </p:nvSpPr>
        <p:spPr>
          <a:xfrm>
            <a:off x="5177857" y="3136480"/>
            <a:ext cx="1888202" cy="572991"/>
          </a:xfrm>
          <a:prstGeom prst="leftRightArrow">
            <a:avLst>
              <a:gd name="adj1" fmla="val 69609"/>
              <a:gd name="adj2" fmla="val 50000"/>
            </a:avLst>
          </a:prstGeom>
          <a:solidFill>
            <a:schemeClr val="accent2"/>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Networking</a:t>
            </a:r>
          </a:p>
        </p:txBody>
      </p:sp>
      <p:sp>
        <p:nvSpPr>
          <p:cNvPr id="100" name="Left-Right Arrow 99">
            <a:extLst>
              <a:ext uri="{FF2B5EF4-FFF2-40B4-BE49-F238E27FC236}">
                <a16:creationId xmlns:a16="http://schemas.microsoft.com/office/drawing/2014/main" id="{4D75905B-73E6-794E-A71C-C9CAF90587BD}"/>
              </a:ext>
            </a:extLst>
          </p:cNvPr>
          <p:cNvSpPr/>
          <p:nvPr/>
        </p:nvSpPr>
        <p:spPr>
          <a:xfrm>
            <a:off x="5177857" y="4221152"/>
            <a:ext cx="1888202" cy="572991"/>
          </a:xfrm>
          <a:prstGeom prst="leftRightArrow">
            <a:avLst>
              <a:gd name="adj1" fmla="val 69609"/>
              <a:gd name="adj2" fmla="val 50000"/>
            </a:avLst>
          </a:prstGeom>
          <a:solidFill>
            <a:schemeClr val="accent2"/>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Servers</a:t>
            </a:r>
          </a:p>
        </p:txBody>
      </p:sp>
      <p:sp>
        <p:nvSpPr>
          <p:cNvPr id="101" name="Left-Right Arrow 100">
            <a:extLst>
              <a:ext uri="{FF2B5EF4-FFF2-40B4-BE49-F238E27FC236}">
                <a16:creationId xmlns:a16="http://schemas.microsoft.com/office/drawing/2014/main" id="{A69B7518-4CB8-6A4D-BA83-CF20771585EC}"/>
              </a:ext>
            </a:extLst>
          </p:cNvPr>
          <p:cNvSpPr/>
          <p:nvPr/>
        </p:nvSpPr>
        <p:spPr>
          <a:xfrm>
            <a:off x="5194861" y="5222499"/>
            <a:ext cx="1888202" cy="783356"/>
          </a:xfrm>
          <a:prstGeom prst="leftRightArrow">
            <a:avLst>
              <a:gd name="adj1" fmla="val 76592"/>
              <a:gd name="adj2" fmla="val 34674"/>
            </a:avLst>
          </a:prstGeom>
          <a:solidFill>
            <a:schemeClr val="accent2"/>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Storage and</a:t>
            </a:r>
            <a:br>
              <a:rPr lang="en-US" sz="16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br>
            <a:r>
              <a:rPr lang="en-US" sz="16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Database</a:t>
            </a:r>
          </a:p>
        </p:txBody>
      </p:sp>
      <p:grpSp>
        <p:nvGrpSpPr>
          <p:cNvPr id="102" name="Group 101">
            <a:extLst>
              <a:ext uri="{FF2B5EF4-FFF2-40B4-BE49-F238E27FC236}">
                <a16:creationId xmlns:a16="http://schemas.microsoft.com/office/drawing/2014/main" id="{E5277F7E-2122-4A40-A688-F6ED2379BF9D}"/>
              </a:ext>
            </a:extLst>
          </p:cNvPr>
          <p:cNvGrpSpPr/>
          <p:nvPr/>
        </p:nvGrpSpPr>
        <p:grpSpPr>
          <a:xfrm>
            <a:off x="8340228" y="5179722"/>
            <a:ext cx="979755" cy="921078"/>
            <a:chOff x="8416428" y="4773322"/>
            <a:chExt cx="979755" cy="921078"/>
          </a:xfrm>
        </p:grpSpPr>
        <p:pic>
          <p:nvPicPr>
            <p:cNvPr id="103" name="Picture 102">
              <a:extLst>
                <a:ext uri="{FF2B5EF4-FFF2-40B4-BE49-F238E27FC236}">
                  <a16:creationId xmlns:a16="http://schemas.microsoft.com/office/drawing/2014/main" id="{66F59E95-6853-674D-9017-C6F98E822F11}"/>
                </a:ext>
              </a:extLst>
            </p:cNvPr>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8671465" y="4773322"/>
              <a:ext cx="469683" cy="563621"/>
            </a:xfrm>
            <a:prstGeom prst="rect">
              <a:avLst/>
            </a:prstGeom>
          </p:spPr>
        </p:pic>
        <p:sp>
          <p:nvSpPr>
            <p:cNvPr id="104" name="TextBox 165">
              <a:extLst>
                <a:ext uri="{FF2B5EF4-FFF2-40B4-BE49-F238E27FC236}">
                  <a16:creationId xmlns:a16="http://schemas.microsoft.com/office/drawing/2014/main" id="{07109813-9818-204D-8C88-4FA100FED803}"/>
                </a:ext>
              </a:extLst>
            </p:cNvPr>
            <p:cNvSpPr txBox="1">
              <a:spLocks noChangeArrowheads="1"/>
            </p:cNvSpPr>
            <p:nvPr/>
          </p:nvSpPr>
          <p:spPr bwMode="auto">
            <a:xfrm>
              <a:off x="8416428" y="5302113"/>
              <a:ext cx="979755" cy="3922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80000"/>
                </a:lnSpc>
              </a:pPr>
              <a:r>
                <a:rPr lang="en-US" sz="1200" dirty="0">
                  <a:latin typeface="Amazon Ember" panose="020B0603020204020204" pitchFamily="34" charset="0"/>
                  <a:ea typeface="Amazon Ember" panose="020B0603020204020204" pitchFamily="34" charset="0"/>
                  <a:cs typeface="Amazon Ember" panose="020B0603020204020204" pitchFamily="34" charset="0"/>
                </a:rPr>
                <a:t>Elastic</a:t>
              </a:r>
              <a:br>
                <a:rPr lang="en-US" sz="1200" dirty="0">
                  <a:latin typeface="Amazon Ember" panose="020B0603020204020204" pitchFamily="34" charset="0"/>
                  <a:ea typeface="Amazon Ember" panose="020B0603020204020204" pitchFamily="34" charset="0"/>
                  <a:cs typeface="Amazon Ember" panose="020B0603020204020204" pitchFamily="34" charset="0"/>
                </a:rPr>
              </a:br>
              <a:r>
                <a:rPr lang="en-US" sz="1200" dirty="0">
                  <a:latin typeface="Amazon Ember" panose="020B0603020204020204" pitchFamily="34" charset="0"/>
                  <a:ea typeface="Amazon Ember" panose="020B0603020204020204" pitchFamily="34" charset="0"/>
                  <a:cs typeface="Amazon Ember" panose="020B0603020204020204" pitchFamily="34" charset="0"/>
                </a:rPr>
                <a:t>File System</a:t>
              </a:r>
            </a:p>
          </p:txBody>
        </p:sp>
      </p:grpSp>
      <p:sp>
        <p:nvSpPr>
          <p:cNvPr id="105" name="Flowchart: Magnetic Disk 23">
            <a:extLst>
              <a:ext uri="{FF2B5EF4-FFF2-40B4-BE49-F238E27FC236}">
                <a16:creationId xmlns:a16="http://schemas.microsoft.com/office/drawing/2014/main" id="{6EBEC6CF-E394-3143-B8C1-3C0A490084EB}"/>
              </a:ext>
            </a:extLst>
          </p:cNvPr>
          <p:cNvSpPr/>
          <p:nvPr/>
        </p:nvSpPr>
        <p:spPr>
          <a:xfrm>
            <a:off x="1423661" y="5253631"/>
            <a:ext cx="732433" cy="679913"/>
          </a:xfrm>
          <a:prstGeom prst="flowChartMagneticDisk">
            <a:avLst/>
          </a:prstGeom>
          <a:solidFill>
            <a:srgbClr val="D2DCE6"/>
          </a:solidFill>
          <a:ln>
            <a:solidFill>
              <a:srgbClr val="304356"/>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a:solidFill>
                  <a:srgbClr val="304356"/>
                </a:solidFill>
                <a:latin typeface="Amazon Ember" panose="020B0603020204020204" pitchFamily="34" charset="0"/>
                <a:ea typeface="Amazon Ember" panose="020B0603020204020204" pitchFamily="34" charset="0"/>
                <a:cs typeface="Amazon Ember" panose="020B0603020204020204" pitchFamily="34" charset="0"/>
              </a:rPr>
              <a:t>DAS</a:t>
            </a:r>
            <a:endParaRPr lang="en-US" dirty="0">
              <a:solidFill>
                <a:srgbClr val="304356"/>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06" name="Flowchart: Magnetic Disk 230">
            <a:extLst>
              <a:ext uri="{FF2B5EF4-FFF2-40B4-BE49-F238E27FC236}">
                <a16:creationId xmlns:a16="http://schemas.microsoft.com/office/drawing/2014/main" id="{19400D81-B4EA-3E41-AB1C-A0C4BD3DE6F6}"/>
              </a:ext>
            </a:extLst>
          </p:cNvPr>
          <p:cNvSpPr/>
          <p:nvPr/>
        </p:nvSpPr>
        <p:spPr>
          <a:xfrm>
            <a:off x="2369220" y="5253631"/>
            <a:ext cx="732433" cy="679913"/>
          </a:xfrm>
          <a:prstGeom prst="flowChartMagneticDisk">
            <a:avLst/>
          </a:prstGeom>
          <a:solidFill>
            <a:srgbClr val="D2DCE6"/>
          </a:solidFill>
          <a:ln>
            <a:solidFill>
              <a:srgbClr val="304356"/>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a:solidFill>
                  <a:srgbClr val="304356"/>
                </a:solidFill>
                <a:latin typeface="Amazon Ember" panose="020B0603020204020204" pitchFamily="34" charset="0"/>
                <a:ea typeface="Amazon Ember" panose="020B0603020204020204" pitchFamily="34" charset="0"/>
                <a:cs typeface="Amazon Ember" panose="020B0603020204020204" pitchFamily="34" charset="0"/>
              </a:rPr>
              <a:t>SAN</a:t>
            </a:r>
            <a:endParaRPr lang="en-US" dirty="0">
              <a:solidFill>
                <a:srgbClr val="304356"/>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07" name="Flowchart: Magnetic Disk 234">
            <a:extLst>
              <a:ext uri="{FF2B5EF4-FFF2-40B4-BE49-F238E27FC236}">
                <a16:creationId xmlns:a16="http://schemas.microsoft.com/office/drawing/2014/main" id="{59FFF65A-F08D-DF45-91EC-416D9970E799}"/>
              </a:ext>
            </a:extLst>
          </p:cNvPr>
          <p:cNvSpPr/>
          <p:nvPr/>
        </p:nvSpPr>
        <p:spPr>
          <a:xfrm>
            <a:off x="3314779" y="5253631"/>
            <a:ext cx="732433" cy="679913"/>
          </a:xfrm>
          <a:prstGeom prst="flowChartMagneticDisk">
            <a:avLst/>
          </a:prstGeom>
          <a:solidFill>
            <a:srgbClr val="D2DCE6"/>
          </a:solidFill>
          <a:ln>
            <a:solidFill>
              <a:srgbClr val="304356"/>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a:solidFill>
                  <a:srgbClr val="304356"/>
                </a:solidFill>
                <a:latin typeface="Amazon Ember" panose="020B0603020204020204" pitchFamily="34" charset="0"/>
                <a:ea typeface="Amazon Ember" panose="020B0603020204020204" pitchFamily="34" charset="0"/>
                <a:cs typeface="Amazon Ember" panose="020B0603020204020204" pitchFamily="34" charset="0"/>
              </a:rPr>
              <a:t>NAS</a:t>
            </a:r>
            <a:endParaRPr lang="en-US" dirty="0">
              <a:solidFill>
                <a:srgbClr val="304356"/>
              </a:solidFill>
              <a:latin typeface="Amazon Ember" panose="020B0603020204020204" pitchFamily="34" charset="0"/>
              <a:ea typeface="Amazon Ember" panose="020B0603020204020204" pitchFamily="34" charset="0"/>
              <a:cs typeface="Amazon Ember" panose="020B0603020204020204" pitchFamily="34" charset="0"/>
            </a:endParaRPr>
          </a:p>
        </p:txBody>
      </p:sp>
      <p:grpSp>
        <p:nvGrpSpPr>
          <p:cNvPr id="108" name="Group 107">
            <a:extLst>
              <a:ext uri="{FF2B5EF4-FFF2-40B4-BE49-F238E27FC236}">
                <a16:creationId xmlns:a16="http://schemas.microsoft.com/office/drawing/2014/main" id="{3AEC4845-0609-724C-B427-93073EE81E83}"/>
              </a:ext>
            </a:extLst>
          </p:cNvPr>
          <p:cNvGrpSpPr/>
          <p:nvPr/>
        </p:nvGrpSpPr>
        <p:grpSpPr>
          <a:xfrm>
            <a:off x="3555015" y="5198571"/>
            <a:ext cx="251959" cy="219487"/>
            <a:chOff x="2675869" y="4774513"/>
            <a:chExt cx="251959" cy="219487"/>
          </a:xfrm>
        </p:grpSpPr>
        <p:cxnSp>
          <p:nvCxnSpPr>
            <p:cNvPr id="109" name="Straight Connector 108">
              <a:extLst>
                <a:ext uri="{FF2B5EF4-FFF2-40B4-BE49-F238E27FC236}">
                  <a16:creationId xmlns:a16="http://schemas.microsoft.com/office/drawing/2014/main" id="{6DFEF740-B6C7-044F-B67D-EABD31305BE6}"/>
                </a:ext>
              </a:extLst>
            </p:cNvPr>
            <p:cNvCxnSpPr>
              <a:stCxn id="110" idx="2"/>
            </p:cNvCxnSpPr>
            <p:nvPr/>
          </p:nvCxnSpPr>
          <p:spPr>
            <a:xfrm flipH="1">
              <a:off x="2805113" y="4855325"/>
              <a:ext cx="1006" cy="33381"/>
            </a:xfrm>
            <a:prstGeom prst="line">
              <a:avLst/>
            </a:prstGeom>
            <a:ln w="6350">
              <a:solidFill>
                <a:srgbClr val="304356"/>
              </a:solidFill>
            </a:ln>
            <a:effectLst/>
          </p:spPr>
          <p:style>
            <a:lnRef idx="2">
              <a:schemeClr val="accent1"/>
            </a:lnRef>
            <a:fillRef idx="0">
              <a:schemeClr val="accent1"/>
            </a:fillRef>
            <a:effectRef idx="1">
              <a:schemeClr val="accent1"/>
            </a:effectRef>
            <a:fontRef idx="minor">
              <a:schemeClr val="tx1"/>
            </a:fontRef>
          </p:style>
        </p:cxnSp>
        <p:sp>
          <p:nvSpPr>
            <p:cNvPr id="110" name="Rectangle 109">
              <a:extLst>
                <a:ext uri="{FF2B5EF4-FFF2-40B4-BE49-F238E27FC236}">
                  <a16:creationId xmlns:a16="http://schemas.microsoft.com/office/drawing/2014/main" id="{7DF711C3-0279-AA49-ABF0-578970E4DF1A}"/>
                </a:ext>
              </a:extLst>
            </p:cNvPr>
            <p:cNvSpPr/>
            <p:nvPr/>
          </p:nvSpPr>
          <p:spPr>
            <a:xfrm>
              <a:off x="2757780" y="4774513"/>
              <a:ext cx="96677" cy="80812"/>
            </a:xfrm>
            <a:prstGeom prst="rect">
              <a:avLst/>
            </a:prstGeom>
            <a:solidFill>
              <a:srgbClr val="304356"/>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mazon Ember" panose="020B0603020204020204" pitchFamily="34" charset="0"/>
                <a:ea typeface="Amazon Ember" panose="020B0603020204020204" pitchFamily="34" charset="0"/>
                <a:cs typeface="Amazon Ember" panose="020B0603020204020204" pitchFamily="34" charset="0"/>
              </a:endParaRPr>
            </a:p>
          </p:txBody>
        </p:sp>
        <p:sp>
          <p:nvSpPr>
            <p:cNvPr id="111" name="Rectangle 110">
              <a:extLst>
                <a:ext uri="{FF2B5EF4-FFF2-40B4-BE49-F238E27FC236}">
                  <a16:creationId xmlns:a16="http://schemas.microsoft.com/office/drawing/2014/main" id="{C11F5C54-1075-F049-9B78-0FC31B624C7E}"/>
                </a:ext>
              </a:extLst>
            </p:cNvPr>
            <p:cNvSpPr/>
            <p:nvPr/>
          </p:nvSpPr>
          <p:spPr>
            <a:xfrm>
              <a:off x="2675869" y="4913188"/>
              <a:ext cx="96677" cy="80812"/>
            </a:xfrm>
            <a:prstGeom prst="rect">
              <a:avLst/>
            </a:prstGeom>
            <a:solidFill>
              <a:srgbClr val="304356"/>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mazon Ember" panose="020B0603020204020204" pitchFamily="34" charset="0"/>
                <a:ea typeface="Amazon Ember" panose="020B0603020204020204" pitchFamily="34" charset="0"/>
                <a:cs typeface="Amazon Ember" panose="020B0603020204020204" pitchFamily="34" charset="0"/>
              </a:endParaRPr>
            </a:p>
          </p:txBody>
        </p:sp>
        <p:sp>
          <p:nvSpPr>
            <p:cNvPr id="112" name="Rectangle 111">
              <a:extLst>
                <a:ext uri="{FF2B5EF4-FFF2-40B4-BE49-F238E27FC236}">
                  <a16:creationId xmlns:a16="http://schemas.microsoft.com/office/drawing/2014/main" id="{6719E8C0-582B-B44F-88E6-72F4027A6D53}"/>
                </a:ext>
              </a:extLst>
            </p:cNvPr>
            <p:cNvSpPr/>
            <p:nvPr/>
          </p:nvSpPr>
          <p:spPr>
            <a:xfrm>
              <a:off x="2831151" y="4913188"/>
              <a:ext cx="96677" cy="80812"/>
            </a:xfrm>
            <a:prstGeom prst="rect">
              <a:avLst/>
            </a:prstGeom>
            <a:solidFill>
              <a:srgbClr val="304356"/>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mazon Ember" panose="020B0603020204020204" pitchFamily="34" charset="0"/>
                <a:ea typeface="Amazon Ember" panose="020B0603020204020204" pitchFamily="34" charset="0"/>
                <a:cs typeface="Amazon Ember" panose="020B0603020204020204" pitchFamily="34" charset="0"/>
              </a:endParaRPr>
            </a:p>
          </p:txBody>
        </p:sp>
        <p:cxnSp>
          <p:nvCxnSpPr>
            <p:cNvPr id="113" name="Straight Connector 112">
              <a:extLst>
                <a:ext uri="{FF2B5EF4-FFF2-40B4-BE49-F238E27FC236}">
                  <a16:creationId xmlns:a16="http://schemas.microsoft.com/office/drawing/2014/main" id="{E1336F1B-92E7-0746-A514-7C37D1D585D9}"/>
                </a:ext>
              </a:extLst>
            </p:cNvPr>
            <p:cNvCxnSpPr/>
            <p:nvPr/>
          </p:nvCxnSpPr>
          <p:spPr>
            <a:xfrm>
              <a:off x="2721769" y="4883944"/>
              <a:ext cx="159544" cy="0"/>
            </a:xfrm>
            <a:prstGeom prst="line">
              <a:avLst/>
            </a:prstGeom>
            <a:ln w="6350">
              <a:solidFill>
                <a:srgbClr val="304356"/>
              </a:solidFill>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a:extLst>
                <a:ext uri="{FF2B5EF4-FFF2-40B4-BE49-F238E27FC236}">
                  <a16:creationId xmlns:a16="http://schemas.microsoft.com/office/drawing/2014/main" id="{0F92887E-7CB3-5C4B-919A-83519AB088E8}"/>
                </a:ext>
              </a:extLst>
            </p:cNvPr>
            <p:cNvCxnSpPr>
              <a:stCxn id="111" idx="0"/>
            </p:cNvCxnSpPr>
            <p:nvPr/>
          </p:nvCxnSpPr>
          <p:spPr>
            <a:xfrm flipH="1" flipV="1">
              <a:off x="2724150" y="4883944"/>
              <a:ext cx="58" cy="29244"/>
            </a:xfrm>
            <a:prstGeom prst="line">
              <a:avLst/>
            </a:prstGeom>
            <a:ln w="6350">
              <a:solidFill>
                <a:srgbClr val="304356"/>
              </a:solidFill>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a:extLst>
                <a:ext uri="{FF2B5EF4-FFF2-40B4-BE49-F238E27FC236}">
                  <a16:creationId xmlns:a16="http://schemas.microsoft.com/office/drawing/2014/main" id="{6546E35F-EC5B-FE47-A66B-ED807599D79D}"/>
                </a:ext>
              </a:extLst>
            </p:cNvPr>
            <p:cNvCxnSpPr>
              <a:stCxn id="112" idx="0"/>
            </p:cNvCxnSpPr>
            <p:nvPr/>
          </p:nvCxnSpPr>
          <p:spPr>
            <a:xfrm flipH="1" flipV="1">
              <a:off x="2878931" y="4883944"/>
              <a:ext cx="559" cy="29244"/>
            </a:xfrm>
            <a:prstGeom prst="line">
              <a:avLst/>
            </a:prstGeom>
            <a:ln w="6350">
              <a:solidFill>
                <a:srgbClr val="304356"/>
              </a:solidFill>
            </a:ln>
            <a:effectLst/>
          </p:spPr>
          <p:style>
            <a:lnRef idx="2">
              <a:schemeClr val="accent1"/>
            </a:lnRef>
            <a:fillRef idx="0">
              <a:schemeClr val="accent1"/>
            </a:fillRef>
            <a:effectRef idx="1">
              <a:schemeClr val="accent1"/>
            </a:effectRef>
            <a:fontRef idx="minor">
              <a:schemeClr val="tx1"/>
            </a:fontRef>
          </p:style>
        </p:cxnSp>
      </p:grpSp>
      <p:pic>
        <p:nvPicPr>
          <p:cNvPr id="116" name="Picture 115" descr="Servers_Three.png">
            <a:extLst>
              <a:ext uri="{FF2B5EF4-FFF2-40B4-BE49-F238E27FC236}">
                <a16:creationId xmlns:a16="http://schemas.microsoft.com/office/drawing/2014/main" id="{DAF2CF3A-8463-3E4D-B521-562DA6415184}"/>
              </a:ext>
            </a:extLst>
          </p:cNvPr>
          <p:cNvPicPr>
            <a:picLocks noChangeAspect="1"/>
          </p:cNvPicPr>
          <p:nvPr/>
        </p:nvPicPr>
        <p:blipFill>
          <a:blip r:embed="rId30" cstate="print">
            <a:extLst>
              <a:ext uri="{28A0092B-C50C-407E-A947-70E740481C1C}">
                <a14:useLocalDpi xmlns:a14="http://schemas.microsoft.com/office/drawing/2010/main" val="0"/>
              </a:ext>
            </a:extLst>
          </a:blip>
          <a:stretch>
            <a:fillRect/>
          </a:stretch>
        </p:blipFill>
        <p:spPr>
          <a:xfrm>
            <a:off x="3510792" y="4020445"/>
            <a:ext cx="1345593" cy="986768"/>
          </a:xfrm>
          <a:prstGeom prst="rect">
            <a:avLst/>
          </a:prstGeom>
        </p:spPr>
      </p:pic>
    </p:spTree>
    <p:custDataLst>
      <p:tags r:id="rId1"/>
    </p:custDataLst>
    <p:extLst>
      <p:ext uri="{BB962C8B-B14F-4D97-AF65-F5344CB8AC3E}">
        <p14:creationId xmlns:p14="http://schemas.microsoft.com/office/powerpoint/2010/main" val="1071194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Important Cloud Terminology</a:t>
            </a:r>
          </a:p>
        </p:txBody>
      </p:sp>
      <p:sp>
        <p:nvSpPr>
          <p:cNvPr id="3" name="Content Placeholder 2"/>
          <p:cNvSpPr>
            <a:spLocks noGrp="1"/>
          </p:cNvSpPr>
          <p:nvPr>
            <p:ph idx="1"/>
          </p:nvPr>
        </p:nvSpPr>
        <p:spPr>
          <a:xfrm>
            <a:off x="238538" y="1440305"/>
            <a:ext cx="11672108" cy="4913308"/>
          </a:xfrm>
        </p:spPr>
        <p:txBody>
          <a:bodyPr>
            <a:noAutofit/>
          </a:bodyPr>
          <a:lstStyle/>
          <a:p>
            <a:pPr marL="457200" lvl="1" indent="-457200">
              <a:lnSpc>
                <a:spcPct val="110000"/>
              </a:lnSpc>
              <a:spcBef>
                <a:spcPts val="600"/>
              </a:spcBef>
              <a:spcAft>
                <a:spcPts val="600"/>
              </a:spcAft>
            </a:pPr>
            <a:r>
              <a:rPr lang="en-US" b="1" dirty="0"/>
              <a:t>High Availability (Highly Available):</a:t>
            </a:r>
          </a:p>
          <a:p>
            <a:pPr marL="914400" lvl="2" indent="-457200">
              <a:lnSpc>
                <a:spcPct val="110000"/>
              </a:lnSpc>
              <a:spcBef>
                <a:spcPts val="600"/>
              </a:spcBef>
              <a:spcAft>
                <a:spcPts val="600"/>
              </a:spcAft>
            </a:pPr>
            <a:r>
              <a:rPr lang="en-US" dirty="0"/>
              <a:t>Accessible when you need it</a:t>
            </a:r>
          </a:p>
          <a:p>
            <a:pPr marL="457200" lvl="1" indent="-457200">
              <a:lnSpc>
                <a:spcPct val="110000"/>
              </a:lnSpc>
              <a:spcBef>
                <a:spcPts val="600"/>
              </a:spcBef>
              <a:spcAft>
                <a:spcPts val="600"/>
              </a:spcAft>
            </a:pPr>
            <a:r>
              <a:rPr lang="en-US" b="1" dirty="0"/>
              <a:t>Fault Tolerance (Fault Tolerant):</a:t>
            </a:r>
          </a:p>
          <a:p>
            <a:pPr marL="914400" lvl="2" indent="-457200">
              <a:lnSpc>
                <a:spcPct val="110000"/>
              </a:lnSpc>
              <a:spcBef>
                <a:spcPts val="600"/>
              </a:spcBef>
              <a:spcAft>
                <a:spcPts val="600"/>
              </a:spcAft>
            </a:pPr>
            <a:r>
              <a:rPr lang="en-US" dirty="0"/>
              <a:t>Ability to withstand a certain amount of failure and still remain functional</a:t>
            </a:r>
          </a:p>
          <a:p>
            <a:pPr marL="457200" lvl="1" indent="-457200">
              <a:lnSpc>
                <a:spcPct val="110000"/>
              </a:lnSpc>
              <a:spcBef>
                <a:spcPts val="600"/>
              </a:spcBef>
              <a:spcAft>
                <a:spcPts val="600"/>
              </a:spcAft>
            </a:pPr>
            <a:r>
              <a:rPr lang="en-US" b="1" dirty="0"/>
              <a:t>Scalability (Scalable):</a:t>
            </a:r>
          </a:p>
          <a:p>
            <a:pPr marL="914400" lvl="2" indent="-457200">
              <a:lnSpc>
                <a:spcPct val="110000"/>
              </a:lnSpc>
              <a:spcBef>
                <a:spcPts val="600"/>
              </a:spcBef>
              <a:spcAft>
                <a:spcPts val="600"/>
              </a:spcAft>
            </a:pPr>
            <a:r>
              <a:rPr lang="en-US" dirty="0"/>
              <a:t>Ability to easily grow in size, capacity, and/or scope when required</a:t>
            </a:r>
          </a:p>
          <a:p>
            <a:pPr marL="914400" lvl="2" indent="-457200">
              <a:lnSpc>
                <a:spcPct val="110000"/>
              </a:lnSpc>
              <a:spcBef>
                <a:spcPts val="600"/>
              </a:spcBef>
              <a:spcAft>
                <a:spcPts val="600"/>
              </a:spcAft>
            </a:pPr>
            <a:r>
              <a:rPr lang="en-US" dirty="0"/>
              <a:t>Growth is (usually) based on demand</a:t>
            </a:r>
          </a:p>
          <a:p>
            <a:pPr marL="457200" lvl="1" indent="-457200">
              <a:lnSpc>
                <a:spcPct val="110000"/>
              </a:lnSpc>
              <a:spcBef>
                <a:spcPts val="600"/>
              </a:spcBef>
              <a:spcAft>
                <a:spcPts val="600"/>
              </a:spcAft>
            </a:pPr>
            <a:r>
              <a:rPr lang="en-US" b="1" dirty="0"/>
              <a:t>Elasticity (Elastic):</a:t>
            </a:r>
          </a:p>
          <a:p>
            <a:pPr marL="914400" lvl="2" indent="-457200">
              <a:lnSpc>
                <a:spcPct val="110000"/>
              </a:lnSpc>
              <a:spcBef>
                <a:spcPts val="600"/>
              </a:spcBef>
              <a:spcAft>
                <a:spcPts val="600"/>
              </a:spcAft>
            </a:pPr>
            <a:r>
              <a:rPr lang="en-US" dirty="0"/>
              <a:t>Ability to grow (scale) when required and to reduce in size when resources are no longer needed</a:t>
            </a:r>
          </a:p>
          <a:p>
            <a:pPr marL="914400" lvl="2" indent="-457200">
              <a:lnSpc>
                <a:spcPct val="110000"/>
              </a:lnSpc>
              <a:spcBef>
                <a:spcPts val="1000"/>
              </a:spcBef>
              <a:spcAft>
                <a:spcPts val="800"/>
              </a:spcAft>
            </a:pPr>
            <a:endParaRPr lang="en-US" dirty="0"/>
          </a:p>
          <a:p>
            <a:pPr marL="457200" lvl="1" indent="-457200">
              <a:lnSpc>
                <a:spcPct val="110000"/>
              </a:lnSpc>
              <a:spcBef>
                <a:spcPts val="1000"/>
              </a:spcBef>
              <a:spcAft>
                <a:spcPts val="800"/>
              </a:spcAft>
            </a:pPr>
            <a:endParaRPr lang="en-US" dirty="0"/>
          </a:p>
          <a:p>
            <a:pPr marL="457200" lvl="1" indent="-457200">
              <a:lnSpc>
                <a:spcPct val="110000"/>
              </a:lnSpc>
              <a:spcBef>
                <a:spcPts val="1000"/>
              </a:spcBef>
              <a:spcAft>
                <a:spcPts val="800"/>
              </a:spcAft>
            </a:pPr>
            <a:endParaRPr lang="en-US" dirty="0"/>
          </a:p>
        </p:txBody>
      </p:sp>
    </p:spTree>
    <p:custDataLst>
      <p:tags r:id="rId1"/>
    </p:custDataLst>
    <p:extLst>
      <p:ext uri="{BB962C8B-B14F-4D97-AF65-F5344CB8AC3E}">
        <p14:creationId xmlns:p14="http://schemas.microsoft.com/office/powerpoint/2010/main" val="1723597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a:xfrm>
            <a:off x="238538" y="1440305"/>
            <a:ext cx="11330609" cy="4913308"/>
          </a:xfrm>
        </p:spPr>
        <p:txBody>
          <a:bodyPr>
            <a:normAutofit fontScale="92500" lnSpcReduction="20000"/>
          </a:bodyPr>
          <a:lstStyle/>
          <a:p>
            <a:pPr marL="457200" lvl="1" indent="-457200">
              <a:lnSpc>
                <a:spcPct val="110000"/>
              </a:lnSpc>
              <a:spcBef>
                <a:spcPts val="1000"/>
              </a:spcBef>
              <a:spcAft>
                <a:spcPts val="800"/>
              </a:spcAft>
            </a:pPr>
            <a:r>
              <a:rPr lang="en-US" sz="2800" dirty="0"/>
              <a:t>Cloud computing is the on-demand delivery of IT resources online with pay-as-you-go pricing. </a:t>
            </a:r>
          </a:p>
          <a:p>
            <a:pPr marL="457200" lvl="1" indent="-457200">
              <a:lnSpc>
                <a:spcPct val="110000"/>
              </a:lnSpc>
              <a:spcBef>
                <a:spcPts val="1000"/>
              </a:spcBef>
              <a:spcAft>
                <a:spcPts val="800"/>
              </a:spcAft>
            </a:pPr>
            <a:r>
              <a:rPr lang="en-US" sz="2800" dirty="0"/>
              <a:t>Three models of cloud computing are:</a:t>
            </a:r>
          </a:p>
          <a:p>
            <a:pPr marL="914400" lvl="2" indent="-457200">
              <a:lnSpc>
                <a:spcPct val="110000"/>
              </a:lnSpc>
              <a:spcBef>
                <a:spcPts val="1000"/>
              </a:spcBef>
              <a:spcAft>
                <a:spcPts val="800"/>
              </a:spcAft>
            </a:pPr>
            <a:r>
              <a:rPr lang="en-US" sz="2400" dirty="0"/>
              <a:t>Infrastructure as a Service (IaaS)</a:t>
            </a:r>
          </a:p>
          <a:p>
            <a:pPr marL="914400" lvl="2" indent="-457200">
              <a:lnSpc>
                <a:spcPct val="110000"/>
              </a:lnSpc>
              <a:spcBef>
                <a:spcPts val="1000"/>
              </a:spcBef>
              <a:spcAft>
                <a:spcPts val="800"/>
              </a:spcAft>
            </a:pPr>
            <a:r>
              <a:rPr lang="en-US" sz="2400" dirty="0"/>
              <a:t>Platform as a Service (PaaS)</a:t>
            </a:r>
          </a:p>
          <a:p>
            <a:pPr marL="914400" lvl="2" indent="-457200">
              <a:lnSpc>
                <a:spcPct val="110000"/>
              </a:lnSpc>
              <a:spcBef>
                <a:spcPts val="1000"/>
              </a:spcBef>
              <a:spcAft>
                <a:spcPts val="800"/>
              </a:spcAft>
            </a:pPr>
            <a:r>
              <a:rPr lang="en-US" sz="2400" dirty="0"/>
              <a:t>Software as a Service (SaaS)</a:t>
            </a:r>
          </a:p>
          <a:p>
            <a:pPr marL="457200" lvl="1" indent="-457200">
              <a:lnSpc>
                <a:spcPct val="110000"/>
              </a:lnSpc>
              <a:spcBef>
                <a:spcPts val="1000"/>
              </a:spcBef>
              <a:spcAft>
                <a:spcPts val="800"/>
              </a:spcAft>
            </a:pPr>
            <a:r>
              <a:rPr lang="en-US" sz="2800" dirty="0"/>
              <a:t>All-in cloud, hybrid, and private cloud are three cloud deployment models.</a:t>
            </a:r>
          </a:p>
          <a:p>
            <a:pPr marL="457200" lvl="1" indent="-457200">
              <a:lnSpc>
                <a:spcPct val="110000"/>
              </a:lnSpc>
              <a:spcBef>
                <a:spcPts val="1000"/>
              </a:spcBef>
              <a:spcAft>
                <a:spcPts val="800"/>
              </a:spcAft>
            </a:pPr>
            <a:r>
              <a:rPr lang="en-US" sz="2800" dirty="0"/>
              <a:t>Cloud services are available to replace traditional on-premises computing activities.</a:t>
            </a:r>
          </a:p>
          <a:p>
            <a:pPr marL="457200" lvl="1" indent="-457200">
              <a:lnSpc>
                <a:spcPct val="110000"/>
              </a:lnSpc>
              <a:spcBef>
                <a:spcPts val="1000"/>
              </a:spcBef>
              <a:spcAft>
                <a:spcPts val="800"/>
              </a:spcAft>
            </a:pPr>
            <a:endParaRPr lang="en-US" sz="2800" dirty="0"/>
          </a:p>
          <a:p>
            <a:pPr marL="457200" lvl="1" indent="-457200">
              <a:lnSpc>
                <a:spcPct val="110000"/>
              </a:lnSpc>
              <a:spcBef>
                <a:spcPts val="1000"/>
              </a:spcBef>
              <a:spcAft>
                <a:spcPts val="800"/>
              </a:spcAft>
            </a:pPr>
            <a:endParaRPr lang="en-US" sz="2800" dirty="0"/>
          </a:p>
          <a:p>
            <a:pPr marL="457200" lvl="1" indent="-457200">
              <a:lnSpc>
                <a:spcPct val="110000"/>
              </a:lnSpc>
              <a:spcBef>
                <a:spcPts val="1000"/>
              </a:spcBef>
              <a:spcAft>
                <a:spcPts val="800"/>
              </a:spcAft>
            </a:pPr>
            <a:endParaRPr lang="en-US" sz="2800" dirty="0"/>
          </a:p>
        </p:txBody>
      </p:sp>
    </p:spTree>
    <p:custDataLst>
      <p:tags r:id="rId1"/>
    </p:custDataLst>
    <p:extLst>
      <p:ext uri="{BB962C8B-B14F-4D97-AF65-F5344CB8AC3E}">
        <p14:creationId xmlns:p14="http://schemas.microsoft.com/office/powerpoint/2010/main" val="1864769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1095836" cy="779463"/>
          </a:xfrm>
        </p:spPr>
        <p:txBody>
          <a:bodyPr>
            <a:noAutofit/>
          </a:bodyPr>
          <a:lstStyle/>
          <a:p>
            <a:r>
              <a:rPr lang="en-US" sz="4800" dirty="0"/>
              <a:t>Part 2: Six Benefits of Cloud Computing</a:t>
            </a:r>
          </a:p>
        </p:txBody>
      </p:sp>
    </p:spTree>
    <p:custDataLst>
      <p:tags r:id="rId1"/>
    </p:custDataLst>
    <p:extLst>
      <p:ext uri="{BB962C8B-B14F-4D97-AF65-F5344CB8AC3E}">
        <p14:creationId xmlns:p14="http://schemas.microsoft.com/office/powerpoint/2010/main" val="8440389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8539" y="231443"/>
            <a:ext cx="11115261" cy="779463"/>
          </a:xfrm>
        </p:spPr>
        <p:txBody>
          <a:bodyPr>
            <a:noAutofit/>
          </a:bodyPr>
          <a:lstStyle/>
          <a:p>
            <a:r>
              <a:rPr lang="en-US" sz="3800" dirty="0"/>
              <a:t>Advantage #1: Capex to Variable Expense</a:t>
            </a:r>
          </a:p>
        </p:txBody>
      </p:sp>
      <p:sp>
        <p:nvSpPr>
          <p:cNvPr id="7" name="Content Placeholder 6"/>
          <p:cNvSpPr>
            <a:spLocks noGrp="1"/>
          </p:cNvSpPr>
          <p:nvPr>
            <p:ph idx="1"/>
          </p:nvPr>
        </p:nvSpPr>
        <p:spPr>
          <a:xfrm>
            <a:off x="4185695" y="3235990"/>
            <a:ext cx="7720473" cy="869649"/>
          </a:xfrm>
        </p:spPr>
        <p:txBody>
          <a:bodyPr/>
          <a:lstStyle/>
          <a:p>
            <a:pPr marL="0" indent="0">
              <a:buNone/>
            </a:pPr>
            <a:r>
              <a:rPr lang="en-US" dirty="0"/>
              <a:t>Trade </a:t>
            </a:r>
            <a:r>
              <a:rPr lang="en-US" b="1" dirty="0">
                <a:solidFill>
                  <a:schemeClr val="accent2"/>
                </a:solidFill>
                <a:latin typeface="Amazon Ember" panose="020B0603020204020204" pitchFamily="34" charset="0"/>
                <a:ea typeface="Amazon Ember" panose="020B0603020204020204" pitchFamily="34" charset="0"/>
                <a:cs typeface="Amazon Ember" panose="020B0603020204020204" pitchFamily="34" charset="0"/>
              </a:rPr>
              <a:t>capital expense </a:t>
            </a:r>
            <a:r>
              <a:rPr lang="en-US" dirty="0"/>
              <a:t>for </a:t>
            </a: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variable expense</a:t>
            </a:r>
            <a:r>
              <a:rPr lang="en-US" dirty="0"/>
              <a:t>.</a:t>
            </a:r>
            <a:endParaRPr lang="en-US" sz="3733" dirty="0"/>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0369" y="2529159"/>
            <a:ext cx="2748636" cy="2125612"/>
          </a:xfrm>
          <a:prstGeom prst="rect">
            <a:avLst/>
          </a:prstGeom>
        </p:spPr>
      </p:pic>
    </p:spTree>
    <p:custDataLst>
      <p:tags r:id="rId1"/>
    </p:custDataLst>
    <p:extLst>
      <p:ext uri="{BB962C8B-B14F-4D97-AF65-F5344CB8AC3E}">
        <p14:creationId xmlns:p14="http://schemas.microsoft.com/office/powerpoint/2010/main" val="16353480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In This Module</a:t>
            </a:r>
          </a:p>
        </p:txBody>
      </p:sp>
      <p:sp>
        <p:nvSpPr>
          <p:cNvPr id="5" name="Content Placeholder 4"/>
          <p:cNvSpPr>
            <a:spLocks noGrp="1"/>
          </p:cNvSpPr>
          <p:nvPr>
            <p:ph idx="1"/>
          </p:nvPr>
        </p:nvSpPr>
        <p:spPr/>
        <p:txBody>
          <a:bodyPr>
            <a:noAutofit/>
          </a:bodyPr>
          <a:lstStyle/>
          <a:p>
            <a:pPr marL="493713" indent="-493713">
              <a:spcBef>
                <a:spcPts val="1800"/>
              </a:spcBef>
            </a:pPr>
            <a:r>
              <a:rPr lang="en-US" dirty="0"/>
              <a:t>Part 1: What is Cloud Computing?</a:t>
            </a:r>
          </a:p>
          <a:p>
            <a:pPr marL="493713" indent="-493713">
              <a:spcBef>
                <a:spcPts val="1800"/>
              </a:spcBef>
            </a:pPr>
            <a:r>
              <a:rPr lang="en-US" dirty="0"/>
              <a:t>Part 2: Six Advantages of Cloud Computing</a:t>
            </a:r>
          </a:p>
          <a:p>
            <a:pPr marL="493713" indent="-493713">
              <a:spcBef>
                <a:spcPts val="1800"/>
              </a:spcBef>
            </a:pPr>
            <a:r>
              <a:rPr lang="en-US" dirty="0"/>
              <a:t>Part 3: What is Amazon Web Services (AWS)?</a:t>
            </a:r>
          </a:p>
          <a:p>
            <a:pPr marL="493713" indent="-493713">
              <a:spcBef>
                <a:spcPts val="1800"/>
              </a:spcBef>
            </a:pPr>
            <a:r>
              <a:rPr lang="en-US" dirty="0"/>
              <a:t>Part 4: The AWS Cloud Adoption Framework (CAF)</a:t>
            </a:r>
          </a:p>
          <a:p>
            <a:pPr>
              <a:spcBef>
                <a:spcPts val="1800"/>
              </a:spcBef>
            </a:pPr>
            <a:endParaRPr lang="en-US" dirty="0"/>
          </a:p>
        </p:txBody>
      </p:sp>
    </p:spTree>
    <p:custDataLst>
      <p:tags r:id="rId1"/>
    </p:custDataLst>
    <p:extLst>
      <p:ext uri="{BB962C8B-B14F-4D97-AF65-F5344CB8AC3E}">
        <p14:creationId xmlns:p14="http://schemas.microsoft.com/office/powerpoint/2010/main" val="18389490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Capital Expense vs. Variable Expense</a:t>
            </a:r>
          </a:p>
        </p:txBody>
      </p:sp>
      <p:sp>
        <p:nvSpPr>
          <p:cNvPr id="7" name="Content Placeholder 6"/>
          <p:cNvSpPr>
            <a:spLocks noGrp="1"/>
          </p:cNvSpPr>
          <p:nvPr>
            <p:ph idx="1"/>
          </p:nvPr>
        </p:nvSpPr>
        <p:spPr>
          <a:xfrm>
            <a:off x="6222381" y="1550447"/>
            <a:ext cx="5596239" cy="3852132"/>
          </a:xfrm>
        </p:spPr>
        <p:txBody>
          <a:bodyPr>
            <a:noAutofit/>
          </a:bodyPr>
          <a:lstStyle/>
          <a:p>
            <a:pPr marL="457200" indent="-457200"/>
            <a:r>
              <a:rPr lang="en-US" b="1" dirty="0"/>
              <a:t>Capital expense </a:t>
            </a:r>
            <a:r>
              <a:rPr lang="en-US" dirty="0"/>
              <a:t>(capex): Funds used by a company to acquire, upgrade, and maintain physical assets such as property, industrial buildings, or equipment. </a:t>
            </a:r>
          </a:p>
          <a:p>
            <a:pPr marL="0" indent="0">
              <a:buNone/>
            </a:pPr>
            <a:endParaRPr lang="en-US" dirty="0"/>
          </a:p>
          <a:p>
            <a:pPr marL="457200" indent="-457200"/>
            <a:r>
              <a:rPr lang="en-US" b="1" dirty="0"/>
              <a:t>Variable expense</a:t>
            </a:r>
            <a:r>
              <a:rPr lang="en-US" dirty="0"/>
              <a:t>: A variable expense is an expense that is easily altered or avoided by the person bearing the cost</a:t>
            </a:r>
            <a:r>
              <a:rPr lang="en-US" sz="3200" dirty="0"/>
              <a:t>. </a:t>
            </a:r>
          </a:p>
        </p:txBody>
      </p:sp>
      <p:pic>
        <p:nvPicPr>
          <p:cNvPr id="3" name="Picture 2"/>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9053" y="1914519"/>
            <a:ext cx="5593081" cy="3964881"/>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Tree>
    <p:custDataLst>
      <p:tags r:id="rId1"/>
    </p:custDataLst>
    <p:extLst>
      <p:ext uri="{BB962C8B-B14F-4D97-AF65-F5344CB8AC3E}">
        <p14:creationId xmlns:p14="http://schemas.microsoft.com/office/powerpoint/2010/main" val="10082415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8540" y="231443"/>
            <a:ext cx="9445788" cy="779463"/>
          </a:xfrm>
        </p:spPr>
        <p:txBody>
          <a:bodyPr vert="horz" lIns="91440" tIns="45720" rIns="91440" bIns="45720" rtlCol="0" anchor="ctr">
            <a:noAutofit/>
          </a:bodyPr>
          <a:lstStyle/>
          <a:p>
            <a:r>
              <a:rPr lang="en-US" sz="3800" dirty="0"/>
              <a:t>Advantage #2: Economies of Scale</a:t>
            </a:r>
          </a:p>
        </p:txBody>
      </p:sp>
      <p:sp>
        <p:nvSpPr>
          <p:cNvPr id="7" name="Content Placeholder 6"/>
          <p:cNvSpPr>
            <a:spLocks noGrp="1"/>
          </p:cNvSpPr>
          <p:nvPr>
            <p:ph idx="1"/>
          </p:nvPr>
        </p:nvSpPr>
        <p:spPr>
          <a:xfrm>
            <a:off x="4146511" y="3005657"/>
            <a:ext cx="7627167" cy="929671"/>
          </a:xfrm>
        </p:spPr>
        <p:txBody>
          <a:bodyPr anchor="ctr"/>
          <a:lstStyle/>
          <a:p>
            <a:pPr marL="0" indent="0">
              <a:buNone/>
            </a:pPr>
            <a:r>
              <a:rPr lang="en-US" dirty="0"/>
              <a:t>Benefit from </a:t>
            </a: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massive economies of scale</a:t>
            </a:r>
            <a:r>
              <a:rPr lang="en-US" dirty="0"/>
              <a:t>.</a:t>
            </a:r>
            <a:endParaRPr lang="en-US" sz="3733" dirty="0"/>
          </a:p>
        </p:txBody>
      </p:sp>
      <p:pic>
        <p:nvPicPr>
          <p:cNvPr id="2050" name="Picture 2" descr="Benefits of the cloud - Benefit from massive economies of scale ic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7734" y="2531087"/>
            <a:ext cx="2719755" cy="2121408"/>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2353022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Economies of Scale</a:t>
            </a:r>
          </a:p>
        </p:txBody>
      </p:sp>
      <p:sp>
        <p:nvSpPr>
          <p:cNvPr id="7" name="Content Placeholder 6"/>
          <p:cNvSpPr>
            <a:spLocks noGrp="1"/>
          </p:cNvSpPr>
          <p:nvPr>
            <p:ph idx="1"/>
          </p:nvPr>
        </p:nvSpPr>
        <p:spPr>
          <a:xfrm>
            <a:off x="611291" y="1606554"/>
            <a:ext cx="7950818" cy="4794245"/>
          </a:xfrm>
        </p:spPr>
        <p:txBody>
          <a:bodyPr>
            <a:normAutofit/>
          </a:bodyPr>
          <a:lstStyle/>
          <a:p>
            <a:pPr marL="457200" indent="-457200"/>
            <a:r>
              <a:rPr lang="en-US" dirty="0"/>
              <a:t>Hardware solutions are </a:t>
            </a:r>
            <a:r>
              <a:rPr lang="en-US" b="1" dirty="0">
                <a:latin typeface="Amazon Ember" panose="020B0603020204020204" pitchFamily="34" charset="0"/>
                <a:ea typeface="Amazon Ember" panose="020B0603020204020204" pitchFamily="34" charset="0"/>
                <a:cs typeface="Amazon Ember" panose="020B0603020204020204" pitchFamily="34" charset="0"/>
              </a:rPr>
              <a:t>physical </a:t>
            </a:r>
            <a:r>
              <a:rPr lang="en-US" dirty="0">
                <a:latin typeface="Amazon Ember" panose="020B0603020204020204" pitchFamily="34" charset="0"/>
                <a:ea typeface="Amazon Ember" panose="020B0603020204020204" pitchFamily="34" charset="0"/>
                <a:cs typeface="Amazon Ember" panose="020B0603020204020204" pitchFamily="34" charset="0"/>
              </a:rPr>
              <a:t>and</a:t>
            </a:r>
            <a:r>
              <a:rPr lang="en-US" b="1" dirty="0">
                <a:latin typeface="Amazon Ember" panose="020B0603020204020204" pitchFamily="34" charset="0"/>
                <a:ea typeface="Amazon Ember" panose="020B0603020204020204" pitchFamily="34" charset="0"/>
                <a:cs typeface="Amazon Ember" panose="020B0603020204020204" pitchFamily="34" charset="0"/>
              </a:rPr>
              <a:t> </a:t>
            </a:r>
            <a:r>
              <a:rPr lang="en-US" dirty="0"/>
              <a:t>require:</a:t>
            </a:r>
          </a:p>
          <a:p>
            <a:pPr marL="914400" lvl="1" indent="-457200"/>
            <a:r>
              <a:rPr lang="en-US" dirty="0"/>
              <a:t>Space</a:t>
            </a:r>
          </a:p>
          <a:p>
            <a:pPr marL="914400" lvl="1" indent="-457200"/>
            <a:r>
              <a:rPr lang="en-US" dirty="0"/>
              <a:t>Staff</a:t>
            </a:r>
          </a:p>
          <a:p>
            <a:pPr marL="914400" lvl="1" indent="-457200"/>
            <a:r>
              <a:rPr lang="en-US" dirty="0"/>
              <a:t>Physical security</a:t>
            </a:r>
          </a:p>
          <a:p>
            <a:pPr marL="457200" indent="-457200"/>
            <a:r>
              <a:rPr lang="en-US" dirty="0"/>
              <a:t>Significant cost to procure and house these resources.</a:t>
            </a:r>
          </a:p>
          <a:p>
            <a:pPr marL="457200" indent="-457200"/>
            <a:r>
              <a:rPr lang="en-US" dirty="0"/>
              <a:t>No purchasing power.</a:t>
            </a:r>
          </a:p>
          <a:p>
            <a:pPr marL="457200" indent="-457200"/>
            <a:r>
              <a:rPr lang="en-US" dirty="0"/>
              <a:t>Cloud providers leverage hundreds of thousands of customers to achieve economies of scale.</a:t>
            </a:r>
          </a:p>
        </p:txBody>
      </p:sp>
      <p:pic>
        <p:nvPicPr>
          <p:cNvPr id="5" name="Picture 4">
            <a:extLst>
              <a:ext uri="{FF2B5EF4-FFF2-40B4-BE49-F238E27FC236}">
                <a16:creationId xmlns:a16="http://schemas.microsoft.com/office/drawing/2014/main" id="{161A1E47-B2E3-C94B-9792-EAF4F6AD5FD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981" t="9240" r="9067" b="9808"/>
          <a:stretch/>
        </p:blipFill>
        <p:spPr>
          <a:xfrm>
            <a:off x="9875520" y="1463040"/>
            <a:ext cx="2075689" cy="2075688"/>
          </a:xfrm>
          <a:prstGeom prst="rect">
            <a:avLst/>
          </a:prstGeom>
        </p:spPr>
      </p:pic>
    </p:spTree>
    <p:custDataLst>
      <p:tags r:id="rId1"/>
    </p:custDataLst>
    <p:extLst>
      <p:ext uri="{BB962C8B-B14F-4D97-AF65-F5344CB8AC3E}">
        <p14:creationId xmlns:p14="http://schemas.microsoft.com/office/powerpoint/2010/main" val="11259009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8539" y="231443"/>
            <a:ext cx="11115261" cy="779463"/>
          </a:xfrm>
        </p:spPr>
        <p:txBody>
          <a:bodyPr vert="horz" lIns="91440" tIns="45720" rIns="91440" bIns="45720" rtlCol="0" anchor="ctr">
            <a:noAutofit/>
          </a:bodyPr>
          <a:lstStyle/>
          <a:p>
            <a:r>
              <a:rPr lang="en-US" sz="3800" dirty="0"/>
              <a:t>Advantage #3: Capacity Planning</a:t>
            </a:r>
          </a:p>
        </p:txBody>
      </p:sp>
      <p:sp>
        <p:nvSpPr>
          <p:cNvPr id="7" name="Content Placeholder 6"/>
          <p:cNvSpPr>
            <a:spLocks noGrp="1"/>
          </p:cNvSpPr>
          <p:nvPr>
            <p:ph idx="1"/>
          </p:nvPr>
        </p:nvSpPr>
        <p:spPr>
          <a:xfrm>
            <a:off x="4149659" y="3219634"/>
            <a:ext cx="7076661" cy="509793"/>
          </a:xfrm>
        </p:spPr>
        <p:txBody>
          <a:bodyPr anchor="ctr">
            <a:normAutofit fontScale="92500"/>
          </a:bodyPr>
          <a:lstStyle/>
          <a:p>
            <a:pPr marL="0" indent="0">
              <a:buNone/>
            </a:pP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Eliminate guessing </a:t>
            </a:r>
            <a:r>
              <a:rPr lang="en-US" dirty="0"/>
              <a:t>on your capacity needs.</a:t>
            </a:r>
            <a:endParaRPr lang="en-US" sz="3733" dirty="0"/>
          </a:p>
        </p:txBody>
      </p:sp>
      <p:pic>
        <p:nvPicPr>
          <p:cNvPr id="4098" name="Picture 2" descr="Cloud computing benefits - Stop guessing capacity ic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7734" y="2531083"/>
            <a:ext cx="2719753" cy="2121408"/>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1241936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Guessing about Capacity</a:t>
            </a:r>
          </a:p>
        </p:txBody>
      </p:sp>
      <p:sp>
        <p:nvSpPr>
          <p:cNvPr id="7" name="Content Placeholder 6"/>
          <p:cNvSpPr>
            <a:spLocks noGrp="1"/>
          </p:cNvSpPr>
          <p:nvPr>
            <p:ph idx="1"/>
          </p:nvPr>
        </p:nvSpPr>
        <p:spPr>
          <a:xfrm>
            <a:off x="553102" y="1911358"/>
            <a:ext cx="5430036" cy="3630459"/>
          </a:xfrm>
        </p:spPr>
        <p:txBody>
          <a:bodyPr>
            <a:normAutofit/>
          </a:bodyPr>
          <a:lstStyle/>
          <a:p>
            <a:pPr marL="457200" indent="-457200"/>
            <a:r>
              <a:rPr lang="en-US" dirty="0"/>
              <a:t>What are the potential maximum peaks in usage?</a:t>
            </a:r>
          </a:p>
          <a:p>
            <a:pPr marL="457200" indent="-457200"/>
            <a:r>
              <a:rPr lang="en-US" dirty="0"/>
              <a:t>Is there enough resource capacity at peak?</a:t>
            </a:r>
          </a:p>
          <a:p>
            <a:pPr marL="457200" indent="-457200"/>
            <a:r>
              <a:rPr lang="en-US" dirty="0"/>
              <a:t>Is the amount of storage sufficient?</a:t>
            </a:r>
          </a:p>
        </p:txBody>
      </p:sp>
      <p:pic>
        <p:nvPicPr>
          <p:cNvPr id="5" name="Picture 4">
            <a:extLst>
              <a:ext uri="{FF2B5EF4-FFF2-40B4-BE49-F238E27FC236}">
                <a16:creationId xmlns:a16="http://schemas.microsoft.com/office/drawing/2014/main" id="{0E303F27-4F1B-084C-81AD-0214C11B2E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3210" y="4558461"/>
            <a:ext cx="1309927" cy="1746570"/>
          </a:xfrm>
          <a:prstGeom prst="rect">
            <a:avLst/>
          </a:prstGeom>
        </p:spPr>
      </p:pic>
      <p:sp>
        <p:nvSpPr>
          <p:cNvPr id="6" name="Cloud Callout 5">
            <a:extLst>
              <a:ext uri="{FF2B5EF4-FFF2-40B4-BE49-F238E27FC236}">
                <a16:creationId xmlns:a16="http://schemas.microsoft.com/office/drawing/2014/main" id="{C90C980E-6622-4743-9A5B-E2C7E4769986}"/>
              </a:ext>
            </a:extLst>
          </p:cNvPr>
          <p:cNvSpPr/>
          <p:nvPr/>
        </p:nvSpPr>
        <p:spPr>
          <a:xfrm>
            <a:off x="5897218" y="1718362"/>
            <a:ext cx="5975860" cy="2406902"/>
          </a:xfrm>
          <a:prstGeom prst="cloudCallout">
            <a:avLst>
              <a:gd name="adj1" fmla="val -44783"/>
              <a:gd name="adj2" fmla="val 66491"/>
            </a:avLst>
          </a:prstGeom>
          <a:noFill/>
          <a:ln>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2DBF2385-D39C-3049-AD69-801A50139B1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148442" y="2196718"/>
            <a:ext cx="1458718" cy="1458718"/>
          </a:xfrm>
          <a:prstGeom prst="rect">
            <a:avLst/>
          </a:prstGeom>
        </p:spPr>
      </p:pic>
      <p:pic>
        <p:nvPicPr>
          <p:cNvPr id="9" name="Picture 8">
            <a:extLst>
              <a:ext uri="{FF2B5EF4-FFF2-40B4-BE49-F238E27FC236}">
                <a16:creationId xmlns:a16="http://schemas.microsoft.com/office/drawing/2014/main" id="{F56A6862-E688-B443-B03B-F36BD29EFCB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95421" y="2192454"/>
            <a:ext cx="1458718" cy="1458718"/>
          </a:xfrm>
          <a:prstGeom prst="rect">
            <a:avLst/>
          </a:prstGeom>
        </p:spPr>
      </p:pic>
      <p:pic>
        <p:nvPicPr>
          <p:cNvPr id="10" name="Picture 9">
            <a:extLst>
              <a:ext uri="{FF2B5EF4-FFF2-40B4-BE49-F238E27FC236}">
                <a16:creationId xmlns:a16="http://schemas.microsoft.com/office/drawing/2014/main" id="{D763ABB0-A5F0-EC4D-B898-9F2231914C2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29503" y="2166085"/>
            <a:ext cx="1458718" cy="1458718"/>
          </a:xfrm>
          <a:prstGeom prst="rect">
            <a:avLst/>
          </a:prstGeom>
        </p:spPr>
      </p:pic>
    </p:spTree>
    <p:custDataLst>
      <p:tags r:id="rId1"/>
    </p:custDataLst>
    <p:extLst>
      <p:ext uri="{BB962C8B-B14F-4D97-AF65-F5344CB8AC3E}">
        <p14:creationId xmlns:p14="http://schemas.microsoft.com/office/powerpoint/2010/main" val="33934470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8539" y="231443"/>
            <a:ext cx="11115261" cy="779463"/>
          </a:xfrm>
        </p:spPr>
        <p:txBody>
          <a:bodyPr vert="horz" lIns="91440" tIns="45720" rIns="91440" bIns="45720" rtlCol="0" anchor="ctr">
            <a:noAutofit/>
          </a:bodyPr>
          <a:lstStyle/>
          <a:p>
            <a:r>
              <a:rPr lang="en-US" sz="3800" dirty="0"/>
              <a:t>Advantage #4: Speed and Agility</a:t>
            </a:r>
          </a:p>
        </p:txBody>
      </p:sp>
      <p:sp>
        <p:nvSpPr>
          <p:cNvPr id="7" name="Content Placeholder 6"/>
          <p:cNvSpPr>
            <a:spLocks noGrp="1"/>
          </p:cNvSpPr>
          <p:nvPr>
            <p:ph idx="1"/>
          </p:nvPr>
        </p:nvSpPr>
        <p:spPr>
          <a:xfrm>
            <a:off x="4157395" y="3004364"/>
            <a:ext cx="4650702" cy="876175"/>
          </a:xfrm>
        </p:spPr>
        <p:txBody>
          <a:bodyPr anchor="ctr"/>
          <a:lstStyle/>
          <a:p>
            <a:pPr marL="0" indent="0">
              <a:buNone/>
            </a:pPr>
            <a:r>
              <a:rPr lang="en-US" dirty="0"/>
              <a:t>Increase </a:t>
            </a: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speed</a:t>
            </a:r>
            <a:r>
              <a:rPr lang="en-US" b="1" dirty="0"/>
              <a:t> </a:t>
            </a:r>
            <a:r>
              <a:rPr lang="en-US" dirty="0"/>
              <a:t>and</a:t>
            </a:r>
            <a:r>
              <a:rPr lang="en-US" b="1" dirty="0"/>
              <a:t> </a:t>
            </a: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agility</a:t>
            </a:r>
            <a:r>
              <a:rPr lang="en-US" dirty="0"/>
              <a:t>.</a:t>
            </a:r>
            <a:endParaRPr lang="en-US" sz="3733" dirty="0"/>
          </a:p>
        </p:txBody>
      </p:sp>
      <p:pic>
        <p:nvPicPr>
          <p:cNvPr id="6146" name="Picture 2" descr="Benefits of cloud computing - Increase speed and agility ic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7729" y="2530590"/>
            <a:ext cx="2719753" cy="2121408"/>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6370647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A53CF03-4DED-7C48-B61F-388FEE833622}"/>
              </a:ext>
            </a:extLst>
          </p:cNvPr>
          <p:cNvSpPr>
            <a:spLocks noGrp="1"/>
          </p:cNvSpPr>
          <p:nvPr>
            <p:ph idx="1"/>
          </p:nvPr>
        </p:nvSpPr>
        <p:spPr>
          <a:xfrm>
            <a:off x="238539" y="1440305"/>
            <a:ext cx="8320245" cy="4913308"/>
          </a:xfrm>
        </p:spPr>
        <p:txBody>
          <a:bodyPr/>
          <a:lstStyle/>
          <a:p>
            <a:pPr marL="457200" indent="-457200"/>
            <a:r>
              <a:rPr lang="en-US" dirty="0"/>
              <a:t>Rapid availability of new resources</a:t>
            </a:r>
          </a:p>
          <a:p>
            <a:pPr marL="914400" lvl="1" indent="-457200"/>
            <a:r>
              <a:rPr lang="en-US" dirty="0"/>
              <a:t>Provision resources in minutes, not weeks.</a:t>
            </a:r>
          </a:p>
          <a:p>
            <a:pPr marL="457200" indent="-457200"/>
            <a:r>
              <a:rPr lang="en-US" dirty="0"/>
              <a:t>Increase Innovation</a:t>
            </a:r>
          </a:p>
          <a:p>
            <a:pPr marL="914400" lvl="1" indent="-457200"/>
            <a:r>
              <a:rPr lang="en-US" dirty="0"/>
              <a:t>Quick, low cost experimentation.</a:t>
            </a:r>
          </a:p>
          <a:p>
            <a:pPr marL="914400" lvl="1" indent="-457200"/>
            <a:r>
              <a:rPr lang="en-US" dirty="0"/>
              <a:t>Leverage pre-fabricated functionality without requiring in-house expertise. (i.e., data warehousing, analytics)</a:t>
            </a:r>
          </a:p>
          <a:p>
            <a:pPr marL="457200" indent="-457200"/>
            <a:r>
              <a:rPr lang="en-US" dirty="0"/>
              <a:t>Increase experimentation</a:t>
            </a:r>
          </a:p>
          <a:p>
            <a:pPr marL="914400" lvl="1" indent="-457200"/>
            <a:r>
              <a:rPr lang="en-US" dirty="0"/>
              <a:t>Explore new avenues of business with minimal risk and expense.</a:t>
            </a:r>
          </a:p>
          <a:p>
            <a:pPr marL="914400" lvl="1" indent="-457200"/>
            <a:r>
              <a:rPr lang="en-US" dirty="0"/>
              <a:t>Test with different configurations.</a:t>
            </a:r>
          </a:p>
        </p:txBody>
      </p:sp>
      <p:sp>
        <p:nvSpPr>
          <p:cNvPr id="2" name="Title 1">
            <a:extLst>
              <a:ext uri="{FF2B5EF4-FFF2-40B4-BE49-F238E27FC236}">
                <a16:creationId xmlns:a16="http://schemas.microsoft.com/office/drawing/2014/main" id="{77BB6952-23F5-6F41-B292-5FFF0F0DC2F6}"/>
              </a:ext>
            </a:extLst>
          </p:cNvPr>
          <p:cNvSpPr>
            <a:spLocks noGrp="1"/>
          </p:cNvSpPr>
          <p:nvPr>
            <p:ph type="title"/>
          </p:nvPr>
        </p:nvSpPr>
        <p:spPr/>
        <p:txBody>
          <a:bodyPr/>
          <a:lstStyle/>
          <a:p>
            <a:r>
              <a:rPr lang="en-US" dirty="0"/>
              <a:t>Increase Speed and Agility</a:t>
            </a:r>
          </a:p>
        </p:txBody>
      </p:sp>
      <p:pic>
        <p:nvPicPr>
          <p:cNvPr id="7" name="Picture 6">
            <a:extLst>
              <a:ext uri="{FF2B5EF4-FFF2-40B4-BE49-F238E27FC236}">
                <a16:creationId xmlns:a16="http://schemas.microsoft.com/office/drawing/2014/main" id="{43B8F78F-FF1E-9A4F-AEDB-CA85111A9CE9}"/>
              </a:ext>
            </a:extLst>
          </p:cNvPr>
          <p:cNvPicPr>
            <a:picLocks noChangeAspect="1"/>
          </p:cNvPicPr>
          <p:nvPr/>
        </p:nvPicPr>
        <p:blipFill>
          <a:blip r:embed="rId3"/>
          <a:stretch>
            <a:fillRect/>
          </a:stretch>
        </p:blipFill>
        <p:spPr>
          <a:xfrm>
            <a:off x="8851392" y="1463250"/>
            <a:ext cx="3042330" cy="2250829"/>
          </a:xfrm>
          <a:prstGeom prst="rect">
            <a:avLst/>
          </a:prstGeom>
        </p:spPr>
      </p:pic>
    </p:spTree>
    <p:extLst>
      <p:ext uri="{BB962C8B-B14F-4D97-AF65-F5344CB8AC3E}">
        <p14:creationId xmlns:p14="http://schemas.microsoft.com/office/powerpoint/2010/main" val="2235600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8539" y="231443"/>
            <a:ext cx="11115261" cy="779463"/>
          </a:xfrm>
        </p:spPr>
        <p:txBody>
          <a:bodyPr vert="horz" lIns="91440" tIns="45720" rIns="91440" bIns="45720" rtlCol="0" anchor="ctr">
            <a:noAutofit/>
          </a:bodyPr>
          <a:lstStyle/>
          <a:p>
            <a:r>
              <a:rPr lang="en-US" sz="3800" dirty="0"/>
              <a:t>Advantage #5: Spend Strategically</a:t>
            </a:r>
          </a:p>
        </p:txBody>
      </p:sp>
      <p:sp>
        <p:nvSpPr>
          <p:cNvPr id="7" name="Content Placeholder 6"/>
          <p:cNvSpPr>
            <a:spLocks noGrp="1"/>
          </p:cNvSpPr>
          <p:nvPr>
            <p:ph idx="1"/>
          </p:nvPr>
        </p:nvSpPr>
        <p:spPr>
          <a:xfrm>
            <a:off x="4186946" y="2939431"/>
            <a:ext cx="7627167" cy="1004315"/>
          </a:xfrm>
        </p:spPr>
        <p:txBody>
          <a:bodyPr anchor="ctr"/>
          <a:lstStyle/>
          <a:p>
            <a:pPr marL="0" indent="0">
              <a:buNone/>
            </a:pP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Stop spending money </a:t>
            </a:r>
            <a:r>
              <a:rPr lang="en-US" dirty="0"/>
              <a:t>on running and maintaining data centers.</a:t>
            </a:r>
            <a:endParaRPr lang="en-US" sz="3733" dirty="0"/>
          </a:p>
        </p:txBody>
      </p:sp>
      <p:pic>
        <p:nvPicPr>
          <p:cNvPr id="7170" name="Picture 2" descr="Cloud benefits - Stop spending money on running and maintaining data centers ic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7728" y="2531089"/>
            <a:ext cx="2743197" cy="2121408"/>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9268427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DB091-C1A3-2C4C-85EE-FBC291FEF890}"/>
              </a:ext>
            </a:extLst>
          </p:cNvPr>
          <p:cNvSpPr>
            <a:spLocks noGrp="1"/>
          </p:cNvSpPr>
          <p:nvPr>
            <p:ph type="title"/>
          </p:nvPr>
        </p:nvSpPr>
        <p:spPr/>
        <p:txBody>
          <a:bodyPr>
            <a:normAutofit/>
          </a:bodyPr>
          <a:lstStyle/>
          <a:p>
            <a:r>
              <a:rPr lang="en-US" sz="4200" dirty="0"/>
              <a:t>Stop Spending Money on Data Centers</a:t>
            </a:r>
          </a:p>
        </p:txBody>
      </p:sp>
      <p:pic>
        <p:nvPicPr>
          <p:cNvPr id="5" name="Content Placeholder 4">
            <a:extLst>
              <a:ext uri="{FF2B5EF4-FFF2-40B4-BE49-F238E27FC236}">
                <a16:creationId xmlns:a16="http://schemas.microsoft.com/office/drawing/2014/main" id="{1FC6BA1D-11A2-F240-823E-155362DB3700}"/>
              </a:ext>
            </a:extLst>
          </p:cNvPr>
          <p:cNvPicPr>
            <a:picLocks noGrp="1" noChangeAspect="1"/>
          </p:cNvPicPr>
          <p:nvPr>
            <p:ph idx="1"/>
          </p:nvPr>
        </p:nvPicPr>
        <p:blipFill>
          <a:blip r:embed="rId3"/>
          <a:stretch>
            <a:fillRect/>
          </a:stretch>
        </p:blipFill>
        <p:spPr>
          <a:xfrm>
            <a:off x="18979" y="1439863"/>
            <a:ext cx="4913312" cy="4913312"/>
          </a:xfrm>
        </p:spPr>
      </p:pic>
      <p:sp>
        <p:nvSpPr>
          <p:cNvPr id="6" name="Content Placeholder 6">
            <a:extLst>
              <a:ext uri="{FF2B5EF4-FFF2-40B4-BE49-F238E27FC236}">
                <a16:creationId xmlns:a16="http://schemas.microsoft.com/office/drawing/2014/main" id="{B3EBBC4F-1A7B-304E-91D8-F0053FA768F1}"/>
              </a:ext>
            </a:extLst>
          </p:cNvPr>
          <p:cNvSpPr txBox="1">
            <a:spLocks/>
          </p:cNvSpPr>
          <p:nvPr/>
        </p:nvSpPr>
        <p:spPr>
          <a:xfrm>
            <a:off x="5320144" y="2081290"/>
            <a:ext cx="6317673" cy="363045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Tx/>
              <a:buBlip>
                <a:blip r:embed="rId4"/>
              </a:buBlip>
              <a:defRPr sz="2800" b="0" i="0" kern="1200">
                <a:solidFill>
                  <a:schemeClr val="tx1"/>
                </a:solidFill>
                <a:latin typeface="Amazon Ember Light" charset="0"/>
                <a:ea typeface="Amazon Ember Light" charset="0"/>
                <a:cs typeface="Amazon Ember Light" charset="0"/>
              </a:defRPr>
            </a:lvl1pPr>
            <a:lvl2pPr marL="685800" indent="-228600" algn="l" defTabSz="914400" rtl="0" eaLnBrk="1" latinLnBrk="0" hangingPunct="1">
              <a:lnSpc>
                <a:spcPct val="90000"/>
              </a:lnSpc>
              <a:spcBef>
                <a:spcPts val="500"/>
              </a:spcBef>
              <a:buFontTx/>
              <a:buBlip>
                <a:blip r:embed="rId4"/>
              </a:buBlip>
              <a:defRPr sz="2400" b="0" i="0" kern="1200">
                <a:solidFill>
                  <a:schemeClr val="tx1"/>
                </a:solidFill>
                <a:latin typeface="Amazon Ember Light" charset="0"/>
                <a:ea typeface="Amazon Ember Light" charset="0"/>
                <a:cs typeface="Amazon Ember Light" charset="0"/>
              </a:defRPr>
            </a:lvl2pPr>
            <a:lvl3pPr marL="1143000" indent="-228600" algn="l" defTabSz="914400" rtl="0" eaLnBrk="1" latinLnBrk="0" hangingPunct="1">
              <a:lnSpc>
                <a:spcPct val="90000"/>
              </a:lnSpc>
              <a:spcBef>
                <a:spcPts val="500"/>
              </a:spcBef>
              <a:buFontTx/>
              <a:buBlip>
                <a:blip r:embed="rId4"/>
              </a:buBlip>
              <a:defRPr sz="2000" b="0" i="0" kern="1200">
                <a:solidFill>
                  <a:schemeClr val="tx1"/>
                </a:solidFill>
                <a:latin typeface="Amazon Ember Light" charset="0"/>
                <a:ea typeface="Amazon Ember Light" charset="0"/>
                <a:cs typeface="Amazon Ember Light" charset="0"/>
              </a:defRPr>
            </a:lvl3pPr>
            <a:lvl4pPr marL="1600200" indent="-228600" algn="l" defTabSz="914400" rtl="0" eaLnBrk="1" latinLnBrk="0" hangingPunct="1">
              <a:lnSpc>
                <a:spcPct val="90000"/>
              </a:lnSpc>
              <a:spcBef>
                <a:spcPts val="500"/>
              </a:spcBef>
              <a:buFontTx/>
              <a:buBlip>
                <a:blip r:embed="rId4"/>
              </a:buBlip>
              <a:defRPr sz="1800" b="0" i="0" kern="1200">
                <a:solidFill>
                  <a:schemeClr val="tx1"/>
                </a:solidFill>
                <a:latin typeface="Amazon Ember Light" charset="0"/>
                <a:ea typeface="Amazon Ember Light" charset="0"/>
                <a:cs typeface="Amazon Ember Light" charset="0"/>
              </a:defRPr>
            </a:lvl4pPr>
            <a:lvl5pPr marL="2057400" indent="-228600" algn="l" defTabSz="914400" rtl="0" eaLnBrk="1" latinLnBrk="0" hangingPunct="1">
              <a:lnSpc>
                <a:spcPct val="90000"/>
              </a:lnSpc>
              <a:spcBef>
                <a:spcPts val="500"/>
              </a:spcBef>
              <a:buFontTx/>
              <a:buBlip>
                <a:blip r:embed="rId4"/>
              </a:buBlip>
              <a:defRPr sz="1800" b="0" i="0" kern="1200">
                <a:solidFill>
                  <a:schemeClr val="tx1"/>
                </a:solidFill>
                <a:latin typeface="Amazon Ember Light" charset="0"/>
                <a:ea typeface="Amazon Ember Light" charset="0"/>
                <a:cs typeface="Amazon Ember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indent="-457200"/>
            <a:r>
              <a:rPr lang="en-US" dirty="0"/>
              <a:t>Focus on customers</a:t>
            </a:r>
          </a:p>
          <a:p>
            <a:pPr marL="457200" indent="-457200"/>
            <a:endParaRPr lang="en-US" dirty="0"/>
          </a:p>
          <a:p>
            <a:pPr marL="457200" indent="-457200"/>
            <a:r>
              <a:rPr lang="en-US" dirty="0"/>
              <a:t>Focus on projects that differentiate the business</a:t>
            </a:r>
          </a:p>
          <a:p>
            <a:pPr marL="457200" indent="-457200"/>
            <a:endParaRPr lang="en-US" dirty="0"/>
          </a:p>
          <a:p>
            <a:pPr marL="457200" indent="-457200"/>
            <a:r>
              <a:rPr lang="en-US" dirty="0"/>
              <a:t>Delegate the racking, stacking and powering of servers to the cloud provider</a:t>
            </a:r>
          </a:p>
          <a:p>
            <a:pPr marL="0" indent="0">
              <a:buNone/>
            </a:pPr>
            <a:endParaRPr lang="en-US" dirty="0"/>
          </a:p>
          <a:p>
            <a:pPr marL="457200" indent="-457200"/>
            <a:endParaRPr lang="en-US" dirty="0"/>
          </a:p>
        </p:txBody>
      </p:sp>
    </p:spTree>
    <p:extLst>
      <p:ext uri="{BB962C8B-B14F-4D97-AF65-F5344CB8AC3E}">
        <p14:creationId xmlns:p14="http://schemas.microsoft.com/office/powerpoint/2010/main" val="23478088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8539" y="231443"/>
            <a:ext cx="11115261" cy="779463"/>
          </a:xfrm>
        </p:spPr>
        <p:txBody>
          <a:bodyPr vert="horz" lIns="91440" tIns="45720" rIns="91440" bIns="45720" rtlCol="0" anchor="ctr">
            <a:noAutofit/>
          </a:bodyPr>
          <a:lstStyle/>
          <a:p>
            <a:r>
              <a:rPr lang="en-US" sz="3800" dirty="0"/>
              <a:t>Advantage #6: Ease of Deployment</a:t>
            </a:r>
          </a:p>
        </p:txBody>
      </p:sp>
      <p:sp>
        <p:nvSpPr>
          <p:cNvPr id="7" name="Content Placeholder 6"/>
          <p:cNvSpPr>
            <a:spLocks noGrp="1"/>
          </p:cNvSpPr>
          <p:nvPr>
            <p:ph idx="1"/>
          </p:nvPr>
        </p:nvSpPr>
        <p:spPr>
          <a:xfrm>
            <a:off x="4163503" y="3089629"/>
            <a:ext cx="5191512" cy="799042"/>
          </a:xfrm>
        </p:spPr>
        <p:txBody>
          <a:bodyPr anchor="ctr">
            <a:normAutofit/>
          </a:bodyPr>
          <a:lstStyle/>
          <a:p>
            <a:pPr marL="0" indent="0">
              <a:buNone/>
            </a:pP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Go global </a:t>
            </a:r>
            <a:r>
              <a:rPr lang="en-US" dirty="0"/>
              <a:t>in minutes.</a:t>
            </a:r>
            <a:endParaRPr lang="en-US" sz="3733" dirty="0"/>
          </a:p>
        </p:txBody>
      </p:sp>
      <p:pic>
        <p:nvPicPr>
          <p:cNvPr id="8194" name="Picture 2" descr="Benefits of the cloud - Go global in minutes ic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7729" y="2531087"/>
            <a:ext cx="2719753" cy="2121408"/>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972347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D67E4-BDC1-B340-8993-E1E72418A01F}"/>
              </a:ext>
            </a:extLst>
          </p:cNvPr>
          <p:cNvSpPr>
            <a:spLocks noGrp="1"/>
          </p:cNvSpPr>
          <p:nvPr>
            <p:ph type="title"/>
          </p:nvPr>
        </p:nvSpPr>
        <p:spPr/>
        <p:txBody>
          <a:bodyPr/>
          <a:lstStyle/>
          <a:p>
            <a:r>
              <a:rPr lang="en-US" dirty="0"/>
              <a:t>Module Objectives</a:t>
            </a:r>
          </a:p>
        </p:txBody>
      </p:sp>
      <p:sp>
        <p:nvSpPr>
          <p:cNvPr id="4" name="Content Placeholder 2">
            <a:extLst>
              <a:ext uri="{FF2B5EF4-FFF2-40B4-BE49-F238E27FC236}">
                <a16:creationId xmlns:a16="http://schemas.microsoft.com/office/drawing/2014/main" id="{AA03B58E-9CA1-F041-8923-2FE03FDDD563}"/>
              </a:ext>
            </a:extLst>
          </p:cNvPr>
          <p:cNvSpPr>
            <a:spLocks noGrp="1"/>
          </p:cNvSpPr>
          <p:nvPr>
            <p:ph idx="1"/>
          </p:nvPr>
        </p:nvSpPr>
        <p:spPr>
          <a:xfrm>
            <a:off x="527538" y="1828593"/>
            <a:ext cx="11078308" cy="3296978"/>
          </a:xfrm>
        </p:spPr>
        <p:txBody>
          <a:bodyPr anchor="ctr">
            <a:noAutofit/>
          </a:bodyPr>
          <a:lstStyle/>
          <a:p>
            <a:pPr marL="219075" lvl="1" indent="0" defTabSz="342900">
              <a:lnSpc>
                <a:spcPct val="150000"/>
              </a:lnSpc>
              <a:spcBef>
                <a:spcPts val="0"/>
              </a:spcBef>
              <a:spcAft>
                <a:spcPts val="600"/>
              </a:spcAft>
              <a:buClr>
                <a:schemeClr val="accent1"/>
              </a:buClr>
              <a:buNone/>
              <a:tabLst>
                <a:tab pos="8461375" algn="r"/>
              </a:tabLst>
            </a:pPr>
            <a:r>
              <a:rPr lang="en-US" sz="2800" dirty="0"/>
              <a:t>Discuss key concepts related to cloud computing and the advantages of cloud computing: </a:t>
            </a:r>
          </a:p>
          <a:p>
            <a:pPr marL="682625" lvl="1" indent="-463550" defTabSz="342900">
              <a:lnSpc>
                <a:spcPct val="150000"/>
              </a:lnSpc>
              <a:spcBef>
                <a:spcPts val="0"/>
              </a:spcBef>
              <a:spcAft>
                <a:spcPts val="600"/>
              </a:spcAft>
              <a:buClr>
                <a:schemeClr val="accent1"/>
              </a:buClr>
              <a:tabLst>
                <a:tab pos="8461375" algn="r"/>
              </a:tabLst>
            </a:pPr>
            <a:r>
              <a:rPr lang="en-US" sz="2800" dirty="0"/>
              <a:t>Define different types of cloud computing. </a:t>
            </a:r>
          </a:p>
          <a:p>
            <a:pPr marL="682625" lvl="1" indent="-463550" defTabSz="342900">
              <a:lnSpc>
                <a:spcPct val="150000"/>
              </a:lnSpc>
              <a:spcBef>
                <a:spcPts val="0"/>
              </a:spcBef>
              <a:spcAft>
                <a:spcPts val="600"/>
              </a:spcAft>
              <a:buClr>
                <a:schemeClr val="accent1"/>
              </a:buClr>
              <a:tabLst>
                <a:tab pos="8461375" algn="r"/>
              </a:tabLst>
            </a:pPr>
            <a:r>
              <a:rPr lang="en-US" sz="2800" dirty="0"/>
              <a:t>Describe six advantages of cloud computing.</a:t>
            </a:r>
          </a:p>
          <a:p>
            <a:pPr marL="682625" lvl="1" indent="-463550" defTabSz="342900">
              <a:lnSpc>
                <a:spcPct val="150000"/>
              </a:lnSpc>
              <a:spcBef>
                <a:spcPts val="0"/>
              </a:spcBef>
              <a:spcAft>
                <a:spcPts val="600"/>
              </a:spcAft>
              <a:buClr>
                <a:schemeClr val="accent1"/>
              </a:buClr>
              <a:tabLst>
                <a:tab pos="8461375" algn="r"/>
              </a:tabLst>
            </a:pPr>
            <a:r>
              <a:rPr lang="en-US" sz="2800" dirty="0"/>
              <a:t>Describe cloud deployment models.</a:t>
            </a:r>
          </a:p>
          <a:p>
            <a:pPr marL="682625" lvl="1" indent="-463550" defTabSz="342900">
              <a:lnSpc>
                <a:spcPct val="150000"/>
              </a:lnSpc>
              <a:spcBef>
                <a:spcPts val="0"/>
              </a:spcBef>
              <a:spcAft>
                <a:spcPts val="600"/>
              </a:spcAft>
              <a:buClr>
                <a:schemeClr val="accent1"/>
              </a:buClr>
              <a:tabLst>
                <a:tab pos="8461375" algn="r"/>
              </a:tabLst>
            </a:pPr>
            <a:r>
              <a:rPr lang="en-US" sz="2800" dirty="0"/>
              <a:t>Review the AWS Cloud Adoption Framework (CAF).</a:t>
            </a:r>
          </a:p>
        </p:txBody>
      </p:sp>
    </p:spTree>
    <p:extLst>
      <p:ext uri="{BB962C8B-B14F-4D97-AF65-F5344CB8AC3E}">
        <p14:creationId xmlns:p14="http://schemas.microsoft.com/office/powerpoint/2010/main" val="36713761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DB091-C1A3-2C4C-85EE-FBC291FEF890}"/>
              </a:ext>
            </a:extLst>
          </p:cNvPr>
          <p:cNvSpPr>
            <a:spLocks noGrp="1"/>
          </p:cNvSpPr>
          <p:nvPr>
            <p:ph type="title"/>
          </p:nvPr>
        </p:nvSpPr>
        <p:spPr/>
        <p:txBody>
          <a:bodyPr>
            <a:normAutofit/>
          </a:bodyPr>
          <a:lstStyle/>
          <a:p>
            <a:r>
              <a:rPr lang="en-US" sz="4200" dirty="0"/>
              <a:t>Go Global in Minutes</a:t>
            </a:r>
          </a:p>
        </p:txBody>
      </p:sp>
      <p:grpSp>
        <p:nvGrpSpPr>
          <p:cNvPr id="9" name="Group 8">
            <a:extLst>
              <a:ext uri="{FF2B5EF4-FFF2-40B4-BE49-F238E27FC236}">
                <a16:creationId xmlns:a16="http://schemas.microsoft.com/office/drawing/2014/main" id="{34859064-D929-6A4E-BBFA-1E17489EF918}"/>
              </a:ext>
            </a:extLst>
          </p:cNvPr>
          <p:cNvGrpSpPr/>
          <p:nvPr/>
        </p:nvGrpSpPr>
        <p:grpSpPr>
          <a:xfrm>
            <a:off x="1634874" y="1342267"/>
            <a:ext cx="8923942" cy="4906082"/>
            <a:chOff x="1634874" y="1342267"/>
            <a:chExt cx="8923942" cy="4906082"/>
          </a:xfrm>
        </p:grpSpPr>
        <p:pic>
          <p:nvPicPr>
            <p:cNvPr id="10" name="Picture 2" descr="https://upload.wikimedia.org/wikipedia/commons/f/f5/Worldemptymap.png">
              <a:extLst>
                <a:ext uri="{FF2B5EF4-FFF2-40B4-BE49-F238E27FC236}">
                  <a16:creationId xmlns:a16="http://schemas.microsoft.com/office/drawing/2014/main" id="{2208B575-2154-6C43-B8CC-3C6FAE17FB57}"/>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947262" y="1342267"/>
              <a:ext cx="8611554" cy="490608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FA5217F9-D05A-C54F-BB2A-28A9E013128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1634874" y="4885133"/>
              <a:ext cx="1840541" cy="1006559"/>
            </a:xfrm>
            <a:prstGeom prst="rect">
              <a:avLst/>
            </a:prstGeom>
          </p:spPr>
        </p:pic>
        <p:grpSp>
          <p:nvGrpSpPr>
            <p:cNvPr id="12" name="Group 11">
              <a:extLst>
                <a:ext uri="{FF2B5EF4-FFF2-40B4-BE49-F238E27FC236}">
                  <a16:creationId xmlns:a16="http://schemas.microsoft.com/office/drawing/2014/main" id="{B1D04119-7D6D-A048-ABF5-81B3F9E9624A}"/>
                </a:ext>
              </a:extLst>
            </p:cNvPr>
            <p:cNvGrpSpPr/>
            <p:nvPr/>
          </p:nvGrpSpPr>
          <p:grpSpPr>
            <a:xfrm>
              <a:off x="1873815" y="3409741"/>
              <a:ext cx="1666235" cy="709028"/>
              <a:chOff x="630097" y="2240057"/>
              <a:chExt cx="1545809" cy="623604"/>
            </a:xfrm>
          </p:grpSpPr>
          <p:cxnSp>
            <p:nvCxnSpPr>
              <p:cNvPr id="95" name="Straight Connector 94">
                <a:extLst>
                  <a:ext uri="{FF2B5EF4-FFF2-40B4-BE49-F238E27FC236}">
                    <a16:creationId xmlns:a16="http://schemas.microsoft.com/office/drawing/2014/main" id="{16A65304-E566-704C-AC34-CCDC47D933FE}"/>
                  </a:ext>
                </a:extLst>
              </p:cNvPr>
              <p:cNvCxnSpPr/>
              <p:nvPr/>
            </p:nvCxnSpPr>
            <p:spPr>
              <a:xfrm flipH="1">
                <a:off x="2066355" y="2240057"/>
                <a:ext cx="109551" cy="619917"/>
              </a:xfrm>
              <a:prstGeom prst="line">
                <a:avLst/>
              </a:prstGeom>
              <a:noFill/>
              <a:ln w="19050" cap="flat" cmpd="sng" algn="ctr">
                <a:solidFill>
                  <a:srgbClr val="474746">
                    <a:lumMod val="60000"/>
                    <a:lumOff val="40000"/>
                  </a:srgbClr>
                </a:solidFill>
                <a:prstDash val="solid"/>
              </a:ln>
              <a:effectLst/>
            </p:spPr>
          </p:cxnSp>
          <p:cxnSp>
            <p:nvCxnSpPr>
              <p:cNvPr id="96" name="Straight Connector 95">
                <a:extLst>
                  <a:ext uri="{FF2B5EF4-FFF2-40B4-BE49-F238E27FC236}">
                    <a16:creationId xmlns:a16="http://schemas.microsoft.com/office/drawing/2014/main" id="{3E9FD782-5E26-EE4E-B76F-5EFDBA9C8FD9}"/>
                  </a:ext>
                </a:extLst>
              </p:cNvPr>
              <p:cNvCxnSpPr/>
              <p:nvPr/>
            </p:nvCxnSpPr>
            <p:spPr>
              <a:xfrm flipH="1">
                <a:off x="671731" y="2859977"/>
                <a:ext cx="1399051" cy="0"/>
              </a:xfrm>
              <a:prstGeom prst="line">
                <a:avLst/>
              </a:prstGeom>
              <a:noFill/>
              <a:ln w="19050" cap="flat" cmpd="sng" algn="ctr">
                <a:solidFill>
                  <a:srgbClr val="474746">
                    <a:lumMod val="60000"/>
                    <a:lumOff val="40000"/>
                  </a:srgbClr>
                </a:solidFill>
                <a:prstDash val="solid"/>
              </a:ln>
              <a:effectLst/>
            </p:spPr>
          </p:cxnSp>
          <p:sp>
            <p:nvSpPr>
              <p:cNvPr id="97" name="TextBox 96">
                <a:extLst>
                  <a:ext uri="{FF2B5EF4-FFF2-40B4-BE49-F238E27FC236}">
                    <a16:creationId xmlns:a16="http://schemas.microsoft.com/office/drawing/2014/main" id="{CBD25BED-5761-404E-94A3-78235F53E1FF}"/>
                  </a:ext>
                </a:extLst>
              </p:cNvPr>
              <p:cNvSpPr txBox="1"/>
              <p:nvPr/>
            </p:nvSpPr>
            <p:spPr>
              <a:xfrm>
                <a:off x="630097" y="2680942"/>
                <a:ext cx="1369960" cy="182719"/>
              </a:xfrm>
              <a:prstGeom prst="rect">
                <a:avLst/>
              </a:prstGeom>
              <a:noFill/>
              <a:ln w="19050">
                <a:noFill/>
              </a:ln>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AWS GOVCLOUD (US-WEST)</a:t>
                </a:r>
              </a:p>
            </p:txBody>
          </p:sp>
        </p:grpSp>
        <p:grpSp>
          <p:nvGrpSpPr>
            <p:cNvPr id="13" name="Group 12">
              <a:extLst>
                <a:ext uri="{FF2B5EF4-FFF2-40B4-BE49-F238E27FC236}">
                  <a16:creationId xmlns:a16="http://schemas.microsoft.com/office/drawing/2014/main" id="{97EC39E2-5AB6-104C-951D-874E788B64FA}"/>
                </a:ext>
              </a:extLst>
            </p:cNvPr>
            <p:cNvGrpSpPr/>
            <p:nvPr/>
          </p:nvGrpSpPr>
          <p:grpSpPr>
            <a:xfrm>
              <a:off x="3353740" y="2905512"/>
              <a:ext cx="672585" cy="390199"/>
              <a:chOff x="2085556" y="1680670"/>
              <a:chExt cx="623974" cy="343187"/>
            </a:xfrm>
          </p:grpSpPr>
          <p:cxnSp>
            <p:nvCxnSpPr>
              <p:cNvPr id="92" name="Straight Connector 91">
                <a:extLst>
                  <a:ext uri="{FF2B5EF4-FFF2-40B4-BE49-F238E27FC236}">
                    <a16:creationId xmlns:a16="http://schemas.microsoft.com/office/drawing/2014/main" id="{45C41667-3329-964F-B88B-E800EA387FD5}"/>
                  </a:ext>
                </a:extLst>
              </p:cNvPr>
              <p:cNvCxnSpPr/>
              <p:nvPr/>
            </p:nvCxnSpPr>
            <p:spPr>
              <a:xfrm flipH="1" flipV="1">
                <a:off x="2544753" y="1835489"/>
                <a:ext cx="164777" cy="188368"/>
              </a:xfrm>
              <a:prstGeom prst="line">
                <a:avLst/>
              </a:prstGeom>
              <a:noFill/>
              <a:ln w="19050" cap="flat" cmpd="sng" algn="ctr">
                <a:solidFill>
                  <a:srgbClr val="474746">
                    <a:lumMod val="60000"/>
                    <a:lumOff val="40000"/>
                  </a:srgbClr>
                </a:solidFill>
                <a:prstDash val="solid"/>
              </a:ln>
              <a:effectLst/>
            </p:spPr>
          </p:cxnSp>
          <p:cxnSp>
            <p:nvCxnSpPr>
              <p:cNvPr id="93" name="Straight Connector 92">
                <a:extLst>
                  <a:ext uri="{FF2B5EF4-FFF2-40B4-BE49-F238E27FC236}">
                    <a16:creationId xmlns:a16="http://schemas.microsoft.com/office/drawing/2014/main" id="{10F8922D-DC42-D641-8120-ABBAD527F5EE}"/>
                  </a:ext>
                </a:extLst>
              </p:cNvPr>
              <p:cNvCxnSpPr/>
              <p:nvPr/>
            </p:nvCxnSpPr>
            <p:spPr>
              <a:xfrm flipH="1" flipV="1">
                <a:off x="2132682" y="1835489"/>
                <a:ext cx="412073" cy="1"/>
              </a:xfrm>
              <a:prstGeom prst="line">
                <a:avLst/>
              </a:prstGeom>
              <a:noFill/>
              <a:ln w="19050" cap="flat" cmpd="sng" algn="ctr">
                <a:solidFill>
                  <a:srgbClr val="474746">
                    <a:lumMod val="60000"/>
                    <a:lumOff val="40000"/>
                  </a:srgbClr>
                </a:solidFill>
                <a:prstDash val="solid"/>
              </a:ln>
              <a:effectLst/>
            </p:spPr>
          </p:cxnSp>
          <p:sp>
            <p:nvSpPr>
              <p:cNvPr id="94" name="TextBox 93">
                <a:extLst>
                  <a:ext uri="{FF2B5EF4-FFF2-40B4-BE49-F238E27FC236}">
                    <a16:creationId xmlns:a16="http://schemas.microsoft.com/office/drawing/2014/main" id="{1303AE84-B5D3-4A46-8EE3-78895F9D693E}"/>
                  </a:ext>
                </a:extLst>
              </p:cNvPr>
              <p:cNvSpPr txBox="1"/>
              <p:nvPr/>
            </p:nvSpPr>
            <p:spPr>
              <a:xfrm>
                <a:off x="2085556" y="1680670"/>
                <a:ext cx="407776" cy="182719"/>
              </a:xfrm>
              <a:prstGeom prst="rect">
                <a:avLst/>
              </a:prstGeom>
              <a:noFill/>
              <a:ln w="19050">
                <a:noFill/>
              </a:ln>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OHIO</a:t>
                </a:r>
              </a:p>
            </p:txBody>
          </p:sp>
        </p:grpSp>
        <p:cxnSp>
          <p:nvCxnSpPr>
            <p:cNvPr id="14" name="Straight Connector 13">
              <a:extLst>
                <a:ext uri="{FF2B5EF4-FFF2-40B4-BE49-F238E27FC236}">
                  <a16:creationId xmlns:a16="http://schemas.microsoft.com/office/drawing/2014/main" id="{ECAC71B0-9CED-474D-96A5-8A9562FC30BC}"/>
                </a:ext>
              </a:extLst>
            </p:cNvPr>
            <p:cNvCxnSpPr/>
            <p:nvPr/>
          </p:nvCxnSpPr>
          <p:spPr>
            <a:xfrm flipH="1">
              <a:off x="2121584" y="3242539"/>
              <a:ext cx="973959" cy="0"/>
            </a:xfrm>
            <a:prstGeom prst="line">
              <a:avLst/>
            </a:prstGeom>
            <a:noFill/>
            <a:ln w="19050" cap="flat" cmpd="sng" algn="ctr">
              <a:solidFill>
                <a:srgbClr val="474746">
                  <a:lumMod val="60000"/>
                  <a:lumOff val="40000"/>
                </a:srgbClr>
              </a:solidFill>
              <a:prstDash val="solid"/>
            </a:ln>
            <a:effectLst/>
          </p:spPr>
        </p:cxnSp>
        <p:sp>
          <p:nvSpPr>
            <p:cNvPr id="15" name="TextBox 14">
              <a:extLst>
                <a:ext uri="{FF2B5EF4-FFF2-40B4-BE49-F238E27FC236}">
                  <a16:creationId xmlns:a16="http://schemas.microsoft.com/office/drawing/2014/main" id="{3A11D29E-B13A-B549-8A22-C72D6DE0FD25}"/>
                </a:ext>
              </a:extLst>
            </p:cNvPr>
            <p:cNvSpPr txBox="1"/>
            <p:nvPr/>
          </p:nvSpPr>
          <p:spPr>
            <a:xfrm>
              <a:off x="2066110" y="3065073"/>
              <a:ext cx="595035" cy="207749"/>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OREGON</a:t>
              </a:r>
            </a:p>
          </p:txBody>
        </p:sp>
        <p:cxnSp>
          <p:nvCxnSpPr>
            <p:cNvPr id="16" name="Straight Connector 15">
              <a:extLst>
                <a:ext uri="{FF2B5EF4-FFF2-40B4-BE49-F238E27FC236}">
                  <a16:creationId xmlns:a16="http://schemas.microsoft.com/office/drawing/2014/main" id="{7AE77237-E8B8-7E43-96BB-3715AC8E61B5}"/>
                </a:ext>
              </a:extLst>
            </p:cNvPr>
            <p:cNvCxnSpPr/>
            <p:nvPr/>
          </p:nvCxnSpPr>
          <p:spPr>
            <a:xfrm flipH="1">
              <a:off x="2181292" y="3629575"/>
              <a:ext cx="840091" cy="0"/>
            </a:xfrm>
            <a:prstGeom prst="line">
              <a:avLst/>
            </a:prstGeom>
            <a:noFill/>
            <a:ln w="19050" cap="flat" cmpd="sng" algn="ctr">
              <a:solidFill>
                <a:srgbClr val="474746">
                  <a:lumMod val="60000"/>
                  <a:lumOff val="40000"/>
                </a:srgbClr>
              </a:solidFill>
              <a:prstDash val="solid"/>
            </a:ln>
            <a:effectLst/>
          </p:spPr>
        </p:cxnSp>
        <p:cxnSp>
          <p:nvCxnSpPr>
            <p:cNvPr id="17" name="Straight Connector 16">
              <a:extLst>
                <a:ext uri="{FF2B5EF4-FFF2-40B4-BE49-F238E27FC236}">
                  <a16:creationId xmlns:a16="http://schemas.microsoft.com/office/drawing/2014/main" id="{321FBF2C-E44A-CA46-9457-C5D0960162E4}"/>
                </a:ext>
              </a:extLst>
            </p:cNvPr>
            <p:cNvCxnSpPr/>
            <p:nvPr/>
          </p:nvCxnSpPr>
          <p:spPr>
            <a:xfrm flipH="1">
              <a:off x="3018645" y="3507458"/>
              <a:ext cx="191143" cy="122117"/>
            </a:xfrm>
            <a:prstGeom prst="line">
              <a:avLst/>
            </a:prstGeom>
            <a:noFill/>
            <a:ln w="19050" cap="flat" cmpd="sng" algn="ctr">
              <a:solidFill>
                <a:srgbClr val="474746">
                  <a:lumMod val="60000"/>
                  <a:lumOff val="40000"/>
                </a:srgbClr>
              </a:solidFill>
              <a:prstDash val="solid"/>
            </a:ln>
            <a:effectLst/>
          </p:spPr>
        </p:cxnSp>
        <p:sp>
          <p:nvSpPr>
            <p:cNvPr id="18" name="TextBox 17">
              <a:extLst>
                <a:ext uri="{FF2B5EF4-FFF2-40B4-BE49-F238E27FC236}">
                  <a16:creationId xmlns:a16="http://schemas.microsoft.com/office/drawing/2014/main" id="{B59B0AD9-67F0-B647-BF36-25CF95364B4E}"/>
                </a:ext>
              </a:extLst>
            </p:cNvPr>
            <p:cNvSpPr txBox="1"/>
            <p:nvPr/>
          </p:nvSpPr>
          <p:spPr>
            <a:xfrm>
              <a:off x="2131035" y="3453895"/>
              <a:ext cx="869149" cy="207749"/>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N. CALIFORNIA</a:t>
              </a:r>
            </a:p>
          </p:txBody>
        </p:sp>
        <p:grpSp>
          <p:nvGrpSpPr>
            <p:cNvPr id="19" name="Group 18">
              <a:extLst>
                <a:ext uri="{FF2B5EF4-FFF2-40B4-BE49-F238E27FC236}">
                  <a16:creationId xmlns:a16="http://schemas.microsoft.com/office/drawing/2014/main" id="{0D29F09E-73C1-7340-B0AE-E032EEB06597}"/>
                </a:ext>
              </a:extLst>
            </p:cNvPr>
            <p:cNvGrpSpPr/>
            <p:nvPr/>
          </p:nvGrpSpPr>
          <p:grpSpPr>
            <a:xfrm>
              <a:off x="4322716" y="3613419"/>
              <a:ext cx="757771" cy="351628"/>
              <a:chOff x="4070880" y="3099903"/>
              <a:chExt cx="937339" cy="412350"/>
            </a:xfrm>
          </p:grpSpPr>
          <p:grpSp>
            <p:nvGrpSpPr>
              <p:cNvPr id="88" name="Group 87">
                <a:extLst>
                  <a:ext uri="{FF2B5EF4-FFF2-40B4-BE49-F238E27FC236}">
                    <a16:creationId xmlns:a16="http://schemas.microsoft.com/office/drawing/2014/main" id="{3B92B354-93CD-FA46-8441-AD301D578FF4}"/>
                  </a:ext>
                </a:extLst>
              </p:cNvPr>
              <p:cNvGrpSpPr/>
              <p:nvPr/>
            </p:nvGrpSpPr>
            <p:grpSpPr>
              <a:xfrm>
                <a:off x="4070880" y="3099903"/>
                <a:ext cx="937339" cy="375849"/>
                <a:chOff x="3014663" y="2309643"/>
                <a:chExt cx="703004" cy="281887"/>
              </a:xfrm>
            </p:grpSpPr>
            <p:cxnSp>
              <p:nvCxnSpPr>
                <p:cNvPr id="90" name="Straight Connector 89">
                  <a:extLst>
                    <a:ext uri="{FF2B5EF4-FFF2-40B4-BE49-F238E27FC236}">
                      <a16:creationId xmlns:a16="http://schemas.microsoft.com/office/drawing/2014/main" id="{064CF12A-34EC-B542-BE69-2E7DD0B488AF}"/>
                    </a:ext>
                  </a:extLst>
                </p:cNvPr>
                <p:cNvCxnSpPr/>
                <p:nvPr/>
              </p:nvCxnSpPr>
              <p:spPr>
                <a:xfrm flipH="1" flipV="1">
                  <a:off x="3014663" y="2309643"/>
                  <a:ext cx="37142" cy="281887"/>
                </a:xfrm>
                <a:prstGeom prst="line">
                  <a:avLst/>
                </a:prstGeom>
                <a:noFill/>
                <a:ln w="19050" cap="flat" cmpd="sng" algn="ctr">
                  <a:solidFill>
                    <a:srgbClr val="474746">
                      <a:lumMod val="60000"/>
                      <a:lumOff val="40000"/>
                    </a:srgbClr>
                  </a:solidFill>
                  <a:prstDash val="solid"/>
                </a:ln>
                <a:effectLst/>
              </p:spPr>
            </p:cxnSp>
            <p:cxnSp>
              <p:nvCxnSpPr>
                <p:cNvPr id="91" name="Straight Connector 90">
                  <a:extLst>
                    <a:ext uri="{FF2B5EF4-FFF2-40B4-BE49-F238E27FC236}">
                      <a16:creationId xmlns:a16="http://schemas.microsoft.com/office/drawing/2014/main" id="{E19F8954-CD45-D943-9D48-5B7FA040DD70}"/>
                    </a:ext>
                  </a:extLst>
                </p:cNvPr>
                <p:cNvCxnSpPr/>
                <p:nvPr/>
              </p:nvCxnSpPr>
              <p:spPr>
                <a:xfrm flipH="1">
                  <a:off x="3047221" y="2591528"/>
                  <a:ext cx="670446" cy="1"/>
                </a:xfrm>
                <a:prstGeom prst="line">
                  <a:avLst/>
                </a:prstGeom>
                <a:noFill/>
                <a:ln w="19050" cap="flat" cmpd="sng" algn="ctr">
                  <a:solidFill>
                    <a:srgbClr val="474746">
                      <a:lumMod val="60000"/>
                      <a:lumOff val="40000"/>
                    </a:srgbClr>
                  </a:solidFill>
                  <a:prstDash val="solid"/>
                </a:ln>
                <a:effectLst/>
              </p:spPr>
            </p:cxnSp>
          </p:grpSp>
          <p:sp>
            <p:nvSpPr>
              <p:cNvPr id="89" name="TextBox 88">
                <a:extLst>
                  <a:ext uri="{FF2B5EF4-FFF2-40B4-BE49-F238E27FC236}">
                    <a16:creationId xmlns:a16="http://schemas.microsoft.com/office/drawing/2014/main" id="{368DC94D-F309-A540-B55F-EC8872CF7482}"/>
                  </a:ext>
                </a:extLst>
              </p:cNvPr>
              <p:cNvSpPr txBox="1"/>
              <p:nvPr/>
            </p:nvSpPr>
            <p:spPr>
              <a:xfrm>
                <a:off x="4084913" y="3268628"/>
                <a:ext cx="900617" cy="243625"/>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N. VIRGINIA</a:t>
                </a:r>
              </a:p>
            </p:txBody>
          </p:sp>
        </p:grpSp>
        <p:cxnSp>
          <p:nvCxnSpPr>
            <p:cNvPr id="20" name="Straight Connector 19">
              <a:extLst>
                <a:ext uri="{FF2B5EF4-FFF2-40B4-BE49-F238E27FC236}">
                  <a16:creationId xmlns:a16="http://schemas.microsoft.com/office/drawing/2014/main" id="{C534F1E2-8B80-DD45-81B1-0C2F3B10CD71}"/>
                </a:ext>
              </a:extLst>
            </p:cNvPr>
            <p:cNvCxnSpPr/>
            <p:nvPr/>
          </p:nvCxnSpPr>
          <p:spPr>
            <a:xfrm flipH="1">
              <a:off x="6321302" y="3089914"/>
              <a:ext cx="819700" cy="0"/>
            </a:xfrm>
            <a:prstGeom prst="line">
              <a:avLst/>
            </a:prstGeom>
            <a:noFill/>
            <a:ln w="19050" cap="flat" cmpd="sng" algn="ctr">
              <a:solidFill>
                <a:srgbClr val="474746">
                  <a:lumMod val="60000"/>
                  <a:lumOff val="40000"/>
                </a:srgbClr>
              </a:solidFill>
              <a:prstDash val="solid"/>
            </a:ln>
            <a:effectLst/>
          </p:spPr>
        </p:cxnSp>
        <p:grpSp>
          <p:nvGrpSpPr>
            <p:cNvPr id="21" name="Group 20">
              <a:extLst>
                <a:ext uri="{FF2B5EF4-FFF2-40B4-BE49-F238E27FC236}">
                  <a16:creationId xmlns:a16="http://schemas.microsoft.com/office/drawing/2014/main" id="{06F18E01-8029-F14E-BFC5-05F7A7BAFBA2}"/>
                </a:ext>
              </a:extLst>
            </p:cNvPr>
            <p:cNvGrpSpPr/>
            <p:nvPr/>
          </p:nvGrpSpPr>
          <p:grpSpPr>
            <a:xfrm>
              <a:off x="8847675" y="2866836"/>
              <a:ext cx="617054" cy="306149"/>
              <a:chOff x="6799892" y="1797056"/>
              <a:chExt cx="572457" cy="269263"/>
            </a:xfrm>
          </p:grpSpPr>
          <p:cxnSp>
            <p:nvCxnSpPr>
              <p:cNvPr id="86" name="Straight Connector 85">
                <a:extLst>
                  <a:ext uri="{FF2B5EF4-FFF2-40B4-BE49-F238E27FC236}">
                    <a16:creationId xmlns:a16="http://schemas.microsoft.com/office/drawing/2014/main" id="{FAFA7E34-5C2F-2548-B06B-9840D43F986B}"/>
                  </a:ext>
                </a:extLst>
              </p:cNvPr>
              <p:cNvCxnSpPr/>
              <p:nvPr/>
            </p:nvCxnSpPr>
            <p:spPr>
              <a:xfrm flipV="1">
                <a:off x="6799892" y="1797056"/>
                <a:ext cx="142138" cy="269263"/>
              </a:xfrm>
              <a:prstGeom prst="line">
                <a:avLst/>
              </a:prstGeom>
              <a:noFill/>
              <a:ln w="19050" cap="flat" cmpd="sng" algn="ctr">
                <a:solidFill>
                  <a:srgbClr val="474746">
                    <a:lumMod val="60000"/>
                    <a:lumOff val="40000"/>
                  </a:srgbClr>
                </a:solidFill>
                <a:prstDash val="solid"/>
              </a:ln>
              <a:effectLst/>
            </p:spPr>
          </p:cxnSp>
          <p:cxnSp>
            <p:nvCxnSpPr>
              <p:cNvPr id="87" name="Straight Connector 86">
                <a:extLst>
                  <a:ext uri="{FF2B5EF4-FFF2-40B4-BE49-F238E27FC236}">
                    <a16:creationId xmlns:a16="http://schemas.microsoft.com/office/drawing/2014/main" id="{12538EA2-98C0-7446-A809-22B1C63D29E1}"/>
                  </a:ext>
                </a:extLst>
              </p:cNvPr>
              <p:cNvCxnSpPr/>
              <p:nvPr/>
            </p:nvCxnSpPr>
            <p:spPr>
              <a:xfrm flipH="1">
                <a:off x="6942032" y="1797056"/>
                <a:ext cx="430317" cy="1"/>
              </a:xfrm>
              <a:prstGeom prst="line">
                <a:avLst/>
              </a:prstGeom>
              <a:noFill/>
              <a:ln w="19050" cap="flat" cmpd="sng" algn="ctr">
                <a:solidFill>
                  <a:srgbClr val="474746">
                    <a:lumMod val="60000"/>
                    <a:lumOff val="40000"/>
                  </a:srgbClr>
                </a:solidFill>
                <a:prstDash val="solid"/>
              </a:ln>
              <a:effectLst/>
            </p:spPr>
          </p:cxnSp>
        </p:grpSp>
        <p:sp>
          <p:nvSpPr>
            <p:cNvPr id="22" name="TextBox 21">
              <a:extLst>
                <a:ext uri="{FF2B5EF4-FFF2-40B4-BE49-F238E27FC236}">
                  <a16:creationId xmlns:a16="http://schemas.microsoft.com/office/drawing/2014/main" id="{FBA6E58C-BBDA-FD46-AC80-F36B9EF91782}"/>
                </a:ext>
              </a:extLst>
            </p:cNvPr>
            <p:cNvSpPr txBox="1"/>
            <p:nvPr/>
          </p:nvSpPr>
          <p:spPr>
            <a:xfrm>
              <a:off x="8949705" y="2690801"/>
              <a:ext cx="545342" cy="207749"/>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BEIJING</a:t>
              </a:r>
            </a:p>
          </p:txBody>
        </p:sp>
        <p:grpSp>
          <p:nvGrpSpPr>
            <p:cNvPr id="23" name="Group 22">
              <a:extLst>
                <a:ext uri="{FF2B5EF4-FFF2-40B4-BE49-F238E27FC236}">
                  <a16:creationId xmlns:a16="http://schemas.microsoft.com/office/drawing/2014/main" id="{2FD63AEB-329D-E947-BAA6-8D2C2A9626DA}"/>
                </a:ext>
              </a:extLst>
            </p:cNvPr>
            <p:cNvGrpSpPr/>
            <p:nvPr/>
          </p:nvGrpSpPr>
          <p:grpSpPr>
            <a:xfrm>
              <a:off x="9151947" y="3097274"/>
              <a:ext cx="641812" cy="303974"/>
              <a:chOff x="9566753" y="2457355"/>
              <a:chExt cx="793901" cy="356467"/>
            </a:xfrm>
          </p:grpSpPr>
          <p:grpSp>
            <p:nvGrpSpPr>
              <p:cNvPr id="82" name="Group 81">
                <a:extLst>
                  <a:ext uri="{FF2B5EF4-FFF2-40B4-BE49-F238E27FC236}">
                    <a16:creationId xmlns:a16="http://schemas.microsoft.com/office/drawing/2014/main" id="{1008D996-EFC4-3A42-A40E-36CDA4D0FEF8}"/>
                  </a:ext>
                </a:extLst>
              </p:cNvPr>
              <p:cNvGrpSpPr/>
              <p:nvPr/>
            </p:nvGrpSpPr>
            <p:grpSpPr>
              <a:xfrm>
                <a:off x="9566753" y="2656557"/>
                <a:ext cx="763276" cy="157265"/>
                <a:chOff x="7043884" y="2066319"/>
                <a:chExt cx="572457" cy="117949"/>
              </a:xfrm>
            </p:grpSpPr>
            <p:cxnSp>
              <p:nvCxnSpPr>
                <p:cNvPr id="84" name="Straight Connector 83">
                  <a:extLst>
                    <a:ext uri="{FF2B5EF4-FFF2-40B4-BE49-F238E27FC236}">
                      <a16:creationId xmlns:a16="http://schemas.microsoft.com/office/drawing/2014/main" id="{0052837D-4225-C042-A518-D67CBC1059BA}"/>
                    </a:ext>
                  </a:extLst>
                </p:cNvPr>
                <p:cNvCxnSpPr/>
                <p:nvPr/>
              </p:nvCxnSpPr>
              <p:spPr>
                <a:xfrm flipV="1">
                  <a:off x="7043884" y="2066319"/>
                  <a:ext cx="142140" cy="117949"/>
                </a:xfrm>
                <a:prstGeom prst="line">
                  <a:avLst/>
                </a:prstGeom>
                <a:noFill/>
                <a:ln w="19050" cap="flat" cmpd="sng" algn="ctr">
                  <a:solidFill>
                    <a:srgbClr val="474746">
                      <a:lumMod val="60000"/>
                      <a:lumOff val="40000"/>
                    </a:srgbClr>
                  </a:solidFill>
                  <a:prstDash val="solid"/>
                </a:ln>
                <a:effectLst/>
              </p:spPr>
            </p:cxnSp>
            <p:cxnSp>
              <p:nvCxnSpPr>
                <p:cNvPr id="85" name="Straight Connector 84">
                  <a:extLst>
                    <a:ext uri="{FF2B5EF4-FFF2-40B4-BE49-F238E27FC236}">
                      <a16:creationId xmlns:a16="http://schemas.microsoft.com/office/drawing/2014/main" id="{1D550A01-892D-3E4B-AF90-24F0C2F35733}"/>
                    </a:ext>
                  </a:extLst>
                </p:cNvPr>
                <p:cNvCxnSpPr/>
                <p:nvPr/>
              </p:nvCxnSpPr>
              <p:spPr>
                <a:xfrm flipH="1">
                  <a:off x="7186024" y="2067404"/>
                  <a:ext cx="430317" cy="1"/>
                </a:xfrm>
                <a:prstGeom prst="line">
                  <a:avLst/>
                </a:prstGeom>
                <a:noFill/>
                <a:ln w="19050" cap="flat" cmpd="sng" algn="ctr">
                  <a:solidFill>
                    <a:srgbClr val="474746">
                      <a:lumMod val="60000"/>
                      <a:lumOff val="40000"/>
                    </a:srgbClr>
                  </a:solidFill>
                  <a:prstDash val="solid"/>
                </a:ln>
                <a:effectLst/>
              </p:spPr>
            </p:cxnSp>
          </p:grpSp>
          <p:sp>
            <p:nvSpPr>
              <p:cNvPr id="83" name="TextBox 82">
                <a:extLst>
                  <a:ext uri="{FF2B5EF4-FFF2-40B4-BE49-F238E27FC236}">
                    <a16:creationId xmlns:a16="http://schemas.microsoft.com/office/drawing/2014/main" id="{47194FF4-8A96-E44E-9710-DAC740256D77}"/>
                  </a:ext>
                </a:extLst>
              </p:cNvPr>
              <p:cNvSpPr txBox="1"/>
              <p:nvPr/>
            </p:nvSpPr>
            <p:spPr>
              <a:xfrm>
                <a:off x="9747552" y="2457355"/>
                <a:ext cx="613102" cy="243625"/>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SEOUL</a:t>
                </a:r>
              </a:p>
            </p:txBody>
          </p:sp>
        </p:grpSp>
        <p:grpSp>
          <p:nvGrpSpPr>
            <p:cNvPr id="24" name="Group 23">
              <a:extLst>
                <a:ext uri="{FF2B5EF4-FFF2-40B4-BE49-F238E27FC236}">
                  <a16:creationId xmlns:a16="http://schemas.microsoft.com/office/drawing/2014/main" id="{67456B4F-A4AB-9A4A-80E5-A3167E89F5E6}"/>
                </a:ext>
              </a:extLst>
            </p:cNvPr>
            <p:cNvGrpSpPr/>
            <p:nvPr/>
          </p:nvGrpSpPr>
          <p:grpSpPr>
            <a:xfrm>
              <a:off x="9464729" y="3617295"/>
              <a:ext cx="667343" cy="207749"/>
              <a:chOff x="10078365" y="3125491"/>
              <a:chExt cx="825482" cy="243625"/>
            </a:xfrm>
          </p:grpSpPr>
          <p:grpSp>
            <p:nvGrpSpPr>
              <p:cNvPr id="78" name="Group 77">
                <a:extLst>
                  <a:ext uri="{FF2B5EF4-FFF2-40B4-BE49-F238E27FC236}">
                    <a16:creationId xmlns:a16="http://schemas.microsoft.com/office/drawing/2014/main" id="{DC07B4CC-2164-BB42-83FB-2B8346B3676A}"/>
                  </a:ext>
                </a:extLst>
              </p:cNvPr>
              <p:cNvGrpSpPr/>
              <p:nvPr/>
            </p:nvGrpSpPr>
            <p:grpSpPr>
              <a:xfrm>
                <a:off x="10078365" y="3173620"/>
                <a:ext cx="763276" cy="163144"/>
                <a:chOff x="7436314" y="2401439"/>
                <a:chExt cx="572457" cy="122358"/>
              </a:xfrm>
            </p:grpSpPr>
            <p:cxnSp>
              <p:nvCxnSpPr>
                <p:cNvPr id="80" name="Straight Connector 79">
                  <a:extLst>
                    <a:ext uri="{FF2B5EF4-FFF2-40B4-BE49-F238E27FC236}">
                      <a16:creationId xmlns:a16="http://schemas.microsoft.com/office/drawing/2014/main" id="{9ADCBB81-AD7B-4C46-B09A-8D6FA1300D90}"/>
                    </a:ext>
                  </a:extLst>
                </p:cNvPr>
                <p:cNvCxnSpPr/>
                <p:nvPr/>
              </p:nvCxnSpPr>
              <p:spPr>
                <a:xfrm>
                  <a:off x="7436314" y="2401439"/>
                  <a:ext cx="142140" cy="122358"/>
                </a:xfrm>
                <a:prstGeom prst="line">
                  <a:avLst/>
                </a:prstGeom>
                <a:noFill/>
                <a:ln w="19050" cap="flat" cmpd="sng" algn="ctr">
                  <a:solidFill>
                    <a:srgbClr val="474746">
                      <a:lumMod val="60000"/>
                      <a:lumOff val="40000"/>
                    </a:srgbClr>
                  </a:solidFill>
                  <a:prstDash val="solid"/>
                </a:ln>
                <a:effectLst/>
              </p:spPr>
            </p:cxnSp>
            <p:cxnSp>
              <p:nvCxnSpPr>
                <p:cNvPr id="81" name="Straight Connector 80">
                  <a:extLst>
                    <a:ext uri="{FF2B5EF4-FFF2-40B4-BE49-F238E27FC236}">
                      <a16:creationId xmlns:a16="http://schemas.microsoft.com/office/drawing/2014/main" id="{F9FDC1CB-4671-EC4E-93CC-B6521742E2C5}"/>
                    </a:ext>
                  </a:extLst>
                </p:cNvPr>
                <p:cNvCxnSpPr/>
                <p:nvPr/>
              </p:nvCxnSpPr>
              <p:spPr>
                <a:xfrm flipH="1">
                  <a:off x="7578454" y="2520794"/>
                  <a:ext cx="430317" cy="1"/>
                </a:xfrm>
                <a:prstGeom prst="line">
                  <a:avLst/>
                </a:prstGeom>
                <a:noFill/>
                <a:ln w="19050" cap="flat" cmpd="sng" algn="ctr">
                  <a:solidFill>
                    <a:srgbClr val="474746">
                      <a:lumMod val="60000"/>
                      <a:lumOff val="40000"/>
                    </a:srgbClr>
                  </a:solidFill>
                  <a:prstDash val="solid"/>
                </a:ln>
                <a:effectLst/>
              </p:spPr>
            </p:cxnSp>
          </p:grpSp>
          <p:sp>
            <p:nvSpPr>
              <p:cNvPr id="79" name="TextBox 78">
                <a:extLst>
                  <a:ext uri="{FF2B5EF4-FFF2-40B4-BE49-F238E27FC236}">
                    <a16:creationId xmlns:a16="http://schemas.microsoft.com/office/drawing/2014/main" id="{27256673-5F9F-0A41-8805-8301447966AF}"/>
                  </a:ext>
                </a:extLst>
              </p:cNvPr>
              <p:cNvSpPr txBox="1"/>
              <p:nvPr/>
            </p:nvSpPr>
            <p:spPr>
              <a:xfrm>
                <a:off x="10259020" y="3125491"/>
                <a:ext cx="644827" cy="243625"/>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TOKYO</a:t>
                </a:r>
              </a:p>
            </p:txBody>
          </p:sp>
        </p:grpSp>
        <p:cxnSp>
          <p:nvCxnSpPr>
            <p:cNvPr id="25" name="Straight Connector 24">
              <a:extLst>
                <a:ext uri="{FF2B5EF4-FFF2-40B4-BE49-F238E27FC236}">
                  <a16:creationId xmlns:a16="http://schemas.microsoft.com/office/drawing/2014/main" id="{8FD16609-F410-664B-8233-3C9EB560D865}"/>
                </a:ext>
              </a:extLst>
            </p:cNvPr>
            <p:cNvCxnSpPr/>
            <p:nvPr/>
          </p:nvCxnSpPr>
          <p:spPr>
            <a:xfrm flipH="1">
              <a:off x="7271393" y="4270288"/>
              <a:ext cx="550477" cy="0"/>
            </a:xfrm>
            <a:prstGeom prst="line">
              <a:avLst/>
            </a:prstGeom>
            <a:noFill/>
            <a:ln w="19050" cap="flat" cmpd="sng" algn="ctr">
              <a:solidFill>
                <a:srgbClr val="474746">
                  <a:lumMod val="60000"/>
                  <a:lumOff val="40000"/>
                </a:srgbClr>
              </a:solidFill>
              <a:prstDash val="solid"/>
            </a:ln>
            <a:effectLst/>
          </p:spPr>
        </p:cxnSp>
        <p:grpSp>
          <p:nvGrpSpPr>
            <p:cNvPr id="26" name="Group 25">
              <a:extLst>
                <a:ext uri="{FF2B5EF4-FFF2-40B4-BE49-F238E27FC236}">
                  <a16:creationId xmlns:a16="http://schemas.microsoft.com/office/drawing/2014/main" id="{05242746-66CE-4745-9758-0ACB156CA525}"/>
                </a:ext>
              </a:extLst>
            </p:cNvPr>
            <p:cNvGrpSpPr/>
            <p:nvPr/>
          </p:nvGrpSpPr>
          <p:grpSpPr>
            <a:xfrm>
              <a:off x="7616880" y="4575762"/>
              <a:ext cx="810418" cy="207749"/>
              <a:chOff x="5702144" y="3256593"/>
              <a:chExt cx="751846" cy="182719"/>
            </a:xfrm>
          </p:grpSpPr>
          <p:sp>
            <p:nvSpPr>
              <p:cNvPr id="74" name="TextBox 73">
                <a:extLst>
                  <a:ext uri="{FF2B5EF4-FFF2-40B4-BE49-F238E27FC236}">
                    <a16:creationId xmlns:a16="http://schemas.microsoft.com/office/drawing/2014/main" id="{20D8C2A3-6B6A-3844-A229-0AE5348E592A}"/>
                  </a:ext>
                </a:extLst>
              </p:cNvPr>
              <p:cNvSpPr txBox="1"/>
              <p:nvPr/>
            </p:nvSpPr>
            <p:spPr>
              <a:xfrm>
                <a:off x="5702144" y="3256593"/>
                <a:ext cx="675462" cy="182719"/>
              </a:xfrm>
              <a:prstGeom prst="rect">
                <a:avLst/>
              </a:prstGeom>
              <a:noFill/>
              <a:ln w="19050">
                <a:noFill/>
              </a:ln>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SINGAPORE</a:t>
                </a:r>
              </a:p>
            </p:txBody>
          </p:sp>
          <p:grpSp>
            <p:nvGrpSpPr>
              <p:cNvPr id="75" name="Group 74">
                <a:extLst>
                  <a:ext uri="{FF2B5EF4-FFF2-40B4-BE49-F238E27FC236}">
                    <a16:creationId xmlns:a16="http://schemas.microsoft.com/office/drawing/2014/main" id="{C2DD4ABF-CDB3-0942-9F30-C2D0774D38B4}"/>
                  </a:ext>
                </a:extLst>
              </p:cNvPr>
              <p:cNvGrpSpPr/>
              <p:nvPr/>
            </p:nvGrpSpPr>
            <p:grpSpPr>
              <a:xfrm>
                <a:off x="5760720" y="3288509"/>
                <a:ext cx="693270" cy="125588"/>
                <a:chOff x="5760720" y="3288509"/>
                <a:chExt cx="693270" cy="125588"/>
              </a:xfrm>
            </p:grpSpPr>
            <p:cxnSp>
              <p:nvCxnSpPr>
                <p:cNvPr id="76" name="Straight Connector 75">
                  <a:extLst>
                    <a:ext uri="{FF2B5EF4-FFF2-40B4-BE49-F238E27FC236}">
                      <a16:creationId xmlns:a16="http://schemas.microsoft.com/office/drawing/2014/main" id="{3C47F0F2-68F4-384B-A54E-DAF099A390B4}"/>
                    </a:ext>
                  </a:extLst>
                </p:cNvPr>
                <p:cNvCxnSpPr/>
                <p:nvPr/>
              </p:nvCxnSpPr>
              <p:spPr>
                <a:xfrm flipH="1">
                  <a:off x="6358890" y="3288509"/>
                  <a:ext cx="95100" cy="125588"/>
                </a:xfrm>
                <a:prstGeom prst="line">
                  <a:avLst/>
                </a:prstGeom>
                <a:noFill/>
                <a:ln w="19050" cap="flat" cmpd="sng" algn="ctr">
                  <a:solidFill>
                    <a:srgbClr val="474746">
                      <a:lumMod val="60000"/>
                      <a:lumOff val="40000"/>
                    </a:srgbClr>
                  </a:solidFill>
                  <a:prstDash val="solid"/>
                </a:ln>
                <a:effectLst/>
              </p:spPr>
            </p:cxnSp>
            <p:cxnSp>
              <p:nvCxnSpPr>
                <p:cNvPr id="77" name="Straight Connector 76">
                  <a:extLst>
                    <a:ext uri="{FF2B5EF4-FFF2-40B4-BE49-F238E27FC236}">
                      <a16:creationId xmlns:a16="http://schemas.microsoft.com/office/drawing/2014/main" id="{39F770D8-F12E-C148-B551-CD3A56A1A44F}"/>
                    </a:ext>
                  </a:extLst>
                </p:cNvPr>
                <p:cNvCxnSpPr/>
                <p:nvPr/>
              </p:nvCxnSpPr>
              <p:spPr>
                <a:xfrm flipH="1">
                  <a:off x="5760720" y="3409345"/>
                  <a:ext cx="604879" cy="0"/>
                </a:xfrm>
                <a:prstGeom prst="line">
                  <a:avLst/>
                </a:prstGeom>
                <a:noFill/>
                <a:ln w="19050" cap="flat" cmpd="sng" algn="ctr">
                  <a:solidFill>
                    <a:srgbClr val="474746">
                      <a:lumMod val="60000"/>
                      <a:lumOff val="40000"/>
                    </a:srgbClr>
                  </a:solidFill>
                  <a:prstDash val="solid"/>
                </a:ln>
                <a:effectLst/>
              </p:spPr>
            </p:cxnSp>
          </p:grpSp>
        </p:grpSp>
        <p:grpSp>
          <p:nvGrpSpPr>
            <p:cNvPr id="27" name="Group 26">
              <a:extLst>
                <a:ext uri="{FF2B5EF4-FFF2-40B4-BE49-F238E27FC236}">
                  <a16:creationId xmlns:a16="http://schemas.microsoft.com/office/drawing/2014/main" id="{AE9B59A5-0454-F740-AC2C-ACC8EA4A3BDA}"/>
                </a:ext>
              </a:extLst>
            </p:cNvPr>
            <p:cNvGrpSpPr/>
            <p:nvPr/>
          </p:nvGrpSpPr>
          <p:grpSpPr>
            <a:xfrm>
              <a:off x="8722609" y="5454981"/>
              <a:ext cx="863987" cy="207749"/>
              <a:chOff x="9001829" y="5466388"/>
              <a:chExt cx="1068724" cy="243625"/>
            </a:xfrm>
          </p:grpSpPr>
          <p:cxnSp>
            <p:nvCxnSpPr>
              <p:cNvPr id="71" name="Straight Connector 70">
                <a:extLst>
                  <a:ext uri="{FF2B5EF4-FFF2-40B4-BE49-F238E27FC236}">
                    <a16:creationId xmlns:a16="http://schemas.microsoft.com/office/drawing/2014/main" id="{303D34E4-904C-0842-A996-6C9007547F78}"/>
                  </a:ext>
                </a:extLst>
              </p:cNvPr>
              <p:cNvCxnSpPr/>
              <p:nvPr/>
            </p:nvCxnSpPr>
            <p:spPr>
              <a:xfrm flipH="1">
                <a:off x="9740901" y="5466388"/>
                <a:ext cx="329652" cy="205433"/>
              </a:xfrm>
              <a:prstGeom prst="line">
                <a:avLst/>
              </a:prstGeom>
              <a:noFill/>
              <a:ln w="19050" cap="flat" cmpd="sng" algn="ctr">
                <a:solidFill>
                  <a:srgbClr val="474746">
                    <a:lumMod val="60000"/>
                    <a:lumOff val="40000"/>
                  </a:srgbClr>
                </a:solidFill>
                <a:prstDash val="solid"/>
              </a:ln>
              <a:effectLst/>
            </p:spPr>
          </p:cxnSp>
          <p:sp>
            <p:nvSpPr>
              <p:cNvPr id="72" name="TextBox 71">
                <a:extLst>
                  <a:ext uri="{FF2B5EF4-FFF2-40B4-BE49-F238E27FC236}">
                    <a16:creationId xmlns:a16="http://schemas.microsoft.com/office/drawing/2014/main" id="{82E0698F-3562-AE4E-8774-50CB66C55ADC}"/>
                  </a:ext>
                </a:extLst>
              </p:cNvPr>
              <p:cNvSpPr txBox="1"/>
              <p:nvPr/>
            </p:nvSpPr>
            <p:spPr>
              <a:xfrm>
                <a:off x="9001829" y="5466388"/>
                <a:ext cx="690433" cy="243625"/>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SYDNEY</a:t>
                </a:r>
              </a:p>
            </p:txBody>
          </p:sp>
          <p:cxnSp>
            <p:nvCxnSpPr>
              <p:cNvPr id="73" name="Straight Connector 72">
                <a:extLst>
                  <a:ext uri="{FF2B5EF4-FFF2-40B4-BE49-F238E27FC236}">
                    <a16:creationId xmlns:a16="http://schemas.microsoft.com/office/drawing/2014/main" id="{4A5B01DC-C6EF-7C4B-9B38-74EB2E019FCE}"/>
                  </a:ext>
                </a:extLst>
              </p:cNvPr>
              <p:cNvCxnSpPr/>
              <p:nvPr/>
            </p:nvCxnSpPr>
            <p:spPr>
              <a:xfrm flipH="1">
                <a:off x="9066523" y="5670055"/>
                <a:ext cx="680579" cy="0"/>
              </a:xfrm>
              <a:prstGeom prst="line">
                <a:avLst/>
              </a:prstGeom>
              <a:noFill/>
              <a:ln w="19050" cap="flat" cmpd="sng" algn="ctr">
                <a:solidFill>
                  <a:srgbClr val="474746">
                    <a:lumMod val="60000"/>
                    <a:lumOff val="40000"/>
                  </a:srgbClr>
                </a:solidFill>
                <a:prstDash val="solid"/>
              </a:ln>
              <a:effectLst/>
            </p:spPr>
          </p:cxnSp>
        </p:grpSp>
        <p:cxnSp>
          <p:nvCxnSpPr>
            <p:cNvPr id="28" name="Straight Connector 27">
              <a:extLst>
                <a:ext uri="{FF2B5EF4-FFF2-40B4-BE49-F238E27FC236}">
                  <a16:creationId xmlns:a16="http://schemas.microsoft.com/office/drawing/2014/main" id="{41FB7D91-EDDC-1147-84B9-6287DC9AE679}"/>
                </a:ext>
              </a:extLst>
            </p:cNvPr>
            <p:cNvCxnSpPr/>
            <p:nvPr/>
          </p:nvCxnSpPr>
          <p:spPr>
            <a:xfrm flipH="1">
              <a:off x="7819654" y="4119688"/>
              <a:ext cx="57485" cy="151617"/>
            </a:xfrm>
            <a:prstGeom prst="line">
              <a:avLst/>
            </a:prstGeom>
            <a:noFill/>
            <a:ln w="19050" cap="flat" cmpd="sng" algn="ctr">
              <a:solidFill>
                <a:srgbClr val="474746">
                  <a:lumMod val="60000"/>
                  <a:lumOff val="40000"/>
                </a:srgbClr>
              </a:solidFill>
              <a:prstDash val="solid"/>
            </a:ln>
            <a:effectLst/>
          </p:spPr>
        </p:cxnSp>
        <p:grpSp>
          <p:nvGrpSpPr>
            <p:cNvPr id="29" name="Group 28">
              <a:extLst>
                <a:ext uri="{FF2B5EF4-FFF2-40B4-BE49-F238E27FC236}">
                  <a16:creationId xmlns:a16="http://schemas.microsoft.com/office/drawing/2014/main" id="{3B95261F-2E8E-3F4D-B489-BCA6AFD674A9}"/>
                </a:ext>
              </a:extLst>
            </p:cNvPr>
            <p:cNvGrpSpPr/>
            <p:nvPr/>
          </p:nvGrpSpPr>
          <p:grpSpPr>
            <a:xfrm>
              <a:off x="3440005" y="2565804"/>
              <a:ext cx="925516" cy="518117"/>
              <a:chOff x="2869932" y="1817948"/>
              <a:chExt cx="1144833" cy="607591"/>
            </a:xfrm>
          </p:grpSpPr>
          <p:sp>
            <p:nvSpPr>
              <p:cNvPr id="68" name="TextBox 67">
                <a:extLst>
                  <a:ext uri="{FF2B5EF4-FFF2-40B4-BE49-F238E27FC236}">
                    <a16:creationId xmlns:a16="http://schemas.microsoft.com/office/drawing/2014/main" id="{3066B412-1179-384F-AE20-DB2BE713E195}"/>
                  </a:ext>
                </a:extLst>
              </p:cNvPr>
              <p:cNvSpPr txBox="1"/>
              <p:nvPr/>
            </p:nvSpPr>
            <p:spPr>
              <a:xfrm>
                <a:off x="2869932" y="1817948"/>
                <a:ext cx="743970" cy="243625"/>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 CANADA</a:t>
                </a:r>
              </a:p>
            </p:txBody>
          </p:sp>
          <p:cxnSp>
            <p:nvCxnSpPr>
              <p:cNvPr id="69" name="Straight Connector 68">
                <a:extLst>
                  <a:ext uri="{FF2B5EF4-FFF2-40B4-BE49-F238E27FC236}">
                    <a16:creationId xmlns:a16="http://schemas.microsoft.com/office/drawing/2014/main" id="{1597D28C-F392-1E44-8FE5-7997C402267E}"/>
                  </a:ext>
                </a:extLst>
              </p:cNvPr>
              <p:cNvCxnSpPr/>
              <p:nvPr/>
            </p:nvCxnSpPr>
            <p:spPr>
              <a:xfrm flipH="1" flipV="1">
                <a:off x="3546761" y="2044467"/>
                <a:ext cx="468004" cy="381072"/>
              </a:xfrm>
              <a:prstGeom prst="line">
                <a:avLst/>
              </a:prstGeom>
              <a:noFill/>
              <a:ln w="19050" cap="flat" cmpd="sng" algn="ctr">
                <a:solidFill>
                  <a:srgbClr val="474746">
                    <a:lumMod val="60000"/>
                    <a:lumOff val="40000"/>
                  </a:srgbClr>
                </a:solidFill>
                <a:prstDash val="solid"/>
              </a:ln>
              <a:effectLst/>
            </p:spPr>
          </p:cxnSp>
          <p:cxnSp>
            <p:nvCxnSpPr>
              <p:cNvPr id="70" name="Straight Connector 69">
                <a:extLst>
                  <a:ext uri="{FF2B5EF4-FFF2-40B4-BE49-F238E27FC236}">
                    <a16:creationId xmlns:a16="http://schemas.microsoft.com/office/drawing/2014/main" id="{FCDBA60E-735E-6146-BFD1-A3CC00496FC7}"/>
                  </a:ext>
                </a:extLst>
              </p:cNvPr>
              <p:cNvCxnSpPr/>
              <p:nvPr/>
            </p:nvCxnSpPr>
            <p:spPr>
              <a:xfrm flipH="1">
                <a:off x="2905548" y="2044467"/>
                <a:ext cx="645348" cy="0"/>
              </a:xfrm>
              <a:prstGeom prst="line">
                <a:avLst/>
              </a:prstGeom>
              <a:noFill/>
              <a:ln w="19050" cap="flat" cmpd="sng" algn="ctr">
                <a:solidFill>
                  <a:srgbClr val="474746">
                    <a:lumMod val="60000"/>
                    <a:lumOff val="40000"/>
                  </a:srgbClr>
                </a:solidFill>
                <a:prstDash val="solid"/>
              </a:ln>
              <a:effectLst/>
            </p:spPr>
          </p:cxnSp>
        </p:grpSp>
        <p:grpSp>
          <p:nvGrpSpPr>
            <p:cNvPr id="30" name="Group 29">
              <a:extLst>
                <a:ext uri="{FF2B5EF4-FFF2-40B4-BE49-F238E27FC236}">
                  <a16:creationId xmlns:a16="http://schemas.microsoft.com/office/drawing/2014/main" id="{ACD6E641-C073-6E49-9ED0-8D6D38F97B1F}"/>
                </a:ext>
              </a:extLst>
            </p:cNvPr>
            <p:cNvGrpSpPr/>
            <p:nvPr/>
          </p:nvGrpSpPr>
          <p:grpSpPr>
            <a:xfrm>
              <a:off x="5143532" y="2975724"/>
              <a:ext cx="838774" cy="207749"/>
              <a:chOff x="4688844" y="2459113"/>
              <a:chExt cx="1037536" cy="243625"/>
            </a:xfrm>
          </p:grpSpPr>
          <p:cxnSp>
            <p:nvCxnSpPr>
              <p:cNvPr id="65" name="Straight Connector 64">
                <a:extLst>
                  <a:ext uri="{FF2B5EF4-FFF2-40B4-BE49-F238E27FC236}">
                    <a16:creationId xmlns:a16="http://schemas.microsoft.com/office/drawing/2014/main" id="{CBEDBF23-7151-B343-B427-70F8C3BFC790}"/>
                  </a:ext>
                </a:extLst>
              </p:cNvPr>
              <p:cNvCxnSpPr/>
              <p:nvPr/>
            </p:nvCxnSpPr>
            <p:spPr>
              <a:xfrm flipV="1">
                <a:off x="5393840" y="2528689"/>
                <a:ext cx="332540" cy="132355"/>
              </a:xfrm>
              <a:prstGeom prst="line">
                <a:avLst/>
              </a:prstGeom>
              <a:noFill/>
              <a:ln w="19050" cap="flat" cmpd="sng" algn="ctr">
                <a:solidFill>
                  <a:srgbClr val="474746">
                    <a:lumMod val="60000"/>
                    <a:lumOff val="40000"/>
                  </a:srgbClr>
                </a:solidFill>
                <a:prstDash val="solid"/>
              </a:ln>
              <a:effectLst/>
            </p:spPr>
          </p:cxnSp>
          <p:cxnSp>
            <p:nvCxnSpPr>
              <p:cNvPr id="66" name="Straight Connector 65">
                <a:extLst>
                  <a:ext uri="{FF2B5EF4-FFF2-40B4-BE49-F238E27FC236}">
                    <a16:creationId xmlns:a16="http://schemas.microsoft.com/office/drawing/2014/main" id="{CE882C82-0BB3-B946-AB6C-2C6CFF8CEC39}"/>
                  </a:ext>
                </a:extLst>
              </p:cNvPr>
              <p:cNvCxnSpPr/>
              <p:nvPr/>
            </p:nvCxnSpPr>
            <p:spPr>
              <a:xfrm flipH="1">
                <a:off x="4799060" y="2662787"/>
                <a:ext cx="597589" cy="423"/>
              </a:xfrm>
              <a:prstGeom prst="line">
                <a:avLst/>
              </a:prstGeom>
              <a:noFill/>
              <a:ln w="19050" cap="flat" cmpd="sng" algn="ctr">
                <a:solidFill>
                  <a:srgbClr val="474746">
                    <a:lumMod val="60000"/>
                    <a:lumOff val="40000"/>
                  </a:srgbClr>
                </a:solidFill>
                <a:prstDash val="solid"/>
              </a:ln>
              <a:effectLst/>
            </p:spPr>
          </p:cxnSp>
          <p:sp>
            <p:nvSpPr>
              <p:cNvPr id="67" name="TextBox 66">
                <a:extLst>
                  <a:ext uri="{FF2B5EF4-FFF2-40B4-BE49-F238E27FC236}">
                    <a16:creationId xmlns:a16="http://schemas.microsoft.com/office/drawing/2014/main" id="{236E9FF1-2D6F-8F48-A18E-1A3834B7697F}"/>
                  </a:ext>
                </a:extLst>
              </p:cNvPr>
              <p:cNvSpPr txBox="1"/>
              <p:nvPr/>
            </p:nvSpPr>
            <p:spPr>
              <a:xfrm>
                <a:off x="4688844" y="2459113"/>
                <a:ext cx="743970" cy="243625"/>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LONDON</a:t>
                </a:r>
              </a:p>
            </p:txBody>
          </p:sp>
        </p:grpSp>
        <p:sp>
          <p:nvSpPr>
            <p:cNvPr id="31" name="TextBox 30">
              <a:extLst>
                <a:ext uri="{FF2B5EF4-FFF2-40B4-BE49-F238E27FC236}">
                  <a16:creationId xmlns:a16="http://schemas.microsoft.com/office/drawing/2014/main" id="{FDAFEBB1-3357-1D46-B9AA-BE4F91D809D9}"/>
                </a:ext>
              </a:extLst>
            </p:cNvPr>
            <p:cNvSpPr txBox="1"/>
            <p:nvPr/>
          </p:nvSpPr>
          <p:spPr>
            <a:xfrm>
              <a:off x="7226561" y="4089799"/>
              <a:ext cx="575799" cy="207749"/>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MUMBAI</a:t>
              </a:r>
            </a:p>
          </p:txBody>
        </p:sp>
        <p:sp>
          <p:nvSpPr>
            <p:cNvPr id="32" name="TextBox 31">
              <a:extLst>
                <a:ext uri="{FF2B5EF4-FFF2-40B4-BE49-F238E27FC236}">
                  <a16:creationId xmlns:a16="http://schemas.microsoft.com/office/drawing/2014/main" id="{A258B2C9-569F-0C4A-B235-8D420F998FC8}"/>
                </a:ext>
              </a:extLst>
            </p:cNvPr>
            <p:cNvSpPr txBox="1"/>
            <p:nvPr/>
          </p:nvSpPr>
          <p:spPr>
            <a:xfrm>
              <a:off x="6374632" y="2903854"/>
              <a:ext cx="734496" cy="207749"/>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FRANKFURT</a:t>
              </a:r>
            </a:p>
          </p:txBody>
        </p:sp>
        <p:grpSp>
          <p:nvGrpSpPr>
            <p:cNvPr id="33" name="Group 32">
              <a:extLst>
                <a:ext uri="{FF2B5EF4-FFF2-40B4-BE49-F238E27FC236}">
                  <a16:creationId xmlns:a16="http://schemas.microsoft.com/office/drawing/2014/main" id="{68274A32-3645-A443-81BF-382256428396}"/>
                </a:ext>
              </a:extLst>
            </p:cNvPr>
            <p:cNvGrpSpPr/>
            <p:nvPr/>
          </p:nvGrpSpPr>
          <p:grpSpPr>
            <a:xfrm>
              <a:off x="5865825" y="2317668"/>
              <a:ext cx="654701" cy="476875"/>
              <a:chOff x="5792828" y="1600222"/>
              <a:chExt cx="809844" cy="559227"/>
            </a:xfrm>
          </p:grpSpPr>
          <p:cxnSp>
            <p:nvCxnSpPr>
              <p:cNvPr id="62" name="Straight Connector 61">
                <a:extLst>
                  <a:ext uri="{FF2B5EF4-FFF2-40B4-BE49-F238E27FC236}">
                    <a16:creationId xmlns:a16="http://schemas.microsoft.com/office/drawing/2014/main" id="{91FCA98C-0E3C-464B-8CFB-3898213888C2}"/>
                  </a:ext>
                </a:extLst>
              </p:cNvPr>
              <p:cNvCxnSpPr/>
              <p:nvPr/>
            </p:nvCxnSpPr>
            <p:spPr>
              <a:xfrm flipV="1">
                <a:off x="5792828" y="1805941"/>
                <a:ext cx="163473" cy="353508"/>
              </a:xfrm>
              <a:prstGeom prst="line">
                <a:avLst/>
              </a:prstGeom>
              <a:noFill/>
              <a:ln w="19050" cap="flat" cmpd="sng" algn="ctr">
                <a:solidFill>
                  <a:srgbClr val="474746">
                    <a:lumMod val="60000"/>
                    <a:lumOff val="40000"/>
                  </a:srgbClr>
                </a:solidFill>
                <a:prstDash val="solid"/>
              </a:ln>
              <a:effectLst/>
            </p:spPr>
          </p:cxnSp>
          <p:cxnSp>
            <p:nvCxnSpPr>
              <p:cNvPr id="63" name="Straight Connector 62">
                <a:extLst>
                  <a:ext uri="{FF2B5EF4-FFF2-40B4-BE49-F238E27FC236}">
                    <a16:creationId xmlns:a16="http://schemas.microsoft.com/office/drawing/2014/main" id="{08992D29-1F31-0747-A237-F91C572E739B}"/>
                  </a:ext>
                </a:extLst>
              </p:cNvPr>
              <p:cNvCxnSpPr/>
              <p:nvPr/>
            </p:nvCxnSpPr>
            <p:spPr>
              <a:xfrm flipH="1">
                <a:off x="5945915" y="1805905"/>
                <a:ext cx="573756" cy="1"/>
              </a:xfrm>
              <a:prstGeom prst="line">
                <a:avLst/>
              </a:prstGeom>
              <a:noFill/>
              <a:ln w="19050" cap="flat" cmpd="sng" algn="ctr">
                <a:solidFill>
                  <a:srgbClr val="474746">
                    <a:lumMod val="60000"/>
                    <a:lumOff val="40000"/>
                  </a:srgbClr>
                </a:solidFill>
                <a:prstDash val="solid"/>
              </a:ln>
              <a:effectLst/>
            </p:spPr>
          </p:cxnSp>
          <p:sp>
            <p:nvSpPr>
              <p:cNvPr id="64" name="TextBox 63">
                <a:extLst>
                  <a:ext uri="{FF2B5EF4-FFF2-40B4-BE49-F238E27FC236}">
                    <a16:creationId xmlns:a16="http://schemas.microsoft.com/office/drawing/2014/main" id="{FB521057-863E-7D45-B76D-3C1DC18AE38B}"/>
                  </a:ext>
                </a:extLst>
              </p:cNvPr>
              <p:cNvSpPr txBox="1"/>
              <p:nvPr/>
            </p:nvSpPr>
            <p:spPr>
              <a:xfrm>
                <a:off x="5874564" y="1600222"/>
                <a:ext cx="728108" cy="243625"/>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IRELAND</a:t>
                </a:r>
              </a:p>
            </p:txBody>
          </p:sp>
        </p:grpSp>
        <p:grpSp>
          <p:nvGrpSpPr>
            <p:cNvPr id="34" name="Group 33">
              <a:extLst>
                <a:ext uri="{FF2B5EF4-FFF2-40B4-BE49-F238E27FC236}">
                  <a16:creationId xmlns:a16="http://schemas.microsoft.com/office/drawing/2014/main" id="{164DBB58-F13E-274D-A7F4-88B403309D3B}"/>
                </a:ext>
              </a:extLst>
            </p:cNvPr>
            <p:cNvGrpSpPr/>
            <p:nvPr/>
          </p:nvGrpSpPr>
          <p:grpSpPr>
            <a:xfrm>
              <a:off x="4991682" y="5302500"/>
              <a:ext cx="852793" cy="237726"/>
              <a:chOff x="4688839" y="5215230"/>
              <a:chExt cx="1054878" cy="278778"/>
            </a:xfrm>
          </p:grpSpPr>
          <p:cxnSp>
            <p:nvCxnSpPr>
              <p:cNvPr id="59" name="Straight Connector 58">
                <a:extLst>
                  <a:ext uri="{FF2B5EF4-FFF2-40B4-BE49-F238E27FC236}">
                    <a16:creationId xmlns:a16="http://schemas.microsoft.com/office/drawing/2014/main" id="{426F611C-5EAE-9943-9C71-7B43E1D360E5}"/>
                  </a:ext>
                </a:extLst>
              </p:cNvPr>
              <p:cNvCxnSpPr/>
              <p:nvPr/>
            </p:nvCxnSpPr>
            <p:spPr>
              <a:xfrm flipH="1" flipV="1">
                <a:off x="4688839" y="5215230"/>
                <a:ext cx="219703" cy="251157"/>
              </a:xfrm>
              <a:prstGeom prst="line">
                <a:avLst/>
              </a:prstGeom>
              <a:noFill/>
              <a:ln w="19050" cap="flat" cmpd="sng" algn="ctr">
                <a:solidFill>
                  <a:srgbClr val="474746">
                    <a:lumMod val="60000"/>
                    <a:lumOff val="40000"/>
                  </a:srgbClr>
                </a:solidFill>
                <a:prstDash val="solid"/>
              </a:ln>
              <a:effectLst/>
            </p:spPr>
          </p:cxnSp>
          <p:cxnSp>
            <p:nvCxnSpPr>
              <p:cNvPr id="60" name="Straight Connector 59">
                <a:extLst>
                  <a:ext uri="{FF2B5EF4-FFF2-40B4-BE49-F238E27FC236}">
                    <a16:creationId xmlns:a16="http://schemas.microsoft.com/office/drawing/2014/main" id="{FED3C485-AA8F-6842-9B4C-4F18CD48FCED}"/>
                  </a:ext>
                </a:extLst>
              </p:cNvPr>
              <p:cNvCxnSpPr/>
              <p:nvPr/>
            </p:nvCxnSpPr>
            <p:spPr>
              <a:xfrm flipH="1">
                <a:off x="4903462" y="5466388"/>
                <a:ext cx="796137" cy="1"/>
              </a:xfrm>
              <a:prstGeom prst="line">
                <a:avLst/>
              </a:prstGeom>
              <a:noFill/>
              <a:ln w="19050" cap="flat" cmpd="sng" algn="ctr">
                <a:solidFill>
                  <a:srgbClr val="474746">
                    <a:lumMod val="60000"/>
                    <a:lumOff val="40000"/>
                  </a:srgbClr>
                </a:solidFill>
                <a:prstDash val="solid"/>
              </a:ln>
              <a:effectLst/>
            </p:spPr>
          </p:cxnSp>
          <p:sp>
            <p:nvSpPr>
              <p:cNvPr id="61" name="TextBox 60">
                <a:extLst>
                  <a:ext uri="{FF2B5EF4-FFF2-40B4-BE49-F238E27FC236}">
                    <a16:creationId xmlns:a16="http://schemas.microsoft.com/office/drawing/2014/main" id="{675E76E3-AE91-F046-9E3E-B815C732AA67}"/>
                  </a:ext>
                </a:extLst>
              </p:cNvPr>
              <p:cNvSpPr txBox="1"/>
              <p:nvPr/>
            </p:nvSpPr>
            <p:spPr>
              <a:xfrm>
                <a:off x="4841118" y="5250383"/>
                <a:ext cx="902599" cy="243625"/>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SÃO PAULO</a:t>
                </a:r>
              </a:p>
            </p:txBody>
          </p:sp>
        </p:grpSp>
        <p:sp>
          <p:nvSpPr>
            <p:cNvPr id="35" name="Oval 34">
              <a:extLst>
                <a:ext uri="{FF2B5EF4-FFF2-40B4-BE49-F238E27FC236}">
                  <a16:creationId xmlns:a16="http://schemas.microsoft.com/office/drawing/2014/main" id="{2500B4F7-3C76-3A4D-A7FB-A05D6E4D49B4}"/>
                </a:ext>
              </a:extLst>
            </p:cNvPr>
            <p:cNvSpPr/>
            <p:nvPr/>
          </p:nvSpPr>
          <p:spPr>
            <a:xfrm>
              <a:off x="3970329" y="3261926"/>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3</a:t>
              </a:r>
            </a:p>
          </p:txBody>
        </p:sp>
        <p:sp>
          <p:nvSpPr>
            <p:cNvPr id="36" name="Oval 35">
              <a:extLst>
                <a:ext uri="{FF2B5EF4-FFF2-40B4-BE49-F238E27FC236}">
                  <a16:creationId xmlns:a16="http://schemas.microsoft.com/office/drawing/2014/main" id="{12158405-9592-DB42-B603-54E995E65B4A}"/>
                </a:ext>
              </a:extLst>
            </p:cNvPr>
            <p:cNvSpPr/>
            <p:nvPr/>
          </p:nvSpPr>
          <p:spPr>
            <a:xfrm>
              <a:off x="4334818" y="3002205"/>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2</a:t>
              </a:r>
            </a:p>
          </p:txBody>
        </p:sp>
        <p:sp>
          <p:nvSpPr>
            <p:cNvPr id="37" name="Oval 36">
              <a:extLst>
                <a:ext uri="{FF2B5EF4-FFF2-40B4-BE49-F238E27FC236}">
                  <a16:creationId xmlns:a16="http://schemas.microsoft.com/office/drawing/2014/main" id="{23C9209F-A7FC-FE40-BB1F-919BB289C3F2}"/>
                </a:ext>
              </a:extLst>
            </p:cNvPr>
            <p:cNvSpPr/>
            <p:nvPr/>
          </p:nvSpPr>
          <p:spPr>
            <a:xfrm>
              <a:off x="3181289" y="3311950"/>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3</a:t>
              </a:r>
            </a:p>
          </p:txBody>
        </p:sp>
        <p:sp>
          <p:nvSpPr>
            <p:cNvPr id="38" name="Oval 37">
              <a:extLst>
                <a:ext uri="{FF2B5EF4-FFF2-40B4-BE49-F238E27FC236}">
                  <a16:creationId xmlns:a16="http://schemas.microsoft.com/office/drawing/2014/main" id="{1E69C942-681F-9B44-85CA-8B023B4BCAF6}"/>
                </a:ext>
              </a:extLst>
            </p:cNvPr>
            <p:cNvSpPr/>
            <p:nvPr/>
          </p:nvSpPr>
          <p:spPr>
            <a:xfrm>
              <a:off x="3095545" y="3087067"/>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3</a:t>
              </a:r>
            </a:p>
          </p:txBody>
        </p:sp>
        <p:sp>
          <p:nvSpPr>
            <p:cNvPr id="39" name="Oval 38">
              <a:extLst>
                <a:ext uri="{FF2B5EF4-FFF2-40B4-BE49-F238E27FC236}">
                  <a16:creationId xmlns:a16="http://schemas.microsoft.com/office/drawing/2014/main" id="{00031E37-7B78-B746-B242-7852B96F241A}"/>
                </a:ext>
              </a:extLst>
            </p:cNvPr>
            <p:cNvSpPr/>
            <p:nvPr/>
          </p:nvSpPr>
          <p:spPr>
            <a:xfrm>
              <a:off x="3322048" y="3130484"/>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sz="1350" b="1" kern="0" dirty="0">
                  <a:solidFill>
                    <a:srgbClr val="F7A028"/>
                  </a:solidFill>
                  <a:latin typeface="Amazon Ember" panose="020B0603020204020204" pitchFamily="34" charset="0"/>
                  <a:ea typeface="Amazon Ember" panose="020B0603020204020204" pitchFamily="34" charset="0"/>
                  <a:cs typeface="Amazon Ember" panose="020B0603020204020204" pitchFamily="34" charset="0"/>
                </a:rPr>
                <a:t>3</a:t>
              </a:r>
              <a:endPar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
          <p:nvSpPr>
            <p:cNvPr id="40" name="Oval 39">
              <a:extLst>
                <a:ext uri="{FF2B5EF4-FFF2-40B4-BE49-F238E27FC236}">
                  <a16:creationId xmlns:a16="http://schemas.microsoft.com/office/drawing/2014/main" id="{BB468818-3573-084A-B163-0FCEC7E91985}"/>
                </a:ext>
              </a:extLst>
            </p:cNvPr>
            <p:cNvSpPr/>
            <p:nvPr/>
          </p:nvSpPr>
          <p:spPr>
            <a:xfrm>
              <a:off x="4775729" y="5042593"/>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3</a:t>
              </a:r>
            </a:p>
          </p:txBody>
        </p:sp>
        <p:sp>
          <p:nvSpPr>
            <p:cNvPr id="41" name="Rectangle 40">
              <a:extLst>
                <a:ext uri="{FF2B5EF4-FFF2-40B4-BE49-F238E27FC236}">
                  <a16:creationId xmlns:a16="http://schemas.microsoft.com/office/drawing/2014/main" id="{6777C44B-EB58-6B47-81EC-1BD44DFF76BC}"/>
                </a:ext>
              </a:extLst>
            </p:cNvPr>
            <p:cNvSpPr/>
            <p:nvPr/>
          </p:nvSpPr>
          <p:spPr>
            <a:xfrm>
              <a:off x="2152438" y="5001061"/>
              <a:ext cx="1322976" cy="270918"/>
            </a:xfrm>
            <a:prstGeom prst="rect">
              <a:avLst/>
            </a:prstGeom>
            <a:solidFill>
              <a:srgbClr val="FFFFFF"/>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350" b="1"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
          <p:nvSpPr>
            <p:cNvPr id="42" name="Rectangle 41">
              <a:extLst>
                <a:ext uri="{FF2B5EF4-FFF2-40B4-BE49-F238E27FC236}">
                  <a16:creationId xmlns:a16="http://schemas.microsoft.com/office/drawing/2014/main" id="{D63D4E0E-E7C8-9243-A8E1-5CECD2CF4CD1}"/>
                </a:ext>
              </a:extLst>
            </p:cNvPr>
            <p:cNvSpPr/>
            <p:nvPr/>
          </p:nvSpPr>
          <p:spPr>
            <a:xfrm>
              <a:off x="1722656" y="5369180"/>
              <a:ext cx="1752758" cy="341170"/>
            </a:xfrm>
            <a:prstGeom prst="rect">
              <a:avLst/>
            </a:prstGeom>
            <a:solidFill>
              <a:srgbClr val="FFFFFF"/>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350" b="1"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
          <p:nvSpPr>
            <p:cNvPr id="43" name="Oval 42">
              <a:extLst>
                <a:ext uri="{FF2B5EF4-FFF2-40B4-BE49-F238E27FC236}">
                  <a16:creationId xmlns:a16="http://schemas.microsoft.com/office/drawing/2014/main" id="{954C63CE-41B0-B440-AC41-4CD65831CA96}"/>
                </a:ext>
              </a:extLst>
            </p:cNvPr>
            <p:cNvSpPr/>
            <p:nvPr/>
          </p:nvSpPr>
          <p:spPr>
            <a:xfrm>
              <a:off x="8355250" y="4383798"/>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sz="1350" b="1" kern="0" dirty="0">
                  <a:solidFill>
                    <a:srgbClr val="F7A028"/>
                  </a:solidFill>
                  <a:latin typeface="Amazon Ember" panose="020B0603020204020204" pitchFamily="34" charset="0"/>
                  <a:ea typeface="Amazon Ember" panose="020B0603020204020204" pitchFamily="34" charset="0"/>
                  <a:cs typeface="Amazon Ember" panose="020B0603020204020204" pitchFamily="34" charset="0"/>
                </a:rPr>
                <a:t>3</a:t>
              </a:r>
              <a:endPar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
          <p:nvSpPr>
            <p:cNvPr id="44" name="Oval 43">
              <a:extLst>
                <a:ext uri="{FF2B5EF4-FFF2-40B4-BE49-F238E27FC236}">
                  <a16:creationId xmlns:a16="http://schemas.microsoft.com/office/drawing/2014/main" id="{EAAE953E-674A-714A-999B-5B716308C378}"/>
                </a:ext>
              </a:extLst>
            </p:cNvPr>
            <p:cNvSpPr/>
            <p:nvPr/>
          </p:nvSpPr>
          <p:spPr>
            <a:xfrm>
              <a:off x="7777447" y="3897830"/>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2</a:t>
              </a:r>
            </a:p>
          </p:txBody>
        </p:sp>
        <p:sp>
          <p:nvSpPr>
            <p:cNvPr id="45" name="Oval 44">
              <a:extLst>
                <a:ext uri="{FF2B5EF4-FFF2-40B4-BE49-F238E27FC236}">
                  <a16:creationId xmlns:a16="http://schemas.microsoft.com/office/drawing/2014/main" id="{C6437044-1E78-C94C-BD71-33E64B5AE914}"/>
                </a:ext>
              </a:extLst>
            </p:cNvPr>
            <p:cNvSpPr/>
            <p:nvPr/>
          </p:nvSpPr>
          <p:spPr>
            <a:xfrm>
              <a:off x="9278480" y="3422491"/>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sz="1350" b="1" kern="0" dirty="0">
                  <a:solidFill>
                    <a:srgbClr val="F7A028"/>
                  </a:solidFill>
                  <a:latin typeface="Amazon Ember" panose="020B0603020204020204" pitchFamily="34" charset="0"/>
                  <a:ea typeface="Amazon Ember" panose="020B0603020204020204" pitchFamily="34" charset="0"/>
                  <a:cs typeface="Amazon Ember" panose="020B0603020204020204" pitchFamily="34" charset="0"/>
                </a:rPr>
                <a:t>4</a:t>
              </a:r>
              <a:endPar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
          <p:nvSpPr>
            <p:cNvPr id="46" name="Oval 45">
              <a:extLst>
                <a:ext uri="{FF2B5EF4-FFF2-40B4-BE49-F238E27FC236}">
                  <a16:creationId xmlns:a16="http://schemas.microsoft.com/office/drawing/2014/main" id="{C7F2C7EC-B50D-944C-9A8A-8792D6298A91}"/>
                </a:ext>
              </a:extLst>
            </p:cNvPr>
            <p:cNvSpPr/>
            <p:nvPr/>
          </p:nvSpPr>
          <p:spPr>
            <a:xfrm>
              <a:off x="8943144" y="3306247"/>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2</a:t>
              </a:r>
            </a:p>
          </p:txBody>
        </p:sp>
        <p:sp>
          <p:nvSpPr>
            <p:cNvPr id="47" name="Oval 46">
              <a:extLst>
                <a:ext uri="{FF2B5EF4-FFF2-40B4-BE49-F238E27FC236}">
                  <a16:creationId xmlns:a16="http://schemas.microsoft.com/office/drawing/2014/main" id="{615FA065-9E27-2447-A11F-F3EFA778B2CA}"/>
                </a:ext>
              </a:extLst>
            </p:cNvPr>
            <p:cNvSpPr/>
            <p:nvPr/>
          </p:nvSpPr>
          <p:spPr>
            <a:xfrm>
              <a:off x="8690963" y="3130484"/>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2</a:t>
              </a:r>
            </a:p>
          </p:txBody>
        </p:sp>
        <p:sp>
          <p:nvSpPr>
            <p:cNvPr id="48" name="Oval 47">
              <a:extLst>
                <a:ext uri="{FF2B5EF4-FFF2-40B4-BE49-F238E27FC236}">
                  <a16:creationId xmlns:a16="http://schemas.microsoft.com/office/drawing/2014/main" id="{0A333317-B145-0946-9BCF-AE55DBA7A13F}"/>
                </a:ext>
              </a:extLst>
            </p:cNvPr>
            <p:cNvSpPr/>
            <p:nvPr/>
          </p:nvSpPr>
          <p:spPr>
            <a:xfrm>
              <a:off x="9527941" y="5219707"/>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3</a:t>
              </a:r>
            </a:p>
          </p:txBody>
        </p:sp>
        <p:sp>
          <p:nvSpPr>
            <p:cNvPr id="49" name="Oval 48">
              <a:extLst>
                <a:ext uri="{FF2B5EF4-FFF2-40B4-BE49-F238E27FC236}">
                  <a16:creationId xmlns:a16="http://schemas.microsoft.com/office/drawing/2014/main" id="{FCD914C1-3DFF-0645-A247-C4D34D661CC4}"/>
                </a:ext>
              </a:extLst>
            </p:cNvPr>
            <p:cNvSpPr/>
            <p:nvPr/>
          </p:nvSpPr>
          <p:spPr>
            <a:xfrm>
              <a:off x="6072690" y="2885516"/>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3</a:t>
              </a:r>
            </a:p>
          </p:txBody>
        </p:sp>
        <p:sp>
          <p:nvSpPr>
            <p:cNvPr id="50" name="Oval 49">
              <a:extLst>
                <a:ext uri="{FF2B5EF4-FFF2-40B4-BE49-F238E27FC236}">
                  <a16:creationId xmlns:a16="http://schemas.microsoft.com/office/drawing/2014/main" id="{9ADCA723-660E-8842-B81C-E456D596C336}"/>
                </a:ext>
              </a:extLst>
            </p:cNvPr>
            <p:cNvSpPr/>
            <p:nvPr/>
          </p:nvSpPr>
          <p:spPr>
            <a:xfrm>
              <a:off x="5693245" y="2702482"/>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3</a:t>
              </a:r>
            </a:p>
          </p:txBody>
        </p:sp>
        <p:sp>
          <p:nvSpPr>
            <p:cNvPr id="51" name="Oval 50">
              <a:extLst>
                <a:ext uri="{FF2B5EF4-FFF2-40B4-BE49-F238E27FC236}">
                  <a16:creationId xmlns:a16="http://schemas.microsoft.com/office/drawing/2014/main" id="{93A27BA0-053C-3F4D-961F-33A13156C7C4}"/>
                </a:ext>
              </a:extLst>
            </p:cNvPr>
            <p:cNvSpPr/>
            <p:nvPr/>
          </p:nvSpPr>
          <p:spPr>
            <a:xfrm>
              <a:off x="5867021" y="2842768"/>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sz="1350" b="1" kern="0" dirty="0">
                  <a:solidFill>
                    <a:srgbClr val="F7A028"/>
                  </a:solidFill>
                  <a:latin typeface="Amazon Ember" panose="020B0603020204020204" pitchFamily="34" charset="0"/>
                  <a:ea typeface="Amazon Ember" panose="020B0603020204020204" pitchFamily="34" charset="0"/>
                  <a:cs typeface="Amazon Ember" panose="020B0603020204020204" pitchFamily="34" charset="0"/>
                </a:rPr>
                <a:t>3</a:t>
              </a:r>
              <a:endPar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
          <p:nvSpPr>
            <p:cNvPr id="52" name="Oval 51">
              <a:extLst>
                <a:ext uri="{FF2B5EF4-FFF2-40B4-BE49-F238E27FC236}">
                  <a16:creationId xmlns:a16="http://schemas.microsoft.com/office/drawing/2014/main" id="{67220EEB-1A87-DF43-8FB3-6576E612D0AC}"/>
                </a:ext>
              </a:extLst>
            </p:cNvPr>
            <p:cNvSpPr/>
            <p:nvPr/>
          </p:nvSpPr>
          <p:spPr>
            <a:xfrm>
              <a:off x="4175236" y="3346948"/>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6</a:t>
              </a:r>
            </a:p>
          </p:txBody>
        </p:sp>
        <p:sp>
          <p:nvSpPr>
            <p:cNvPr id="53" name="TextBox 52">
              <a:extLst>
                <a:ext uri="{FF2B5EF4-FFF2-40B4-BE49-F238E27FC236}">
                  <a16:creationId xmlns:a16="http://schemas.microsoft.com/office/drawing/2014/main" id="{252F7B40-887C-894C-A617-4ABFD249E9C6}"/>
                </a:ext>
              </a:extLst>
            </p:cNvPr>
            <p:cNvSpPr txBox="1"/>
            <p:nvPr/>
          </p:nvSpPr>
          <p:spPr>
            <a:xfrm>
              <a:off x="2094078" y="4978721"/>
              <a:ext cx="2423327" cy="300082"/>
            </a:xfrm>
            <a:prstGeom prst="rect">
              <a:avLst/>
            </a:prstGeom>
            <a:noFill/>
          </p:spPr>
          <p:txBody>
            <a:bodyPr wrap="squar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Region &amp; Number of AZs</a:t>
              </a:r>
            </a:p>
          </p:txBody>
        </p:sp>
        <p:grpSp>
          <p:nvGrpSpPr>
            <p:cNvPr id="54" name="Group 53">
              <a:extLst>
                <a:ext uri="{FF2B5EF4-FFF2-40B4-BE49-F238E27FC236}">
                  <a16:creationId xmlns:a16="http://schemas.microsoft.com/office/drawing/2014/main" id="{086503ED-81CB-1A41-A20D-13E51E6000A8}"/>
                </a:ext>
              </a:extLst>
            </p:cNvPr>
            <p:cNvGrpSpPr/>
            <p:nvPr/>
          </p:nvGrpSpPr>
          <p:grpSpPr>
            <a:xfrm>
              <a:off x="5213245" y="3264196"/>
              <a:ext cx="838774" cy="207749"/>
              <a:chOff x="4688844" y="2459113"/>
              <a:chExt cx="1037536" cy="243625"/>
            </a:xfrm>
          </p:grpSpPr>
          <p:cxnSp>
            <p:nvCxnSpPr>
              <p:cNvPr id="56" name="Straight Connector 55">
                <a:extLst>
                  <a:ext uri="{FF2B5EF4-FFF2-40B4-BE49-F238E27FC236}">
                    <a16:creationId xmlns:a16="http://schemas.microsoft.com/office/drawing/2014/main" id="{C535578D-7312-A649-96D6-4240ACAE110B}"/>
                  </a:ext>
                </a:extLst>
              </p:cNvPr>
              <p:cNvCxnSpPr/>
              <p:nvPr/>
            </p:nvCxnSpPr>
            <p:spPr>
              <a:xfrm flipV="1">
                <a:off x="5393840" y="2528689"/>
                <a:ext cx="332540" cy="132355"/>
              </a:xfrm>
              <a:prstGeom prst="line">
                <a:avLst/>
              </a:prstGeom>
              <a:noFill/>
              <a:ln w="19050" cap="flat" cmpd="sng" algn="ctr">
                <a:solidFill>
                  <a:srgbClr val="474746">
                    <a:lumMod val="60000"/>
                    <a:lumOff val="40000"/>
                  </a:srgbClr>
                </a:solidFill>
                <a:prstDash val="solid"/>
              </a:ln>
              <a:effectLst/>
            </p:spPr>
          </p:cxnSp>
          <p:cxnSp>
            <p:nvCxnSpPr>
              <p:cNvPr id="57" name="Straight Connector 56">
                <a:extLst>
                  <a:ext uri="{FF2B5EF4-FFF2-40B4-BE49-F238E27FC236}">
                    <a16:creationId xmlns:a16="http://schemas.microsoft.com/office/drawing/2014/main" id="{B1873ACD-9AE5-F645-8171-EFB1CE9DB709}"/>
                  </a:ext>
                </a:extLst>
              </p:cNvPr>
              <p:cNvCxnSpPr/>
              <p:nvPr/>
            </p:nvCxnSpPr>
            <p:spPr>
              <a:xfrm flipH="1">
                <a:off x="4799060" y="2662787"/>
                <a:ext cx="597589" cy="423"/>
              </a:xfrm>
              <a:prstGeom prst="line">
                <a:avLst/>
              </a:prstGeom>
              <a:noFill/>
              <a:ln w="19050" cap="flat" cmpd="sng" algn="ctr">
                <a:solidFill>
                  <a:srgbClr val="474746">
                    <a:lumMod val="60000"/>
                    <a:lumOff val="40000"/>
                  </a:srgbClr>
                </a:solidFill>
                <a:prstDash val="solid"/>
              </a:ln>
              <a:effectLst/>
            </p:spPr>
          </p:cxnSp>
          <p:sp>
            <p:nvSpPr>
              <p:cNvPr id="58" name="TextBox 57">
                <a:extLst>
                  <a:ext uri="{FF2B5EF4-FFF2-40B4-BE49-F238E27FC236}">
                    <a16:creationId xmlns:a16="http://schemas.microsoft.com/office/drawing/2014/main" id="{AC219DF1-40FF-EB40-B28D-790F3AB11B2E}"/>
                  </a:ext>
                </a:extLst>
              </p:cNvPr>
              <p:cNvSpPr txBox="1"/>
              <p:nvPr/>
            </p:nvSpPr>
            <p:spPr>
              <a:xfrm>
                <a:off x="4688844" y="2459113"/>
                <a:ext cx="563530" cy="243625"/>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PARIS</a:t>
                </a:r>
              </a:p>
            </p:txBody>
          </p:sp>
        </p:grpSp>
        <p:sp>
          <p:nvSpPr>
            <p:cNvPr id="55" name="Oval 54">
              <a:extLst>
                <a:ext uri="{FF2B5EF4-FFF2-40B4-BE49-F238E27FC236}">
                  <a16:creationId xmlns:a16="http://schemas.microsoft.com/office/drawing/2014/main" id="{E9662862-827D-8F4B-A847-51C26A516053}"/>
                </a:ext>
              </a:extLst>
            </p:cNvPr>
            <p:cNvSpPr/>
            <p:nvPr/>
          </p:nvSpPr>
          <p:spPr>
            <a:xfrm>
              <a:off x="5942637" y="3067542"/>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3</a:t>
              </a:r>
            </a:p>
          </p:txBody>
        </p:sp>
      </p:grpSp>
      <p:sp>
        <p:nvSpPr>
          <p:cNvPr id="100" name="TextBox 99">
            <a:extLst>
              <a:ext uri="{FF2B5EF4-FFF2-40B4-BE49-F238E27FC236}">
                <a16:creationId xmlns:a16="http://schemas.microsoft.com/office/drawing/2014/main" id="{5727B7D2-F0AC-DA4E-A764-5AECBA066F38}"/>
              </a:ext>
            </a:extLst>
          </p:cNvPr>
          <p:cNvSpPr txBox="1"/>
          <p:nvPr/>
        </p:nvSpPr>
        <p:spPr>
          <a:xfrm>
            <a:off x="8687537" y="3829810"/>
            <a:ext cx="510076" cy="207749"/>
          </a:xfrm>
          <a:prstGeom prst="rect">
            <a:avLst/>
          </a:prstGeom>
          <a:noFill/>
          <a:ln w="19050">
            <a:noFill/>
          </a:ln>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OSAKA</a:t>
            </a:r>
          </a:p>
        </p:txBody>
      </p:sp>
      <p:cxnSp>
        <p:nvCxnSpPr>
          <p:cNvPr id="101" name="Straight Connector 100">
            <a:extLst>
              <a:ext uri="{FF2B5EF4-FFF2-40B4-BE49-F238E27FC236}">
                <a16:creationId xmlns:a16="http://schemas.microsoft.com/office/drawing/2014/main" id="{8D1FA8A8-E713-854E-8210-066B67907E73}"/>
              </a:ext>
            </a:extLst>
          </p:cNvPr>
          <p:cNvCxnSpPr/>
          <p:nvPr/>
        </p:nvCxnSpPr>
        <p:spPr>
          <a:xfrm flipH="1">
            <a:off x="9118874" y="3866098"/>
            <a:ext cx="102509" cy="142792"/>
          </a:xfrm>
          <a:prstGeom prst="line">
            <a:avLst/>
          </a:prstGeom>
          <a:noFill/>
          <a:ln w="19050" cap="flat" cmpd="sng" algn="ctr">
            <a:solidFill>
              <a:srgbClr val="474746">
                <a:lumMod val="60000"/>
                <a:lumOff val="40000"/>
              </a:srgbClr>
            </a:solidFill>
            <a:prstDash val="solid"/>
          </a:ln>
          <a:effectLst/>
        </p:spPr>
      </p:cxnSp>
      <p:cxnSp>
        <p:nvCxnSpPr>
          <p:cNvPr id="102" name="Straight Connector 101">
            <a:extLst>
              <a:ext uri="{FF2B5EF4-FFF2-40B4-BE49-F238E27FC236}">
                <a16:creationId xmlns:a16="http://schemas.microsoft.com/office/drawing/2014/main" id="{8F4BC022-FB58-314C-834C-F07280FCF4A1}"/>
              </a:ext>
            </a:extLst>
          </p:cNvPr>
          <p:cNvCxnSpPr/>
          <p:nvPr/>
        </p:nvCxnSpPr>
        <p:spPr>
          <a:xfrm flipH="1">
            <a:off x="8773257" y="4003487"/>
            <a:ext cx="365760" cy="0"/>
          </a:xfrm>
          <a:prstGeom prst="line">
            <a:avLst/>
          </a:prstGeom>
          <a:noFill/>
          <a:ln w="19050" cap="flat" cmpd="sng" algn="ctr">
            <a:solidFill>
              <a:srgbClr val="474746">
                <a:lumMod val="60000"/>
                <a:lumOff val="40000"/>
              </a:srgbClr>
            </a:solidFill>
            <a:prstDash val="solid"/>
          </a:ln>
          <a:effectLst/>
        </p:spPr>
      </p:cxnSp>
      <p:sp>
        <p:nvSpPr>
          <p:cNvPr id="103" name="Oval 102">
            <a:extLst>
              <a:ext uri="{FF2B5EF4-FFF2-40B4-BE49-F238E27FC236}">
                <a16:creationId xmlns:a16="http://schemas.microsoft.com/office/drawing/2014/main" id="{28AA6949-3BEC-E143-A947-123EAF51ACEA}"/>
              </a:ext>
            </a:extLst>
          </p:cNvPr>
          <p:cNvSpPr/>
          <p:nvPr/>
        </p:nvSpPr>
        <p:spPr>
          <a:xfrm>
            <a:off x="9149335" y="3637846"/>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1</a:t>
            </a:r>
          </a:p>
        </p:txBody>
      </p:sp>
      <p:cxnSp>
        <p:nvCxnSpPr>
          <p:cNvPr id="107" name="Straight Connector 106">
            <a:extLst>
              <a:ext uri="{FF2B5EF4-FFF2-40B4-BE49-F238E27FC236}">
                <a16:creationId xmlns:a16="http://schemas.microsoft.com/office/drawing/2014/main" id="{1C8DC60B-9AF4-2F4F-8FB3-A4F4BDBA55BE}"/>
              </a:ext>
            </a:extLst>
          </p:cNvPr>
          <p:cNvCxnSpPr>
            <a:cxnSpLocks/>
          </p:cNvCxnSpPr>
          <p:nvPr/>
        </p:nvCxnSpPr>
        <p:spPr>
          <a:xfrm flipV="1">
            <a:off x="8502773" y="2938656"/>
            <a:ext cx="82427" cy="274436"/>
          </a:xfrm>
          <a:prstGeom prst="line">
            <a:avLst/>
          </a:prstGeom>
          <a:noFill/>
          <a:ln w="19050" cap="flat" cmpd="sng" algn="ctr">
            <a:solidFill>
              <a:srgbClr val="474746">
                <a:lumMod val="60000"/>
                <a:lumOff val="40000"/>
              </a:srgbClr>
            </a:solidFill>
            <a:prstDash val="solid"/>
          </a:ln>
          <a:effectLst/>
        </p:spPr>
      </p:cxnSp>
      <p:sp>
        <p:nvSpPr>
          <p:cNvPr id="108" name="TextBox 107">
            <a:extLst>
              <a:ext uri="{FF2B5EF4-FFF2-40B4-BE49-F238E27FC236}">
                <a16:creationId xmlns:a16="http://schemas.microsoft.com/office/drawing/2014/main" id="{306B9A4D-7406-4047-9A90-C9D1248C4AB4}"/>
              </a:ext>
            </a:extLst>
          </p:cNvPr>
          <p:cNvSpPr txBox="1"/>
          <p:nvPr/>
        </p:nvSpPr>
        <p:spPr>
          <a:xfrm>
            <a:off x="8485975" y="2776059"/>
            <a:ext cx="580608" cy="207749"/>
          </a:xfrm>
          <a:prstGeom prst="rect">
            <a:avLst/>
          </a:prstGeom>
          <a:noFill/>
        </p:spPr>
        <p:txBody>
          <a:bodyPr wrap="none" rtlCol="0">
            <a:spAutoFit/>
          </a:bodyPr>
          <a:lstStyle/>
          <a:p>
            <a:pPr marL="0" marR="0" lvl="0" indent="0" defTabSz="457189" eaLnBrk="1" fontAlgn="auto" latinLnBrk="0" hangingPunct="1">
              <a:lnSpc>
                <a:spcPct val="100000"/>
              </a:lnSpc>
              <a:spcBef>
                <a:spcPts val="0"/>
              </a:spcBef>
              <a:spcAft>
                <a:spcPts val="0"/>
              </a:spcAft>
              <a:buClrTx/>
              <a:buSzTx/>
              <a:buFontTx/>
              <a:buNone/>
              <a:tabLst/>
              <a:defRPr/>
            </a:pPr>
            <a:r>
              <a:rPr kumimoji="0" lang="en-US" sz="750" b="1" i="0" u="none" strike="noStrike" kern="0" cap="none" spc="0" normalizeH="0" baseline="0" noProof="0" dirty="0">
                <a:ln>
                  <a:noFill/>
                </a:ln>
                <a:solidFill>
                  <a:srgbClr val="474746"/>
                </a:solidFill>
                <a:effectLst/>
                <a:uLnTx/>
                <a:uFillTx/>
                <a:latin typeface="Amazon Ember" panose="020B0603020204020204" pitchFamily="34" charset="0"/>
                <a:ea typeface="Amazon Ember" panose="020B0603020204020204" pitchFamily="34" charset="0"/>
                <a:cs typeface="Amazon Ember" panose="020B0603020204020204" pitchFamily="34" charset="0"/>
              </a:rPr>
              <a:t>NINGXIA</a:t>
            </a:r>
          </a:p>
        </p:txBody>
      </p:sp>
      <p:sp>
        <p:nvSpPr>
          <p:cNvPr id="109" name="Oval 108">
            <a:extLst>
              <a:ext uri="{FF2B5EF4-FFF2-40B4-BE49-F238E27FC236}">
                <a16:creationId xmlns:a16="http://schemas.microsoft.com/office/drawing/2014/main" id="{1EF9FD8C-D20D-A242-91FB-291163E7BBFA}"/>
              </a:ext>
            </a:extLst>
          </p:cNvPr>
          <p:cNvSpPr/>
          <p:nvPr/>
        </p:nvSpPr>
        <p:spPr>
          <a:xfrm>
            <a:off x="8346061" y="3170590"/>
            <a:ext cx="281520" cy="296950"/>
          </a:xfrm>
          <a:prstGeom prst="ellipse">
            <a:avLst/>
          </a:prstGeom>
          <a:solidFill>
            <a:srgbClr val="FFE9D0"/>
          </a:solidFill>
          <a:ln w="28575" cap="flat" cmpd="sng" algn="ctr">
            <a:solidFill>
              <a:srgbClr val="FCB238"/>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350" b="1" i="0" u="none" strike="noStrike" kern="0" cap="none" spc="0" normalizeH="0" baseline="0" noProof="0" dirty="0">
                <a:ln>
                  <a:noFill/>
                </a:ln>
                <a:solidFill>
                  <a:srgbClr val="F7A028"/>
                </a:solidFill>
                <a:effectLst/>
                <a:uLnTx/>
                <a:uFillTx/>
                <a:latin typeface="Amazon Ember" panose="020B0603020204020204" pitchFamily="34" charset="0"/>
                <a:ea typeface="Amazon Ember" panose="020B0603020204020204" pitchFamily="34" charset="0"/>
                <a:cs typeface="Amazon Ember" panose="020B0603020204020204" pitchFamily="34" charset="0"/>
              </a:rPr>
              <a:t>2</a:t>
            </a:r>
          </a:p>
        </p:txBody>
      </p:sp>
      <p:cxnSp>
        <p:nvCxnSpPr>
          <p:cNvPr id="110" name="Straight Connector 109">
            <a:extLst>
              <a:ext uri="{FF2B5EF4-FFF2-40B4-BE49-F238E27FC236}">
                <a16:creationId xmlns:a16="http://schemas.microsoft.com/office/drawing/2014/main" id="{204B9FA7-AC0E-324F-8788-C1E15F65DF7C}"/>
              </a:ext>
            </a:extLst>
          </p:cNvPr>
          <p:cNvCxnSpPr>
            <a:cxnSpLocks/>
          </p:cNvCxnSpPr>
          <p:nvPr/>
        </p:nvCxnSpPr>
        <p:spPr>
          <a:xfrm flipH="1">
            <a:off x="8592614" y="2938656"/>
            <a:ext cx="316666" cy="0"/>
          </a:xfrm>
          <a:prstGeom prst="line">
            <a:avLst/>
          </a:prstGeom>
          <a:noFill/>
          <a:ln w="19050" cap="flat" cmpd="sng" algn="ctr">
            <a:solidFill>
              <a:srgbClr val="474746">
                <a:lumMod val="60000"/>
                <a:lumOff val="40000"/>
              </a:srgbClr>
            </a:solidFill>
            <a:prstDash val="solid"/>
          </a:ln>
          <a:effectLst/>
        </p:spPr>
      </p:cxnSp>
    </p:spTree>
    <p:extLst>
      <p:ext uri="{BB962C8B-B14F-4D97-AF65-F5344CB8AC3E}">
        <p14:creationId xmlns:p14="http://schemas.microsoft.com/office/powerpoint/2010/main" val="31311976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FFAF7116-712F-7A42-A822-EFC43CCBB0B5}"/>
              </a:ext>
            </a:extLst>
          </p:cNvPr>
          <p:cNvGraphicFramePr>
            <a:graphicFrameLocks noGrp="1"/>
          </p:cNvGraphicFramePr>
          <p:nvPr>
            <p:extLst>
              <p:ext uri="{D42A27DB-BD31-4B8C-83A1-F6EECF244321}">
                <p14:modId xmlns:p14="http://schemas.microsoft.com/office/powerpoint/2010/main" val="290173144"/>
              </p:ext>
            </p:extLst>
          </p:nvPr>
        </p:nvGraphicFramePr>
        <p:xfrm>
          <a:off x="764608" y="1489993"/>
          <a:ext cx="10491655" cy="4714607"/>
        </p:xfrm>
        <a:graphic>
          <a:graphicData uri="http://schemas.openxmlformats.org/drawingml/2006/table">
            <a:tbl>
              <a:tblPr firstRow="1" bandRow="1">
                <a:tableStyleId>{5940675A-B579-460E-94D1-54222C63F5DA}</a:tableStyleId>
              </a:tblPr>
              <a:tblGrid>
                <a:gridCol w="2471930">
                  <a:extLst>
                    <a:ext uri="{9D8B030D-6E8A-4147-A177-3AD203B41FA5}">
                      <a16:colId xmlns:a16="http://schemas.microsoft.com/office/drawing/2014/main" val="2982655695"/>
                    </a:ext>
                  </a:extLst>
                </a:gridCol>
                <a:gridCol w="8019725">
                  <a:extLst>
                    <a:ext uri="{9D8B030D-6E8A-4147-A177-3AD203B41FA5}">
                      <a16:colId xmlns:a16="http://schemas.microsoft.com/office/drawing/2014/main" val="3648691473"/>
                    </a:ext>
                  </a:extLst>
                </a:gridCol>
              </a:tblGrid>
              <a:tr h="599807">
                <a:tc>
                  <a:txBody>
                    <a:bodyPr/>
                    <a:lstStyle/>
                    <a:p>
                      <a:pPr marL="0" marR="0" lvl="0" indent="0" algn="l" defTabSz="914400" rtl="0" eaLnBrk="1" fontAlgn="auto" latinLnBrk="0" hangingPunct="1">
                        <a:lnSpc>
                          <a:spcPct val="90000"/>
                        </a:lnSpc>
                        <a:spcBef>
                          <a:spcPts val="100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Amazon Ember Light" charset="0"/>
                        <a:ea typeface="Amazon Ember Light" charset="0"/>
                        <a:cs typeface="Amazon Ember Light"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90000"/>
                        </a:lnSpc>
                        <a:spcBef>
                          <a:spcPts val="100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Amazon Ember Light" charset="0"/>
                          <a:ea typeface="Amazon Ember Light" charset="0"/>
                          <a:cs typeface="Amazon Ember Light" charset="0"/>
                        </a:rPr>
                        <a:t>Trade </a:t>
                      </a:r>
                      <a:r>
                        <a:rPr lang="en-US" sz="2400" b="1" kern="1200" noProof="0"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capital expense </a:t>
                      </a:r>
                      <a:r>
                        <a:rPr kumimoji="0" lang="en-US" sz="2400" b="0" i="0" u="none" strike="noStrike" kern="1200" cap="none" spc="0" normalizeH="0" baseline="0" noProof="0" dirty="0">
                          <a:ln>
                            <a:noFill/>
                          </a:ln>
                          <a:solidFill>
                            <a:prstClr val="black"/>
                          </a:solidFill>
                          <a:effectLst/>
                          <a:uLnTx/>
                          <a:uFillTx/>
                          <a:latin typeface="Amazon Ember Light" charset="0"/>
                          <a:ea typeface="Amazon Ember Light" charset="0"/>
                          <a:cs typeface="Amazon Ember Light" charset="0"/>
                        </a:rPr>
                        <a:t>for </a:t>
                      </a:r>
                      <a:r>
                        <a:rPr kumimoji="0" lang="en-US" sz="2400" b="1" i="0" u="none" strike="noStrike" kern="1200" cap="none" spc="0" normalizeH="0" baseline="0" noProof="0" dirty="0">
                          <a:ln>
                            <a:noFill/>
                          </a:ln>
                          <a:solidFill>
                            <a:srgbClr val="0070C0"/>
                          </a:solidFill>
                          <a:effectLst/>
                          <a:uLnTx/>
                          <a:uFillTx/>
                          <a:latin typeface="Amazon Ember" panose="020B0603020204020204" pitchFamily="34" charset="0"/>
                          <a:ea typeface="Amazon Ember" panose="020B0603020204020204" pitchFamily="34" charset="0"/>
                          <a:cs typeface="Amazon Ember" panose="020B0603020204020204" pitchFamily="34" charset="0"/>
                        </a:rPr>
                        <a:t>variable expense</a:t>
                      </a:r>
                      <a:r>
                        <a:rPr kumimoji="0" lang="en-US" sz="2400" b="0" i="0" u="none" strike="noStrike" kern="1200" cap="none" spc="0" normalizeH="0" baseline="0" noProof="0" dirty="0">
                          <a:ln>
                            <a:noFill/>
                          </a:ln>
                          <a:solidFill>
                            <a:prstClr val="black"/>
                          </a:solidFill>
                          <a:effectLst/>
                          <a:uLnTx/>
                          <a:uFillTx/>
                          <a:latin typeface="Amazon Ember Light" charset="0"/>
                          <a:ea typeface="Amazon Ember Light" charset="0"/>
                          <a:cs typeface="Amazon Ember Light" charset="0"/>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774413411"/>
                  </a:ext>
                </a:extLst>
              </a:tr>
              <a:tr h="342747">
                <a:tc>
                  <a:txBody>
                    <a:bodyPr/>
                    <a:lstStyle/>
                    <a:p>
                      <a:endParaRPr lang="en-US" sz="2400" dirty="0"/>
                    </a:p>
                    <a:p>
                      <a:endParaRPr lang="en-US" sz="24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kumimoji="0" lang="en-US" sz="2400" b="0" i="0" u="none" strike="noStrike" kern="1200" cap="none" spc="0" normalizeH="0" baseline="0" dirty="0">
                          <a:ln>
                            <a:noFill/>
                          </a:ln>
                          <a:solidFill>
                            <a:prstClr val="black"/>
                          </a:solidFill>
                          <a:effectLst/>
                          <a:uLnTx/>
                          <a:uFillTx/>
                          <a:latin typeface="Amazon Ember Light" charset="0"/>
                          <a:ea typeface="Amazon Ember Light" charset="0"/>
                          <a:cs typeface="Amazon Ember Light" charset="0"/>
                        </a:rPr>
                        <a:t>Benefit from </a:t>
                      </a:r>
                      <a:r>
                        <a:rPr lang="en-US" sz="24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massive economies of scale</a:t>
                      </a:r>
                      <a:r>
                        <a:rPr kumimoji="0" lang="en-US" sz="2400" b="0" i="0" u="none" strike="noStrike" kern="1200" cap="none" spc="0" normalizeH="0" baseline="0" noProof="0" dirty="0">
                          <a:ln>
                            <a:noFill/>
                          </a:ln>
                          <a:solidFill>
                            <a:prstClr val="black"/>
                          </a:solidFill>
                          <a:effectLst/>
                          <a:uLnTx/>
                          <a:uFillTx/>
                          <a:latin typeface="Amazon Ember Light" charset="0"/>
                          <a:ea typeface="Amazon Ember Light" charset="0"/>
                          <a:cs typeface="Amazon Ember Light" charset="0"/>
                        </a:rPr>
                        <a:t>.</a:t>
                      </a:r>
                      <a:endParaRPr lang="en-US" sz="24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78652207"/>
                  </a:ext>
                </a:extLst>
              </a:tr>
              <a:tr h="342747">
                <a:tc>
                  <a:txBody>
                    <a:bodyPr/>
                    <a:lstStyle/>
                    <a:p>
                      <a:endParaRPr lang="en-US" sz="2400" dirty="0"/>
                    </a:p>
                    <a:p>
                      <a:endParaRPr lang="en-US" sz="24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4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Eliminate guessing </a:t>
                      </a:r>
                      <a:r>
                        <a:rPr kumimoji="0" lang="en-US" sz="2400" b="0" i="0" u="none" strike="noStrike" kern="1200" cap="none" spc="0" normalizeH="0" baseline="0" dirty="0">
                          <a:ln>
                            <a:noFill/>
                          </a:ln>
                          <a:solidFill>
                            <a:prstClr val="black"/>
                          </a:solidFill>
                          <a:effectLst/>
                          <a:uLnTx/>
                          <a:uFillTx/>
                          <a:latin typeface="Amazon Ember Light" charset="0"/>
                          <a:ea typeface="Amazon Ember Light" charset="0"/>
                          <a:cs typeface="Amazon Ember Light" charset="0"/>
                        </a:rPr>
                        <a:t>on your capacity needs.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9986316"/>
                  </a:ext>
                </a:extLst>
              </a:tr>
              <a:tr h="342747">
                <a:tc>
                  <a:txBody>
                    <a:bodyPr/>
                    <a:lstStyle/>
                    <a:p>
                      <a:endParaRPr lang="en-US" sz="2400" dirty="0"/>
                    </a:p>
                    <a:p>
                      <a:endParaRPr lang="en-US" sz="24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kumimoji="0" lang="en-US" sz="2400" b="0" i="0" u="none" strike="noStrike" kern="1200" cap="none" spc="0" normalizeH="0" baseline="0" dirty="0">
                          <a:ln>
                            <a:noFill/>
                          </a:ln>
                          <a:solidFill>
                            <a:prstClr val="black"/>
                          </a:solidFill>
                          <a:effectLst/>
                          <a:uLnTx/>
                          <a:uFillTx/>
                          <a:latin typeface="Amazon Ember Light" charset="0"/>
                          <a:ea typeface="Amazon Ember Light" charset="0"/>
                          <a:cs typeface="Amazon Ember Light" charset="0"/>
                        </a:rPr>
                        <a:t>Increase</a:t>
                      </a:r>
                      <a:r>
                        <a:rPr lang="en-US" sz="2400" dirty="0"/>
                        <a:t> </a:t>
                      </a:r>
                      <a:r>
                        <a:rPr lang="en-US" sz="24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speed</a:t>
                      </a:r>
                      <a:r>
                        <a:rPr lang="en-US" sz="2400" b="1" dirty="0"/>
                        <a:t> </a:t>
                      </a:r>
                      <a:r>
                        <a:rPr kumimoji="0" lang="en-US" sz="2400" b="0" i="0" u="none" strike="noStrike" kern="1200" cap="none" spc="0" normalizeH="0" baseline="0" dirty="0">
                          <a:ln>
                            <a:noFill/>
                          </a:ln>
                          <a:solidFill>
                            <a:prstClr val="black"/>
                          </a:solidFill>
                          <a:effectLst/>
                          <a:uLnTx/>
                          <a:uFillTx/>
                          <a:latin typeface="Amazon Ember Light" charset="0"/>
                          <a:ea typeface="Amazon Ember Light" charset="0"/>
                          <a:cs typeface="Amazon Ember Light" charset="0"/>
                        </a:rPr>
                        <a:t>and</a:t>
                      </a:r>
                      <a:r>
                        <a:rPr lang="en-US" sz="2400" b="1" dirty="0"/>
                        <a:t> </a:t>
                      </a:r>
                      <a:r>
                        <a:rPr lang="en-US" sz="24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agility</a:t>
                      </a:r>
                      <a:r>
                        <a:rPr kumimoji="0" lang="en-US" sz="2400" b="0" i="0" u="none" strike="noStrike" kern="1200" cap="none" spc="0" normalizeH="0" baseline="0" noProof="0" dirty="0">
                          <a:ln>
                            <a:noFill/>
                          </a:ln>
                          <a:solidFill>
                            <a:prstClr val="black"/>
                          </a:solidFill>
                          <a:effectLst/>
                          <a:uLnTx/>
                          <a:uFillTx/>
                          <a:latin typeface="Amazon Ember Light" charset="0"/>
                          <a:ea typeface="Amazon Ember Light" charset="0"/>
                          <a:cs typeface="Amazon Ember Light" charset="0"/>
                        </a:rPr>
                        <a:t>.</a:t>
                      </a:r>
                      <a:endParaRPr lang="en-US" sz="24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100969977"/>
                  </a:ext>
                </a:extLst>
              </a:tr>
              <a:tr h="342747">
                <a:tc>
                  <a:txBody>
                    <a:bodyPr/>
                    <a:lstStyle/>
                    <a:p>
                      <a:endParaRPr lang="en-US" sz="2400" dirty="0"/>
                    </a:p>
                    <a:p>
                      <a:endParaRPr lang="en-US" sz="24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Stop spending money </a:t>
                      </a:r>
                      <a:r>
                        <a:rPr kumimoji="0" lang="en-US" sz="2400" b="0" i="0" u="none" strike="noStrike" kern="1200" cap="none" spc="0" normalizeH="0" baseline="0" dirty="0">
                          <a:ln>
                            <a:noFill/>
                          </a:ln>
                          <a:solidFill>
                            <a:prstClr val="black"/>
                          </a:solidFill>
                          <a:effectLst/>
                          <a:uLnTx/>
                          <a:uFillTx/>
                          <a:latin typeface="Amazon Ember Light" charset="0"/>
                          <a:ea typeface="Amazon Ember Light" charset="0"/>
                          <a:cs typeface="Amazon Ember Light" charset="0"/>
                        </a:rPr>
                        <a:t>to run and maintain data centers.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017487639"/>
                  </a:ext>
                </a:extLst>
              </a:tr>
              <a:tr h="342747">
                <a:tc>
                  <a:txBody>
                    <a:bodyPr/>
                    <a:lstStyle/>
                    <a:p>
                      <a:endParaRPr lang="en-US" sz="2400" dirty="0"/>
                    </a:p>
                    <a:p>
                      <a:endParaRPr lang="en-US" sz="24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4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Go global </a:t>
                      </a:r>
                      <a:r>
                        <a:rPr kumimoji="0" lang="en-US" sz="2400" b="0" i="0" u="none" strike="noStrike" kern="1200" cap="none" spc="0" normalizeH="0" baseline="0" dirty="0">
                          <a:ln>
                            <a:noFill/>
                          </a:ln>
                          <a:solidFill>
                            <a:prstClr val="black"/>
                          </a:solidFill>
                          <a:effectLst/>
                          <a:uLnTx/>
                          <a:uFillTx/>
                          <a:latin typeface="Amazon Ember Light" charset="0"/>
                          <a:ea typeface="Amazon Ember Light" charset="0"/>
                          <a:cs typeface="Amazon Ember Light" charset="0"/>
                        </a:rPr>
                        <a:t>in minutes.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79829807"/>
                  </a:ext>
                </a:extLst>
              </a:tr>
            </a:tbl>
          </a:graphicData>
        </a:graphic>
      </p:graphicFrame>
      <p:sp>
        <p:nvSpPr>
          <p:cNvPr id="4" name="Title 3"/>
          <p:cNvSpPr>
            <a:spLocks noGrp="1"/>
          </p:cNvSpPr>
          <p:nvPr>
            <p:ph type="title"/>
          </p:nvPr>
        </p:nvSpPr>
        <p:spPr>
          <a:xfrm>
            <a:off x="238539" y="168379"/>
            <a:ext cx="9662206" cy="887909"/>
          </a:xfrm>
        </p:spPr>
        <p:txBody>
          <a:bodyPr>
            <a:noAutofit/>
          </a:bodyPr>
          <a:lstStyle/>
          <a:p>
            <a:r>
              <a:rPr lang="en-US" sz="3800" dirty="0"/>
              <a:t>Summary</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32088" y="2064869"/>
            <a:ext cx="1179576" cy="912206"/>
          </a:xfrm>
          <a:prstGeom prst="rect">
            <a:avLst/>
          </a:prstGeom>
        </p:spPr>
      </p:pic>
      <p:pic>
        <p:nvPicPr>
          <p:cNvPr id="9" name="Picture 2" descr="Cloud benefits - Stop spending money on running and maintaining data centers icon">
            <a:extLst>
              <a:ext uri="{FF2B5EF4-FFF2-40B4-BE49-F238E27FC236}">
                <a16:creationId xmlns:a16="http://schemas.microsoft.com/office/drawing/2014/main" id="{67662F14-DB08-3343-9232-03EE72AD93D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30670" y="4515325"/>
            <a:ext cx="1182412" cy="9144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Benefits of cloud computing - Increase speed and agility icon">
            <a:extLst>
              <a:ext uri="{FF2B5EF4-FFF2-40B4-BE49-F238E27FC236}">
                <a16:creationId xmlns:a16="http://schemas.microsoft.com/office/drawing/2014/main" id="{792D5C6F-35DE-F749-B3E4-308ACF176CB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36660" y="3684207"/>
            <a:ext cx="1170432" cy="912937"/>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Cloud computing benefits - Stop guessing capacity icon">
            <a:extLst>
              <a:ext uri="{FF2B5EF4-FFF2-40B4-BE49-F238E27FC236}">
                <a16:creationId xmlns:a16="http://schemas.microsoft.com/office/drawing/2014/main" id="{682BF564-B781-0E45-B9F1-25962876497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435723" y="2860015"/>
            <a:ext cx="1172307" cy="9144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Benefits of the cloud - Benefit from massive economies of scale icon">
            <a:extLst>
              <a:ext uri="{FF2B5EF4-FFF2-40B4-BE49-F238E27FC236}">
                <a16:creationId xmlns:a16="http://schemas.microsoft.com/office/drawing/2014/main" id="{E5CA3BFE-D74B-8C4E-956D-A2462958E67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94338" y="1344945"/>
            <a:ext cx="1055077" cy="82296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Benefits of the cloud - Go global in minutes icon">
            <a:extLst>
              <a:ext uri="{FF2B5EF4-FFF2-40B4-BE49-F238E27FC236}">
                <a16:creationId xmlns:a16="http://schemas.microsoft.com/office/drawing/2014/main" id="{48745F93-4D63-2C45-93B2-FD7B805B2B8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35722" y="5345141"/>
            <a:ext cx="1172308" cy="91440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6733217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1095836" cy="779463"/>
          </a:xfrm>
        </p:spPr>
        <p:txBody>
          <a:bodyPr>
            <a:noAutofit/>
          </a:bodyPr>
          <a:lstStyle/>
          <a:p>
            <a:r>
              <a:rPr lang="en-US" sz="4000" dirty="0"/>
              <a:t>Part 3: What is Amazon Web Services (AWS)?</a:t>
            </a:r>
          </a:p>
        </p:txBody>
      </p:sp>
    </p:spTree>
    <p:custDataLst>
      <p:tags r:id="rId1"/>
    </p:custDataLst>
    <p:extLst>
      <p:ext uri="{BB962C8B-B14F-4D97-AF65-F5344CB8AC3E}">
        <p14:creationId xmlns:p14="http://schemas.microsoft.com/office/powerpoint/2010/main" val="25512454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a:t>What are Web Services?</a:t>
            </a:r>
          </a:p>
        </p:txBody>
      </p:sp>
      <p:sp>
        <p:nvSpPr>
          <p:cNvPr id="7" name="Content Placeholder 6"/>
          <p:cNvSpPr>
            <a:spLocks noGrp="1"/>
          </p:cNvSpPr>
          <p:nvPr>
            <p:ph idx="1"/>
          </p:nvPr>
        </p:nvSpPr>
        <p:spPr>
          <a:xfrm>
            <a:off x="449052" y="1440305"/>
            <a:ext cx="11139567" cy="4913308"/>
          </a:xfrm>
        </p:spPr>
        <p:txBody>
          <a:bodyPr/>
          <a:lstStyle/>
          <a:p>
            <a:pPr marL="0" indent="0">
              <a:buNone/>
            </a:pPr>
            <a:r>
              <a:rPr lang="en-US" altLang="ja-JP" sz="2400" dirty="0">
                <a:solidFill>
                  <a:prstClr val="black"/>
                </a:solidFill>
              </a:rPr>
              <a:t>A </a:t>
            </a:r>
            <a:r>
              <a:rPr lang="en-US" altLang="ja-JP" sz="24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web</a:t>
            </a:r>
            <a:r>
              <a:rPr lang="en-US" altLang="ja-JP" sz="2400" kern="0" dirty="0">
                <a:solidFill>
                  <a:srgbClr val="414042"/>
                </a:solidFill>
                <a:latin typeface="Arial" pitchFamily="34" charset="0"/>
                <a:cs typeface="Arial" pitchFamily="34" charset="0"/>
              </a:rPr>
              <a:t> </a:t>
            </a:r>
            <a:r>
              <a:rPr lang="en-US" altLang="ja-JP" sz="24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service</a:t>
            </a:r>
            <a:r>
              <a:rPr lang="en-US" altLang="ja-JP" sz="2400" kern="0" dirty="0">
                <a:solidFill>
                  <a:srgbClr val="414042"/>
                </a:solidFill>
                <a:latin typeface="Arial" pitchFamily="34" charset="0"/>
                <a:cs typeface="Arial" pitchFamily="34" charset="0"/>
              </a:rPr>
              <a:t> </a:t>
            </a:r>
            <a:r>
              <a:rPr lang="en-US" altLang="ja-JP" sz="2400" dirty="0">
                <a:solidFill>
                  <a:prstClr val="black"/>
                </a:solidFill>
              </a:rPr>
              <a:t>is any piece of software that makes itself available over the internet and uses a </a:t>
            </a:r>
            <a:r>
              <a:rPr lang="en-US" altLang="ja-JP" sz="24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standardized format </a:t>
            </a:r>
            <a:r>
              <a:rPr lang="en-US" altLang="ja-JP" sz="2400" kern="0" dirty="0">
                <a:solidFill>
                  <a:srgbClr val="414042"/>
                </a:solidFill>
                <a:latin typeface="Arial" pitchFamily="34" charset="0"/>
                <a:cs typeface="Arial" pitchFamily="34" charset="0"/>
              </a:rPr>
              <a:t>(</a:t>
            </a:r>
            <a:r>
              <a:rPr lang="en-US" altLang="ja-JP" sz="2400" dirty="0">
                <a:solidFill>
                  <a:prstClr val="black"/>
                </a:solidFill>
              </a:rPr>
              <a:t>XML or JSON) for the request and the response of an </a:t>
            </a:r>
            <a:r>
              <a:rPr lang="en-US" altLang="ja-JP" sz="24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API interaction</a:t>
            </a:r>
            <a:r>
              <a:rPr lang="en-US" altLang="ja-JP" sz="2400" dirty="0">
                <a:solidFill>
                  <a:prstClr val="black"/>
                </a:solidFill>
              </a:rPr>
              <a:t>.</a:t>
            </a:r>
          </a:p>
        </p:txBody>
      </p:sp>
      <p:grpSp>
        <p:nvGrpSpPr>
          <p:cNvPr id="22" name="Group 21">
            <a:extLst>
              <a:ext uri="{FF2B5EF4-FFF2-40B4-BE49-F238E27FC236}">
                <a16:creationId xmlns:a16="http://schemas.microsoft.com/office/drawing/2014/main" id="{1073977C-0EA0-F146-AE49-1D8F1B514D03}"/>
              </a:ext>
            </a:extLst>
          </p:cNvPr>
          <p:cNvGrpSpPr/>
          <p:nvPr/>
        </p:nvGrpSpPr>
        <p:grpSpPr>
          <a:xfrm>
            <a:off x="990599" y="3483426"/>
            <a:ext cx="10255629" cy="1834125"/>
            <a:chOff x="990599" y="3047999"/>
            <a:chExt cx="10255629" cy="1834125"/>
          </a:xfrm>
        </p:grpSpPr>
        <p:pic>
          <p:nvPicPr>
            <p:cNvPr id="23" name="Picture 71" descr="Corporate-Data-Center.png">
              <a:extLst>
                <a:ext uri="{FF2B5EF4-FFF2-40B4-BE49-F238E27FC236}">
                  <a16:creationId xmlns:a16="http://schemas.microsoft.com/office/drawing/2014/main" id="{9C6068CC-0C70-EB49-9EF5-1A75F2C5AF8D}"/>
                </a:ext>
              </a:extLst>
            </p:cNvPr>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bwMode="auto">
            <a:xfrm>
              <a:off x="9203920" y="3047999"/>
              <a:ext cx="1620895" cy="171606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 name="Picture 23">
              <a:extLst>
                <a:ext uri="{FF2B5EF4-FFF2-40B4-BE49-F238E27FC236}">
                  <a16:creationId xmlns:a16="http://schemas.microsoft.com/office/drawing/2014/main" id="{A9CCBE35-00B5-2649-B7BF-41ADBB6CC402}"/>
                </a:ext>
              </a:extLst>
            </p:cNvPr>
            <p:cNvPicPr>
              <a:picLocks noChangeAspect="1"/>
            </p:cNvPicPr>
            <p:nvPr/>
          </p:nvPicPr>
          <p:blipFill rotWithShape="1">
            <a:blip r:embed="rId5">
              <a:extLst>
                <a:ext uri="{28A0092B-C50C-407E-A947-70E740481C1C}">
                  <a14:useLocalDpi xmlns:a14="http://schemas.microsoft.com/office/drawing/2010/main" val="0"/>
                </a:ext>
              </a:extLst>
            </a:blip>
            <a:srcRect l="18814" t="13289" r="19369" b="15295"/>
            <a:stretch/>
          </p:blipFill>
          <p:spPr>
            <a:xfrm flipH="1">
              <a:off x="990599" y="3048000"/>
              <a:ext cx="2347421" cy="1752601"/>
            </a:xfrm>
            <a:prstGeom prst="rect">
              <a:avLst/>
            </a:prstGeom>
          </p:spPr>
        </p:pic>
        <p:sp>
          <p:nvSpPr>
            <p:cNvPr id="25" name="TextBox 70">
              <a:extLst>
                <a:ext uri="{FF2B5EF4-FFF2-40B4-BE49-F238E27FC236}">
                  <a16:creationId xmlns:a16="http://schemas.microsoft.com/office/drawing/2014/main" id="{5D51BDC0-D25B-C449-BD5E-9C5500229C4D}"/>
                </a:ext>
              </a:extLst>
            </p:cNvPr>
            <p:cNvSpPr txBox="1">
              <a:spLocks noChangeArrowheads="1"/>
            </p:cNvSpPr>
            <p:nvPr/>
          </p:nvSpPr>
          <p:spPr bwMode="auto">
            <a:xfrm>
              <a:off x="8782505" y="4622608"/>
              <a:ext cx="2463723" cy="24622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Web service</a:t>
              </a:r>
            </a:p>
          </p:txBody>
        </p:sp>
        <p:cxnSp>
          <p:nvCxnSpPr>
            <p:cNvPr id="26" name="Straight Connector 25">
              <a:extLst>
                <a:ext uri="{FF2B5EF4-FFF2-40B4-BE49-F238E27FC236}">
                  <a16:creationId xmlns:a16="http://schemas.microsoft.com/office/drawing/2014/main" id="{95A8CE86-D8B4-AE45-81C9-4661F69D6F11}"/>
                </a:ext>
              </a:extLst>
            </p:cNvPr>
            <p:cNvCxnSpPr/>
            <p:nvPr/>
          </p:nvCxnSpPr>
          <p:spPr>
            <a:xfrm flipH="1">
              <a:off x="3414221" y="4222651"/>
              <a:ext cx="5865899" cy="44549"/>
            </a:xfrm>
            <a:prstGeom prst="straightConnector1">
              <a:avLst/>
            </a:prstGeom>
            <a:ln w="63500">
              <a:solidFill>
                <a:srgbClr val="00B0F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7" name="Straight Connector 25">
              <a:extLst>
                <a:ext uri="{FF2B5EF4-FFF2-40B4-BE49-F238E27FC236}">
                  <a16:creationId xmlns:a16="http://schemas.microsoft.com/office/drawing/2014/main" id="{429EAEAE-743A-2A46-A05B-9902732884AD}"/>
                </a:ext>
              </a:extLst>
            </p:cNvPr>
            <p:cNvCxnSpPr/>
            <p:nvPr/>
          </p:nvCxnSpPr>
          <p:spPr>
            <a:xfrm rot="10800000" flipH="1">
              <a:off x="3414221" y="3581401"/>
              <a:ext cx="5865899" cy="44549"/>
            </a:xfrm>
            <a:prstGeom prst="straightConnector1">
              <a:avLst/>
            </a:prstGeom>
            <a:ln w="63500">
              <a:solidFill>
                <a:srgbClr val="00B0F0"/>
              </a:solidFill>
              <a:tailEnd type="triangle"/>
            </a:ln>
            <a:effectLst/>
          </p:spPr>
          <p:style>
            <a:lnRef idx="2">
              <a:schemeClr val="accent1"/>
            </a:lnRef>
            <a:fillRef idx="0">
              <a:schemeClr val="accent1"/>
            </a:fillRef>
            <a:effectRef idx="1">
              <a:schemeClr val="accent1"/>
            </a:effectRef>
            <a:fontRef idx="minor">
              <a:schemeClr val="tx1"/>
            </a:fontRef>
          </p:style>
        </p:cxnSp>
        <p:sp>
          <p:nvSpPr>
            <p:cNvPr id="28" name="TextBox 70">
              <a:extLst>
                <a:ext uri="{FF2B5EF4-FFF2-40B4-BE49-F238E27FC236}">
                  <a16:creationId xmlns:a16="http://schemas.microsoft.com/office/drawing/2014/main" id="{49BD549F-5DA0-C24D-A3DE-3466102D61DE}"/>
                </a:ext>
              </a:extLst>
            </p:cNvPr>
            <p:cNvSpPr txBox="1">
              <a:spLocks noChangeArrowheads="1"/>
            </p:cNvSpPr>
            <p:nvPr/>
          </p:nvSpPr>
          <p:spPr bwMode="auto">
            <a:xfrm>
              <a:off x="1578127" y="4635903"/>
              <a:ext cx="2463723" cy="24622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Client</a:t>
              </a:r>
              <a:endParaRPr lang="en-US" sz="1400" b="1"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29" name="TextBox 70">
              <a:extLst>
                <a:ext uri="{FF2B5EF4-FFF2-40B4-BE49-F238E27FC236}">
                  <a16:creationId xmlns:a16="http://schemas.microsoft.com/office/drawing/2014/main" id="{FD208C97-C455-B44E-A2FA-5F944F8C6D54}"/>
                </a:ext>
              </a:extLst>
            </p:cNvPr>
            <p:cNvSpPr txBox="1">
              <a:spLocks noChangeArrowheads="1"/>
            </p:cNvSpPr>
            <p:nvPr/>
          </p:nvSpPr>
          <p:spPr bwMode="auto">
            <a:xfrm>
              <a:off x="3265880" y="4403745"/>
              <a:ext cx="2463723" cy="24622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Response message</a:t>
              </a:r>
            </a:p>
          </p:txBody>
        </p:sp>
        <p:sp>
          <p:nvSpPr>
            <p:cNvPr id="30" name="TextBox 70">
              <a:extLst>
                <a:ext uri="{FF2B5EF4-FFF2-40B4-BE49-F238E27FC236}">
                  <a16:creationId xmlns:a16="http://schemas.microsoft.com/office/drawing/2014/main" id="{D2A1EBC6-A29A-F948-A5A3-6A0EBF22ABA9}"/>
                </a:ext>
              </a:extLst>
            </p:cNvPr>
            <p:cNvSpPr txBox="1">
              <a:spLocks noChangeArrowheads="1"/>
            </p:cNvSpPr>
            <p:nvPr/>
          </p:nvSpPr>
          <p:spPr bwMode="auto">
            <a:xfrm>
              <a:off x="6970896" y="3264820"/>
              <a:ext cx="2463723" cy="24622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Request message</a:t>
              </a:r>
            </a:p>
          </p:txBody>
        </p:sp>
      </p:grpSp>
      <p:grpSp>
        <p:nvGrpSpPr>
          <p:cNvPr id="31" name="Group 30">
            <a:extLst>
              <a:ext uri="{FF2B5EF4-FFF2-40B4-BE49-F238E27FC236}">
                <a16:creationId xmlns:a16="http://schemas.microsoft.com/office/drawing/2014/main" id="{1C0EF77E-6C19-9A49-8D70-CE76A913E7DE}"/>
              </a:ext>
            </a:extLst>
          </p:cNvPr>
          <p:cNvGrpSpPr/>
          <p:nvPr/>
        </p:nvGrpSpPr>
        <p:grpSpPr>
          <a:xfrm>
            <a:off x="4898276" y="2748510"/>
            <a:ext cx="2809364" cy="2634586"/>
            <a:chOff x="2796231" y="905676"/>
            <a:chExt cx="646112" cy="548878"/>
          </a:xfrm>
        </p:grpSpPr>
        <p:pic>
          <p:nvPicPr>
            <p:cNvPr id="33" name="Picture 30" descr="Internet.png">
              <a:extLst>
                <a:ext uri="{FF2B5EF4-FFF2-40B4-BE49-F238E27FC236}">
                  <a16:creationId xmlns:a16="http://schemas.microsoft.com/office/drawing/2014/main" id="{EF6E96D8-B3F5-2148-B48E-D72527B2924A}"/>
                </a:ext>
              </a:extLst>
            </p:cNvPr>
            <p:cNvPicPr>
              <a:picLocks noChangeAspect="1"/>
            </p:cNvPicPr>
            <p:nvPr/>
          </p:nvPicPr>
          <p:blipFill>
            <a:blip r:embed="rId6" cstate="screen">
              <a:extLst>
                <a:ext uri="{28A0092B-C50C-407E-A947-70E740481C1C}">
                  <a14:useLocalDpi xmlns:a14="http://schemas.microsoft.com/office/drawing/2010/main"/>
                </a:ext>
              </a:extLst>
            </a:blip>
            <a:srcRect/>
            <a:stretch>
              <a:fillRect/>
            </a:stretch>
          </p:blipFill>
          <p:spPr bwMode="auto">
            <a:xfrm>
              <a:off x="2837364" y="905676"/>
              <a:ext cx="563847" cy="5488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2" name="TextBox 31">
              <a:extLst>
                <a:ext uri="{FF2B5EF4-FFF2-40B4-BE49-F238E27FC236}">
                  <a16:creationId xmlns:a16="http://schemas.microsoft.com/office/drawing/2014/main" id="{6536CB53-E7DE-014A-8033-B886BB9AC0A0}"/>
                </a:ext>
              </a:extLst>
            </p:cNvPr>
            <p:cNvSpPr txBox="1">
              <a:spLocks noChangeArrowheads="1"/>
            </p:cNvSpPr>
            <p:nvPr/>
          </p:nvSpPr>
          <p:spPr bwMode="auto">
            <a:xfrm>
              <a:off x="2796231" y="1280508"/>
              <a:ext cx="646112" cy="512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Internet</a:t>
              </a:r>
              <a:endParaRPr lang="en-US" sz="1400" b="1" dirty="0">
                <a:latin typeface="Amazon Ember" panose="020B0603020204020204" pitchFamily="34" charset="0"/>
                <a:ea typeface="Amazon Ember" panose="020B0603020204020204" pitchFamily="34" charset="0"/>
                <a:cs typeface="Amazon Ember" panose="020B0603020204020204" pitchFamily="34" charset="0"/>
              </a:endParaRPr>
            </a:p>
          </p:txBody>
        </p:sp>
      </p:grpSp>
    </p:spTree>
    <p:custDataLst>
      <p:tags r:id="rId1"/>
    </p:custDataLst>
    <p:extLst>
      <p:ext uri="{BB962C8B-B14F-4D97-AF65-F5344CB8AC3E}">
        <p14:creationId xmlns:p14="http://schemas.microsoft.com/office/powerpoint/2010/main" val="4329684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a:t>What is AWS? </a:t>
            </a:r>
          </a:p>
        </p:txBody>
      </p:sp>
      <p:sp>
        <p:nvSpPr>
          <p:cNvPr id="7" name="Content Placeholder 6"/>
          <p:cNvSpPr>
            <a:spLocks noGrp="1"/>
          </p:cNvSpPr>
          <p:nvPr>
            <p:ph idx="1"/>
          </p:nvPr>
        </p:nvSpPr>
        <p:spPr>
          <a:xfrm>
            <a:off x="449052" y="1440305"/>
            <a:ext cx="11139567" cy="4913308"/>
          </a:xfrm>
        </p:spPr>
        <p:txBody>
          <a:bodyPr/>
          <a:lstStyle/>
          <a:p>
            <a:pPr marL="0" indent="0">
              <a:buNone/>
            </a:pPr>
            <a:r>
              <a:rPr lang="en-US" sz="2400" dirty="0">
                <a:latin typeface="Amazon Ember" panose="020B0603020204020204" pitchFamily="34" charset="0"/>
                <a:ea typeface="Amazon Ember" panose="020B0603020204020204" pitchFamily="34" charset="0"/>
                <a:cs typeface="Amazon Ember" panose="020B0603020204020204" pitchFamily="34" charset="0"/>
              </a:rPr>
              <a:t>AWS is a </a:t>
            </a:r>
            <a:r>
              <a:rPr lang="en-US" sz="2400"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secure cloud platform </a:t>
            </a:r>
            <a:r>
              <a:rPr lang="en-US" sz="2400" dirty="0">
                <a:latin typeface="Amazon Ember" panose="020B0603020204020204" pitchFamily="34" charset="0"/>
                <a:ea typeface="Amazon Ember" panose="020B0603020204020204" pitchFamily="34" charset="0"/>
                <a:cs typeface="Amazon Ember" panose="020B0603020204020204" pitchFamily="34" charset="0"/>
              </a:rPr>
              <a:t>with </a:t>
            </a:r>
            <a:r>
              <a:rPr lang="en-US" sz="2400"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more than</a:t>
            </a:r>
            <a:r>
              <a:rPr lang="en-US" sz="2400" dirty="0">
                <a:solidFill>
                  <a:srgbClr val="FF9933"/>
                </a:solidFill>
                <a:latin typeface="Amazon Ember" panose="020B0603020204020204" pitchFamily="34" charset="0"/>
                <a:ea typeface="Amazon Ember" panose="020B0603020204020204" pitchFamily="34" charset="0"/>
                <a:cs typeface="Amazon Ember" panose="020B0603020204020204" pitchFamily="34" charset="0"/>
              </a:rPr>
              <a:t> </a:t>
            </a:r>
            <a:r>
              <a:rPr lang="en-US" sz="2400"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165</a:t>
            </a:r>
            <a:r>
              <a:rPr lang="en-US" sz="2400" dirty="0">
                <a:solidFill>
                  <a:srgbClr val="FF9933"/>
                </a:solidFill>
                <a:latin typeface="Amazon Ember" panose="020B0603020204020204" pitchFamily="34" charset="0"/>
                <a:ea typeface="Amazon Ember" panose="020B0603020204020204" pitchFamily="34" charset="0"/>
                <a:cs typeface="Amazon Ember" panose="020B0603020204020204" pitchFamily="34" charset="0"/>
              </a:rPr>
              <a:t> </a:t>
            </a:r>
            <a:r>
              <a:rPr lang="en-US" sz="2400"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different</a:t>
            </a:r>
            <a:r>
              <a:rPr lang="en-US" sz="2400" dirty="0">
                <a:solidFill>
                  <a:srgbClr val="FF9933"/>
                </a:solidFill>
                <a:latin typeface="Amazon Ember" panose="020B0603020204020204" pitchFamily="34" charset="0"/>
                <a:ea typeface="Amazon Ember" panose="020B0603020204020204" pitchFamily="34" charset="0"/>
                <a:cs typeface="Amazon Ember" panose="020B0603020204020204" pitchFamily="34" charset="0"/>
              </a:rPr>
              <a:t> </a:t>
            </a:r>
            <a:r>
              <a:rPr lang="en-US" sz="2400"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services</a:t>
            </a:r>
            <a:r>
              <a:rPr lang="en-US" sz="2400" dirty="0">
                <a:latin typeface="Amazon Ember" panose="020B0603020204020204" pitchFamily="34" charset="0"/>
                <a:ea typeface="Amazon Ember" panose="020B0603020204020204" pitchFamily="34" charset="0"/>
                <a:cs typeface="Amazon Ember" panose="020B0603020204020204" pitchFamily="34" charset="0"/>
              </a:rPr>
              <a:t> that include solutions for:</a:t>
            </a:r>
          </a:p>
          <a:p>
            <a:endParaRPr lang="en-US" sz="2667" dirty="0"/>
          </a:p>
          <a:p>
            <a:endParaRPr lang="en-US" sz="2667" dirty="0"/>
          </a:p>
          <a:p>
            <a:endParaRPr lang="en-US" sz="2667" dirty="0"/>
          </a:p>
        </p:txBody>
      </p:sp>
      <p:pic>
        <p:nvPicPr>
          <p:cNvPr id="2" name="Picture 1"/>
          <p:cNvPicPr>
            <a:picLocks noChangeAspect="1"/>
          </p:cNvPicPr>
          <p:nvPr/>
        </p:nvPicPr>
        <p:blipFill rotWithShape="1">
          <a:blip r:embed="rId4"/>
          <a:srcRect l="6338" t="7589" r="81102"/>
          <a:stretch/>
        </p:blipFill>
        <p:spPr>
          <a:xfrm>
            <a:off x="1951122" y="2408712"/>
            <a:ext cx="1186808" cy="978410"/>
          </a:xfrm>
          <a:prstGeom prst="rect">
            <a:avLst/>
          </a:prstGeom>
          <a:effectLst>
            <a:outerShdw blurRad="50800" dist="38100" dir="2700000" algn="tl" rotWithShape="0">
              <a:prstClr val="black">
                <a:alpha val="40000"/>
              </a:prstClr>
            </a:outerShdw>
          </a:effectLst>
        </p:spPr>
      </p:pic>
      <p:pic>
        <p:nvPicPr>
          <p:cNvPr id="5" name="Picture 4"/>
          <p:cNvPicPr>
            <a:picLocks noChangeAspect="1"/>
          </p:cNvPicPr>
          <p:nvPr/>
        </p:nvPicPr>
        <p:blipFill rotWithShape="1">
          <a:blip r:embed="rId4"/>
          <a:srcRect l="24119" t="7589" r="49265"/>
          <a:stretch/>
        </p:blipFill>
        <p:spPr>
          <a:xfrm>
            <a:off x="3791691" y="2413289"/>
            <a:ext cx="2514904" cy="978410"/>
          </a:xfrm>
          <a:prstGeom prst="rect">
            <a:avLst/>
          </a:prstGeom>
          <a:effectLst>
            <a:outerShdw blurRad="50800" dist="38100" dir="2700000" algn="tl" rotWithShape="0">
              <a:prstClr val="black">
                <a:alpha val="40000"/>
              </a:prstClr>
            </a:outerShdw>
          </a:effectLst>
        </p:spPr>
      </p:pic>
      <p:pic>
        <p:nvPicPr>
          <p:cNvPr id="6" name="Picture 5"/>
          <p:cNvPicPr>
            <a:picLocks noChangeAspect="1"/>
          </p:cNvPicPr>
          <p:nvPr/>
        </p:nvPicPr>
        <p:blipFill rotWithShape="1">
          <a:blip r:embed="rId4"/>
          <a:srcRect l="54761" t="7589" r="29688"/>
          <a:stretch/>
        </p:blipFill>
        <p:spPr>
          <a:xfrm>
            <a:off x="6755006" y="2413288"/>
            <a:ext cx="1469382" cy="978411"/>
          </a:xfrm>
          <a:prstGeom prst="rect">
            <a:avLst/>
          </a:prstGeom>
          <a:effectLst>
            <a:outerShdw blurRad="50800" dist="38100" dir="2700000" algn="tl" rotWithShape="0">
              <a:prstClr val="black">
                <a:alpha val="40000"/>
              </a:prstClr>
            </a:outerShdw>
          </a:effectLst>
        </p:spPr>
      </p:pic>
      <p:pic>
        <p:nvPicPr>
          <p:cNvPr id="8" name="Picture 7"/>
          <p:cNvPicPr>
            <a:picLocks noChangeAspect="1"/>
          </p:cNvPicPr>
          <p:nvPr/>
        </p:nvPicPr>
        <p:blipFill rotWithShape="1">
          <a:blip r:embed="rId4"/>
          <a:srcRect l="79271" t="7589" r="4318"/>
          <a:stretch/>
        </p:blipFill>
        <p:spPr>
          <a:xfrm>
            <a:off x="9134061" y="2413289"/>
            <a:ext cx="1550621" cy="978410"/>
          </a:xfrm>
          <a:prstGeom prst="rect">
            <a:avLst/>
          </a:prstGeom>
          <a:effectLst>
            <a:outerShdw blurRad="50800" dist="38100" dir="2700000" algn="tl" rotWithShape="0">
              <a:prstClr val="black">
                <a:alpha val="40000"/>
              </a:prstClr>
            </a:outerShdw>
          </a:effectLst>
        </p:spPr>
      </p:pic>
      <p:pic>
        <p:nvPicPr>
          <p:cNvPr id="3" name="Picture 2"/>
          <p:cNvPicPr>
            <a:picLocks noChangeAspect="1"/>
          </p:cNvPicPr>
          <p:nvPr/>
        </p:nvPicPr>
        <p:blipFill rotWithShape="1">
          <a:blip r:embed="rId5"/>
          <a:srcRect l="2327" r="84787"/>
          <a:stretch/>
        </p:blipFill>
        <p:spPr>
          <a:xfrm>
            <a:off x="1951774" y="3577963"/>
            <a:ext cx="1151486" cy="994599"/>
          </a:xfrm>
          <a:prstGeom prst="rect">
            <a:avLst/>
          </a:prstGeom>
          <a:effectLst>
            <a:outerShdw blurRad="50800" dist="38100" dir="2700000" algn="tl" rotWithShape="0">
              <a:prstClr val="black">
                <a:alpha val="40000"/>
              </a:prstClr>
            </a:outerShdw>
          </a:effectLst>
        </p:spPr>
      </p:pic>
      <p:pic>
        <p:nvPicPr>
          <p:cNvPr id="9" name="Picture 8"/>
          <p:cNvPicPr>
            <a:picLocks noChangeAspect="1"/>
          </p:cNvPicPr>
          <p:nvPr/>
        </p:nvPicPr>
        <p:blipFill rotWithShape="1">
          <a:blip r:embed="rId5"/>
          <a:srcRect l="23027" r="52622"/>
          <a:stretch/>
        </p:blipFill>
        <p:spPr>
          <a:xfrm>
            <a:off x="3961236" y="3586240"/>
            <a:ext cx="2175815" cy="994599"/>
          </a:xfrm>
          <a:prstGeom prst="rect">
            <a:avLst/>
          </a:prstGeom>
          <a:effectLst>
            <a:outerShdw blurRad="50800" dist="38100" dir="2700000" algn="tl" rotWithShape="0">
              <a:prstClr val="black">
                <a:alpha val="40000"/>
              </a:prstClr>
            </a:outerShdw>
          </a:effectLst>
        </p:spPr>
      </p:pic>
      <p:pic>
        <p:nvPicPr>
          <p:cNvPr id="10" name="Picture 9"/>
          <p:cNvPicPr>
            <a:picLocks noChangeAspect="1"/>
          </p:cNvPicPr>
          <p:nvPr/>
        </p:nvPicPr>
        <p:blipFill rotWithShape="1">
          <a:blip r:embed="rId5"/>
          <a:srcRect l="52267" r="29313"/>
          <a:stretch/>
        </p:blipFill>
        <p:spPr>
          <a:xfrm>
            <a:off x="6666702" y="3624359"/>
            <a:ext cx="1645990" cy="994600"/>
          </a:xfrm>
          <a:prstGeom prst="rect">
            <a:avLst/>
          </a:prstGeom>
          <a:effectLst>
            <a:outerShdw blurRad="50800" dist="38100" dir="2700000" algn="tl" rotWithShape="0">
              <a:prstClr val="black">
                <a:alpha val="40000"/>
              </a:prstClr>
            </a:outerShdw>
          </a:effectLst>
        </p:spPr>
      </p:pic>
      <p:pic>
        <p:nvPicPr>
          <p:cNvPr id="11" name="Picture 10"/>
          <p:cNvPicPr>
            <a:picLocks noChangeAspect="1"/>
          </p:cNvPicPr>
          <p:nvPr/>
        </p:nvPicPr>
        <p:blipFill rotWithShape="1">
          <a:blip r:embed="rId5"/>
          <a:srcRect l="78185" r="1654"/>
          <a:stretch/>
        </p:blipFill>
        <p:spPr>
          <a:xfrm>
            <a:off x="9008668" y="3624360"/>
            <a:ext cx="1801406" cy="994599"/>
          </a:xfrm>
          <a:prstGeom prst="rect">
            <a:avLst/>
          </a:prstGeom>
          <a:effectLst>
            <a:outerShdw blurRad="50800" dist="38100" dir="2700000" algn="tl" rotWithShape="0">
              <a:prstClr val="black">
                <a:alpha val="40000"/>
              </a:prstClr>
            </a:outerShdw>
          </a:effectLst>
        </p:spPr>
      </p:pic>
      <p:pic>
        <p:nvPicPr>
          <p:cNvPr id="17" name="Picture 16"/>
          <p:cNvPicPr>
            <a:picLocks noChangeAspect="1"/>
          </p:cNvPicPr>
          <p:nvPr/>
        </p:nvPicPr>
        <p:blipFill rotWithShape="1">
          <a:blip r:embed="rId6"/>
          <a:srcRect r="81585"/>
          <a:stretch/>
        </p:blipFill>
        <p:spPr>
          <a:xfrm>
            <a:off x="1709986" y="4812406"/>
            <a:ext cx="1635063" cy="970537"/>
          </a:xfrm>
          <a:prstGeom prst="rect">
            <a:avLst/>
          </a:prstGeom>
          <a:effectLst>
            <a:outerShdw blurRad="50800" dist="38100" dir="2700000" algn="tl" rotWithShape="0">
              <a:prstClr val="black">
                <a:alpha val="40000"/>
              </a:prstClr>
            </a:outerShdw>
          </a:effectLst>
        </p:spPr>
      </p:pic>
      <p:pic>
        <p:nvPicPr>
          <p:cNvPr id="18" name="Picture 17"/>
          <p:cNvPicPr>
            <a:picLocks noChangeAspect="1"/>
          </p:cNvPicPr>
          <p:nvPr/>
        </p:nvPicPr>
        <p:blipFill rotWithShape="1">
          <a:blip r:embed="rId6"/>
          <a:srcRect l="25323" r="53673"/>
          <a:stretch/>
        </p:blipFill>
        <p:spPr>
          <a:xfrm>
            <a:off x="4116651" y="4812406"/>
            <a:ext cx="1864985" cy="970537"/>
          </a:xfrm>
          <a:prstGeom prst="rect">
            <a:avLst/>
          </a:prstGeom>
          <a:effectLst>
            <a:outerShdw blurRad="50800" dist="38100" dir="2700000" algn="tl" rotWithShape="0">
              <a:prstClr val="black">
                <a:alpha val="40000"/>
              </a:prstClr>
            </a:outerShdw>
          </a:effectLst>
        </p:spPr>
      </p:pic>
      <p:pic>
        <p:nvPicPr>
          <p:cNvPr id="19" name="Picture 18"/>
          <p:cNvPicPr>
            <a:picLocks noChangeAspect="1"/>
          </p:cNvPicPr>
          <p:nvPr/>
        </p:nvPicPr>
        <p:blipFill rotWithShape="1">
          <a:blip r:embed="rId6"/>
          <a:srcRect l="52201" r="27431"/>
          <a:stretch/>
        </p:blipFill>
        <p:spPr>
          <a:xfrm>
            <a:off x="6585462" y="4812406"/>
            <a:ext cx="1808470" cy="970537"/>
          </a:xfrm>
          <a:prstGeom prst="rect">
            <a:avLst/>
          </a:prstGeom>
          <a:effectLst>
            <a:outerShdw blurRad="50800" dist="38100" dir="2700000" algn="tl" rotWithShape="0">
              <a:prstClr val="black">
                <a:alpha val="40000"/>
              </a:prstClr>
            </a:outerShdw>
          </a:effectLst>
        </p:spPr>
      </p:pic>
      <p:pic>
        <p:nvPicPr>
          <p:cNvPr id="20" name="Picture 19"/>
          <p:cNvPicPr>
            <a:picLocks noChangeAspect="1"/>
          </p:cNvPicPr>
          <p:nvPr/>
        </p:nvPicPr>
        <p:blipFill rotWithShape="1">
          <a:blip r:embed="rId6"/>
          <a:srcRect l="78045"/>
          <a:stretch/>
        </p:blipFill>
        <p:spPr>
          <a:xfrm>
            <a:off x="8934659" y="4812406"/>
            <a:ext cx="1949425" cy="970537"/>
          </a:xfrm>
          <a:prstGeom prst="rect">
            <a:avLst/>
          </a:prstGeom>
          <a:effectLst>
            <a:outerShdw blurRad="50800" dist="38100" dir="2700000" algn="tl" rotWithShape="0">
              <a:prstClr val="black">
                <a:alpha val="40000"/>
              </a:prstClr>
            </a:outerShdw>
          </a:effectLst>
        </p:spPr>
      </p:pic>
      <p:sp>
        <p:nvSpPr>
          <p:cNvPr id="12" name="Rectangle 11">
            <a:extLst>
              <a:ext uri="{FF2B5EF4-FFF2-40B4-BE49-F238E27FC236}">
                <a16:creationId xmlns:a16="http://schemas.microsoft.com/office/drawing/2014/main" id="{601BC917-DDBE-7A4D-90A3-E028255766C6}"/>
              </a:ext>
            </a:extLst>
          </p:cNvPr>
          <p:cNvSpPr/>
          <p:nvPr/>
        </p:nvSpPr>
        <p:spPr>
          <a:xfrm>
            <a:off x="1474839" y="5900931"/>
            <a:ext cx="9765619" cy="541173"/>
          </a:xfrm>
          <a:prstGeom prst="rect">
            <a:avLst/>
          </a:prstGeom>
          <a:solidFill>
            <a:schemeClr val="accent2">
              <a:alpha val="65000"/>
            </a:schemeClr>
          </a:solidFill>
          <a:ln>
            <a:solidFill>
              <a:schemeClr val="accent2"/>
            </a:solidFill>
          </a:ln>
          <a:effectLst>
            <a:outerShdw blurRad="12700" dist="38100" dir="2700000" algn="tl"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mazon Ember" panose="020B0603020204020204" pitchFamily="34" charset="0"/>
                <a:ea typeface="Amazon Ember" panose="020B0603020204020204" pitchFamily="34" charset="0"/>
                <a:cs typeface="Amazon Ember" panose="020B0603020204020204" pitchFamily="34" charset="0"/>
              </a:rPr>
              <a:t>AWS Global Infrastructure</a:t>
            </a:r>
          </a:p>
        </p:txBody>
      </p:sp>
      <p:sp>
        <p:nvSpPr>
          <p:cNvPr id="13" name="Rectangle 12">
            <a:extLst>
              <a:ext uri="{FF2B5EF4-FFF2-40B4-BE49-F238E27FC236}">
                <a16:creationId xmlns:a16="http://schemas.microsoft.com/office/drawing/2014/main" id="{86BE5D7E-4732-4B41-9E2E-2969D13A96F6}"/>
              </a:ext>
            </a:extLst>
          </p:cNvPr>
          <p:cNvSpPr/>
          <p:nvPr/>
        </p:nvSpPr>
        <p:spPr>
          <a:xfrm>
            <a:off x="1474840" y="2320221"/>
            <a:ext cx="9765618" cy="358071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2973844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2" name="Group 876"/>
          <p:cNvGrpSpPr/>
          <p:nvPr/>
        </p:nvGrpSpPr>
        <p:grpSpPr>
          <a:xfrm>
            <a:off x="767296" y="1833171"/>
            <a:ext cx="348997" cy="667376"/>
            <a:chOff x="0" y="0"/>
            <a:chExt cx="723900" cy="723900"/>
          </a:xfrm>
          <a:solidFill>
            <a:schemeClr val="bg1"/>
          </a:solidFill>
        </p:grpSpPr>
        <p:sp>
          <p:nvSpPr>
            <p:cNvPr id="303" name="Shape 872"/>
            <p:cNvSpPr/>
            <p:nvPr/>
          </p:nvSpPr>
          <p:spPr>
            <a:xfrm>
              <a:off x="0" y="0"/>
              <a:ext cx="723901" cy="723901"/>
            </a:xfrm>
            <a:custGeom>
              <a:avLst/>
              <a:gdLst/>
              <a:ahLst/>
              <a:cxnLst>
                <a:cxn ang="0">
                  <a:pos x="wd2" y="hd2"/>
                </a:cxn>
                <a:cxn ang="5400000">
                  <a:pos x="wd2" y="hd2"/>
                </a:cxn>
                <a:cxn ang="10800000">
                  <a:pos x="wd2" y="hd2"/>
                </a:cxn>
                <a:cxn ang="16200000">
                  <a:pos x="wd2" y="hd2"/>
                </a:cxn>
              </a:cxnLst>
              <a:rect l="0" t="0" r="r" b="b"/>
              <a:pathLst>
                <a:path w="21600" h="21600" extrusionOk="0">
                  <a:moveTo>
                    <a:pt x="20048" y="0"/>
                  </a:moveTo>
                  <a:cubicBezTo>
                    <a:pt x="1552" y="0"/>
                    <a:pt x="1552" y="0"/>
                    <a:pt x="1552" y="0"/>
                  </a:cubicBezTo>
                  <a:cubicBezTo>
                    <a:pt x="696" y="0"/>
                    <a:pt x="0" y="696"/>
                    <a:pt x="0" y="1552"/>
                  </a:cubicBezTo>
                  <a:cubicBezTo>
                    <a:pt x="0" y="20048"/>
                    <a:pt x="0" y="20048"/>
                    <a:pt x="0" y="20048"/>
                  </a:cubicBezTo>
                  <a:cubicBezTo>
                    <a:pt x="0" y="20904"/>
                    <a:pt x="696" y="21600"/>
                    <a:pt x="1552" y="21600"/>
                  </a:cubicBezTo>
                  <a:cubicBezTo>
                    <a:pt x="5300" y="21600"/>
                    <a:pt x="5300" y="21600"/>
                    <a:pt x="5300" y="21600"/>
                  </a:cubicBezTo>
                  <a:cubicBezTo>
                    <a:pt x="6745" y="21600"/>
                    <a:pt x="6745" y="21600"/>
                    <a:pt x="6745" y="21600"/>
                  </a:cubicBezTo>
                  <a:cubicBezTo>
                    <a:pt x="20048" y="21600"/>
                    <a:pt x="20048" y="21600"/>
                    <a:pt x="20048" y="21600"/>
                  </a:cubicBezTo>
                  <a:cubicBezTo>
                    <a:pt x="20904" y="21600"/>
                    <a:pt x="21600" y="20904"/>
                    <a:pt x="21600" y="20048"/>
                  </a:cubicBezTo>
                  <a:cubicBezTo>
                    <a:pt x="21600" y="9877"/>
                    <a:pt x="21600" y="9877"/>
                    <a:pt x="21600" y="9877"/>
                  </a:cubicBezTo>
                  <a:cubicBezTo>
                    <a:pt x="21600" y="6397"/>
                    <a:pt x="21600" y="6397"/>
                    <a:pt x="21600" y="6397"/>
                  </a:cubicBezTo>
                  <a:cubicBezTo>
                    <a:pt x="21600" y="1552"/>
                    <a:pt x="21600" y="1552"/>
                    <a:pt x="21600" y="1552"/>
                  </a:cubicBezTo>
                  <a:cubicBezTo>
                    <a:pt x="21600" y="696"/>
                    <a:pt x="20904" y="0"/>
                    <a:pt x="20048" y="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304" name="Shape 873"/>
            <p:cNvSpPr/>
            <p:nvPr/>
          </p:nvSpPr>
          <p:spPr>
            <a:xfrm>
              <a:off x="51246" y="34164"/>
              <a:ext cx="321144" cy="321143"/>
            </a:xfrm>
            <a:custGeom>
              <a:avLst/>
              <a:gdLst/>
              <a:ahLst/>
              <a:cxnLst>
                <a:cxn ang="0">
                  <a:pos x="wd2" y="hd2"/>
                </a:cxn>
                <a:cxn ang="5400000">
                  <a:pos x="wd2" y="hd2"/>
                </a:cxn>
                <a:cxn ang="10800000">
                  <a:pos x="wd2" y="hd2"/>
                </a:cxn>
                <a:cxn ang="16200000">
                  <a:pos x="wd2" y="hd2"/>
                </a:cxn>
              </a:cxnLst>
              <a:rect l="0" t="0" r="r" b="b"/>
              <a:pathLst>
                <a:path w="21600" h="21600" extrusionOk="0">
                  <a:moveTo>
                    <a:pt x="20514" y="8628"/>
                  </a:moveTo>
                  <a:cubicBezTo>
                    <a:pt x="18583" y="8628"/>
                    <a:pt x="18583" y="8628"/>
                    <a:pt x="18583" y="8628"/>
                  </a:cubicBezTo>
                  <a:cubicBezTo>
                    <a:pt x="18402" y="7964"/>
                    <a:pt x="18161" y="7361"/>
                    <a:pt x="17799" y="6818"/>
                  </a:cubicBezTo>
                  <a:cubicBezTo>
                    <a:pt x="19187" y="5430"/>
                    <a:pt x="19187" y="5430"/>
                    <a:pt x="19187" y="5430"/>
                  </a:cubicBezTo>
                  <a:cubicBezTo>
                    <a:pt x="19609" y="5008"/>
                    <a:pt x="19609" y="4344"/>
                    <a:pt x="19187" y="3922"/>
                  </a:cubicBezTo>
                  <a:cubicBezTo>
                    <a:pt x="17618" y="2413"/>
                    <a:pt x="17618" y="2413"/>
                    <a:pt x="17618" y="2413"/>
                  </a:cubicBezTo>
                  <a:cubicBezTo>
                    <a:pt x="17196" y="1991"/>
                    <a:pt x="16532" y="1991"/>
                    <a:pt x="16109" y="2413"/>
                  </a:cubicBezTo>
                  <a:cubicBezTo>
                    <a:pt x="14782" y="3741"/>
                    <a:pt x="14782" y="3741"/>
                    <a:pt x="14782" y="3741"/>
                  </a:cubicBezTo>
                  <a:cubicBezTo>
                    <a:pt x="14179" y="3439"/>
                    <a:pt x="13575" y="3198"/>
                    <a:pt x="12912" y="3017"/>
                  </a:cubicBezTo>
                  <a:cubicBezTo>
                    <a:pt x="12912" y="1086"/>
                    <a:pt x="12912" y="1086"/>
                    <a:pt x="12912" y="1086"/>
                  </a:cubicBezTo>
                  <a:cubicBezTo>
                    <a:pt x="12912" y="483"/>
                    <a:pt x="12429" y="0"/>
                    <a:pt x="11826" y="0"/>
                  </a:cubicBezTo>
                  <a:cubicBezTo>
                    <a:pt x="10800" y="0"/>
                    <a:pt x="10800" y="0"/>
                    <a:pt x="10800" y="0"/>
                  </a:cubicBezTo>
                  <a:cubicBezTo>
                    <a:pt x="9714" y="0"/>
                    <a:pt x="9714" y="0"/>
                    <a:pt x="9714" y="0"/>
                  </a:cubicBezTo>
                  <a:cubicBezTo>
                    <a:pt x="9111" y="0"/>
                    <a:pt x="8628" y="483"/>
                    <a:pt x="8628" y="1086"/>
                  </a:cubicBezTo>
                  <a:cubicBezTo>
                    <a:pt x="8628" y="3017"/>
                    <a:pt x="8628" y="3017"/>
                    <a:pt x="8628" y="3017"/>
                  </a:cubicBezTo>
                  <a:cubicBezTo>
                    <a:pt x="7964" y="3198"/>
                    <a:pt x="7361" y="3439"/>
                    <a:pt x="6758" y="3741"/>
                  </a:cubicBezTo>
                  <a:cubicBezTo>
                    <a:pt x="5430" y="2413"/>
                    <a:pt x="5430" y="2413"/>
                    <a:pt x="5430" y="2413"/>
                  </a:cubicBezTo>
                  <a:cubicBezTo>
                    <a:pt x="5008" y="1991"/>
                    <a:pt x="4344" y="1991"/>
                    <a:pt x="3922" y="2413"/>
                  </a:cubicBezTo>
                  <a:cubicBezTo>
                    <a:pt x="2353" y="3922"/>
                    <a:pt x="2353" y="3922"/>
                    <a:pt x="2353" y="3922"/>
                  </a:cubicBezTo>
                  <a:cubicBezTo>
                    <a:pt x="1931" y="4344"/>
                    <a:pt x="1931" y="5008"/>
                    <a:pt x="2353" y="5430"/>
                  </a:cubicBezTo>
                  <a:cubicBezTo>
                    <a:pt x="3741" y="6818"/>
                    <a:pt x="3741" y="6818"/>
                    <a:pt x="3741" y="6818"/>
                  </a:cubicBezTo>
                  <a:cubicBezTo>
                    <a:pt x="3379" y="7361"/>
                    <a:pt x="3137" y="7964"/>
                    <a:pt x="2956" y="8628"/>
                  </a:cubicBezTo>
                  <a:cubicBezTo>
                    <a:pt x="1026" y="8628"/>
                    <a:pt x="1026" y="8628"/>
                    <a:pt x="1026" y="8628"/>
                  </a:cubicBezTo>
                  <a:cubicBezTo>
                    <a:pt x="483" y="8628"/>
                    <a:pt x="0" y="9111"/>
                    <a:pt x="0" y="9714"/>
                  </a:cubicBezTo>
                  <a:cubicBezTo>
                    <a:pt x="0" y="10800"/>
                    <a:pt x="0" y="10800"/>
                    <a:pt x="0" y="10800"/>
                  </a:cubicBezTo>
                  <a:cubicBezTo>
                    <a:pt x="0" y="11886"/>
                    <a:pt x="0" y="11886"/>
                    <a:pt x="0" y="11886"/>
                  </a:cubicBezTo>
                  <a:cubicBezTo>
                    <a:pt x="0" y="12489"/>
                    <a:pt x="483" y="12972"/>
                    <a:pt x="1026" y="12972"/>
                  </a:cubicBezTo>
                  <a:cubicBezTo>
                    <a:pt x="2956" y="12972"/>
                    <a:pt x="2956" y="12972"/>
                    <a:pt x="2956" y="12972"/>
                  </a:cubicBezTo>
                  <a:cubicBezTo>
                    <a:pt x="3137" y="13636"/>
                    <a:pt x="3379" y="14239"/>
                    <a:pt x="3741" y="14782"/>
                  </a:cubicBezTo>
                  <a:cubicBezTo>
                    <a:pt x="2353" y="16170"/>
                    <a:pt x="2353" y="16170"/>
                    <a:pt x="2353" y="16170"/>
                  </a:cubicBezTo>
                  <a:cubicBezTo>
                    <a:pt x="1931" y="16592"/>
                    <a:pt x="1931" y="17256"/>
                    <a:pt x="2353" y="17678"/>
                  </a:cubicBezTo>
                  <a:cubicBezTo>
                    <a:pt x="3922" y="19187"/>
                    <a:pt x="3922" y="19187"/>
                    <a:pt x="3922" y="19187"/>
                  </a:cubicBezTo>
                  <a:cubicBezTo>
                    <a:pt x="4344" y="19609"/>
                    <a:pt x="5008" y="19609"/>
                    <a:pt x="5430" y="19187"/>
                  </a:cubicBezTo>
                  <a:cubicBezTo>
                    <a:pt x="6758" y="17859"/>
                    <a:pt x="6758" y="17859"/>
                    <a:pt x="6758" y="17859"/>
                  </a:cubicBezTo>
                  <a:cubicBezTo>
                    <a:pt x="7361" y="18161"/>
                    <a:pt x="7964" y="18402"/>
                    <a:pt x="8628" y="18583"/>
                  </a:cubicBezTo>
                  <a:cubicBezTo>
                    <a:pt x="8628" y="20514"/>
                    <a:pt x="8628" y="20514"/>
                    <a:pt x="8628" y="20514"/>
                  </a:cubicBezTo>
                  <a:cubicBezTo>
                    <a:pt x="8628" y="21117"/>
                    <a:pt x="9111" y="21600"/>
                    <a:pt x="9714" y="21600"/>
                  </a:cubicBezTo>
                  <a:cubicBezTo>
                    <a:pt x="10800" y="21600"/>
                    <a:pt x="10800" y="21600"/>
                    <a:pt x="10800" y="21600"/>
                  </a:cubicBezTo>
                  <a:cubicBezTo>
                    <a:pt x="11826" y="21600"/>
                    <a:pt x="11826" y="21600"/>
                    <a:pt x="11826" y="21600"/>
                  </a:cubicBezTo>
                  <a:cubicBezTo>
                    <a:pt x="12429" y="21600"/>
                    <a:pt x="12912" y="21117"/>
                    <a:pt x="12912" y="20514"/>
                  </a:cubicBezTo>
                  <a:cubicBezTo>
                    <a:pt x="12912" y="18583"/>
                    <a:pt x="12912" y="18583"/>
                    <a:pt x="12912" y="18583"/>
                  </a:cubicBezTo>
                  <a:cubicBezTo>
                    <a:pt x="13575" y="18402"/>
                    <a:pt x="14179" y="18161"/>
                    <a:pt x="14782" y="17859"/>
                  </a:cubicBezTo>
                  <a:cubicBezTo>
                    <a:pt x="16109" y="19187"/>
                    <a:pt x="16109" y="19187"/>
                    <a:pt x="16109" y="19187"/>
                  </a:cubicBezTo>
                  <a:cubicBezTo>
                    <a:pt x="16532" y="19609"/>
                    <a:pt x="17196" y="19609"/>
                    <a:pt x="17618" y="19187"/>
                  </a:cubicBezTo>
                  <a:cubicBezTo>
                    <a:pt x="19187" y="17678"/>
                    <a:pt x="19187" y="17678"/>
                    <a:pt x="19187" y="17678"/>
                  </a:cubicBezTo>
                  <a:cubicBezTo>
                    <a:pt x="19609" y="17256"/>
                    <a:pt x="19609" y="16592"/>
                    <a:pt x="19187" y="16170"/>
                  </a:cubicBezTo>
                  <a:cubicBezTo>
                    <a:pt x="17799" y="14782"/>
                    <a:pt x="17799" y="14782"/>
                    <a:pt x="17799" y="14782"/>
                  </a:cubicBezTo>
                  <a:cubicBezTo>
                    <a:pt x="18161" y="14239"/>
                    <a:pt x="18402" y="13636"/>
                    <a:pt x="18583" y="12972"/>
                  </a:cubicBezTo>
                  <a:cubicBezTo>
                    <a:pt x="20514" y="12972"/>
                    <a:pt x="20514" y="12972"/>
                    <a:pt x="20514" y="12972"/>
                  </a:cubicBezTo>
                  <a:cubicBezTo>
                    <a:pt x="21057" y="12972"/>
                    <a:pt x="21600" y="12489"/>
                    <a:pt x="21600" y="11886"/>
                  </a:cubicBezTo>
                  <a:cubicBezTo>
                    <a:pt x="21600" y="10800"/>
                    <a:pt x="21600" y="10800"/>
                    <a:pt x="21600" y="10800"/>
                  </a:cubicBezTo>
                  <a:cubicBezTo>
                    <a:pt x="21600" y="9714"/>
                    <a:pt x="21600" y="9714"/>
                    <a:pt x="21600" y="9714"/>
                  </a:cubicBezTo>
                  <a:cubicBezTo>
                    <a:pt x="21600" y="9111"/>
                    <a:pt x="21057" y="8628"/>
                    <a:pt x="20514" y="8628"/>
                  </a:cubicBezTo>
                  <a:close/>
                  <a:moveTo>
                    <a:pt x="4223" y="10800"/>
                  </a:moveTo>
                  <a:cubicBezTo>
                    <a:pt x="4223" y="7180"/>
                    <a:pt x="7180" y="4284"/>
                    <a:pt x="10800" y="4284"/>
                  </a:cubicBezTo>
                  <a:cubicBezTo>
                    <a:pt x="14360" y="4284"/>
                    <a:pt x="17316" y="7180"/>
                    <a:pt x="17316" y="10800"/>
                  </a:cubicBezTo>
                  <a:cubicBezTo>
                    <a:pt x="17316" y="14420"/>
                    <a:pt x="14360" y="17316"/>
                    <a:pt x="10800" y="17316"/>
                  </a:cubicBezTo>
                  <a:cubicBezTo>
                    <a:pt x="7180" y="17316"/>
                    <a:pt x="4223" y="14420"/>
                    <a:pt x="4223" y="1080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305" name="Shape 874"/>
            <p:cNvSpPr/>
            <p:nvPr/>
          </p:nvSpPr>
          <p:spPr>
            <a:xfrm>
              <a:off x="351510" y="105908"/>
              <a:ext cx="321144" cy="321144"/>
            </a:xfrm>
            <a:custGeom>
              <a:avLst/>
              <a:gdLst/>
              <a:ahLst/>
              <a:cxnLst>
                <a:cxn ang="0">
                  <a:pos x="wd2" y="hd2"/>
                </a:cxn>
                <a:cxn ang="5400000">
                  <a:pos x="wd2" y="hd2"/>
                </a:cxn>
                <a:cxn ang="10800000">
                  <a:pos x="wd2" y="hd2"/>
                </a:cxn>
                <a:cxn ang="16200000">
                  <a:pos x="wd2" y="hd2"/>
                </a:cxn>
              </a:cxnLst>
              <a:rect l="0" t="0" r="r" b="b"/>
              <a:pathLst>
                <a:path w="21600" h="21600" extrusionOk="0">
                  <a:moveTo>
                    <a:pt x="20514" y="8628"/>
                  </a:moveTo>
                  <a:cubicBezTo>
                    <a:pt x="18583" y="8628"/>
                    <a:pt x="18583" y="8628"/>
                    <a:pt x="18583" y="8628"/>
                  </a:cubicBezTo>
                  <a:cubicBezTo>
                    <a:pt x="18402" y="7964"/>
                    <a:pt x="18161" y="7361"/>
                    <a:pt x="17799" y="6818"/>
                  </a:cubicBezTo>
                  <a:cubicBezTo>
                    <a:pt x="19187" y="5430"/>
                    <a:pt x="19187" y="5430"/>
                    <a:pt x="19187" y="5430"/>
                  </a:cubicBezTo>
                  <a:cubicBezTo>
                    <a:pt x="19609" y="5008"/>
                    <a:pt x="19609" y="4344"/>
                    <a:pt x="19187" y="3922"/>
                  </a:cubicBezTo>
                  <a:cubicBezTo>
                    <a:pt x="17618" y="2413"/>
                    <a:pt x="17618" y="2413"/>
                    <a:pt x="17618" y="2413"/>
                  </a:cubicBezTo>
                  <a:cubicBezTo>
                    <a:pt x="17196" y="1991"/>
                    <a:pt x="16532" y="1991"/>
                    <a:pt x="16109" y="2413"/>
                  </a:cubicBezTo>
                  <a:cubicBezTo>
                    <a:pt x="14782" y="3741"/>
                    <a:pt x="14782" y="3741"/>
                    <a:pt x="14782" y="3741"/>
                  </a:cubicBezTo>
                  <a:cubicBezTo>
                    <a:pt x="14179" y="3439"/>
                    <a:pt x="13575" y="3198"/>
                    <a:pt x="12912" y="3017"/>
                  </a:cubicBezTo>
                  <a:cubicBezTo>
                    <a:pt x="12912" y="1086"/>
                    <a:pt x="12912" y="1086"/>
                    <a:pt x="12912" y="1086"/>
                  </a:cubicBezTo>
                  <a:cubicBezTo>
                    <a:pt x="12912" y="483"/>
                    <a:pt x="12429" y="0"/>
                    <a:pt x="11826" y="0"/>
                  </a:cubicBezTo>
                  <a:cubicBezTo>
                    <a:pt x="10800" y="0"/>
                    <a:pt x="10800" y="0"/>
                    <a:pt x="10800" y="0"/>
                  </a:cubicBezTo>
                  <a:cubicBezTo>
                    <a:pt x="9714" y="0"/>
                    <a:pt x="9714" y="0"/>
                    <a:pt x="9714" y="0"/>
                  </a:cubicBezTo>
                  <a:cubicBezTo>
                    <a:pt x="9111" y="0"/>
                    <a:pt x="8628" y="483"/>
                    <a:pt x="8628" y="1086"/>
                  </a:cubicBezTo>
                  <a:cubicBezTo>
                    <a:pt x="8628" y="3017"/>
                    <a:pt x="8628" y="3017"/>
                    <a:pt x="8628" y="3017"/>
                  </a:cubicBezTo>
                  <a:cubicBezTo>
                    <a:pt x="7964" y="3198"/>
                    <a:pt x="7361" y="3439"/>
                    <a:pt x="6758" y="3741"/>
                  </a:cubicBezTo>
                  <a:cubicBezTo>
                    <a:pt x="5430" y="2413"/>
                    <a:pt x="5430" y="2413"/>
                    <a:pt x="5430" y="2413"/>
                  </a:cubicBezTo>
                  <a:cubicBezTo>
                    <a:pt x="5008" y="1991"/>
                    <a:pt x="4344" y="1991"/>
                    <a:pt x="3922" y="2413"/>
                  </a:cubicBezTo>
                  <a:cubicBezTo>
                    <a:pt x="2353" y="3922"/>
                    <a:pt x="2353" y="3922"/>
                    <a:pt x="2353" y="3922"/>
                  </a:cubicBezTo>
                  <a:cubicBezTo>
                    <a:pt x="1931" y="4344"/>
                    <a:pt x="1931" y="5008"/>
                    <a:pt x="2353" y="5430"/>
                  </a:cubicBezTo>
                  <a:cubicBezTo>
                    <a:pt x="3741" y="6818"/>
                    <a:pt x="3741" y="6818"/>
                    <a:pt x="3741" y="6818"/>
                  </a:cubicBezTo>
                  <a:cubicBezTo>
                    <a:pt x="3379" y="7361"/>
                    <a:pt x="3137" y="7964"/>
                    <a:pt x="2956" y="8628"/>
                  </a:cubicBezTo>
                  <a:cubicBezTo>
                    <a:pt x="1026" y="8628"/>
                    <a:pt x="1026" y="8628"/>
                    <a:pt x="1026" y="8628"/>
                  </a:cubicBezTo>
                  <a:cubicBezTo>
                    <a:pt x="483" y="8628"/>
                    <a:pt x="0" y="9111"/>
                    <a:pt x="0" y="9714"/>
                  </a:cubicBezTo>
                  <a:cubicBezTo>
                    <a:pt x="0" y="10800"/>
                    <a:pt x="0" y="10800"/>
                    <a:pt x="0" y="10800"/>
                  </a:cubicBezTo>
                  <a:cubicBezTo>
                    <a:pt x="0" y="11886"/>
                    <a:pt x="0" y="11886"/>
                    <a:pt x="0" y="11886"/>
                  </a:cubicBezTo>
                  <a:cubicBezTo>
                    <a:pt x="0" y="12489"/>
                    <a:pt x="483" y="12972"/>
                    <a:pt x="1026" y="12972"/>
                  </a:cubicBezTo>
                  <a:cubicBezTo>
                    <a:pt x="2956" y="12972"/>
                    <a:pt x="2956" y="12972"/>
                    <a:pt x="2956" y="12972"/>
                  </a:cubicBezTo>
                  <a:cubicBezTo>
                    <a:pt x="3137" y="13636"/>
                    <a:pt x="3379" y="14239"/>
                    <a:pt x="3741" y="14782"/>
                  </a:cubicBezTo>
                  <a:cubicBezTo>
                    <a:pt x="2353" y="16170"/>
                    <a:pt x="2353" y="16170"/>
                    <a:pt x="2353" y="16170"/>
                  </a:cubicBezTo>
                  <a:cubicBezTo>
                    <a:pt x="1931" y="16592"/>
                    <a:pt x="1931" y="17256"/>
                    <a:pt x="2353" y="17678"/>
                  </a:cubicBezTo>
                  <a:cubicBezTo>
                    <a:pt x="3922" y="19187"/>
                    <a:pt x="3922" y="19187"/>
                    <a:pt x="3922" y="19187"/>
                  </a:cubicBezTo>
                  <a:cubicBezTo>
                    <a:pt x="4344" y="19609"/>
                    <a:pt x="5008" y="19609"/>
                    <a:pt x="5430" y="19187"/>
                  </a:cubicBezTo>
                  <a:cubicBezTo>
                    <a:pt x="6758" y="17859"/>
                    <a:pt x="6758" y="17859"/>
                    <a:pt x="6758" y="17859"/>
                  </a:cubicBezTo>
                  <a:cubicBezTo>
                    <a:pt x="7361" y="18161"/>
                    <a:pt x="7964" y="18402"/>
                    <a:pt x="8628" y="18583"/>
                  </a:cubicBezTo>
                  <a:cubicBezTo>
                    <a:pt x="8628" y="20514"/>
                    <a:pt x="8628" y="20514"/>
                    <a:pt x="8628" y="20514"/>
                  </a:cubicBezTo>
                  <a:cubicBezTo>
                    <a:pt x="8628" y="21117"/>
                    <a:pt x="9111" y="21600"/>
                    <a:pt x="9714" y="21600"/>
                  </a:cubicBezTo>
                  <a:cubicBezTo>
                    <a:pt x="10800" y="21600"/>
                    <a:pt x="10800" y="21600"/>
                    <a:pt x="10800" y="21600"/>
                  </a:cubicBezTo>
                  <a:cubicBezTo>
                    <a:pt x="11826" y="21600"/>
                    <a:pt x="11826" y="21600"/>
                    <a:pt x="11826" y="21600"/>
                  </a:cubicBezTo>
                  <a:cubicBezTo>
                    <a:pt x="12429" y="21600"/>
                    <a:pt x="12912" y="21117"/>
                    <a:pt x="12912" y="20514"/>
                  </a:cubicBezTo>
                  <a:cubicBezTo>
                    <a:pt x="12912" y="18583"/>
                    <a:pt x="12912" y="18583"/>
                    <a:pt x="12912" y="18583"/>
                  </a:cubicBezTo>
                  <a:cubicBezTo>
                    <a:pt x="13575" y="18402"/>
                    <a:pt x="14179" y="18161"/>
                    <a:pt x="14782" y="17859"/>
                  </a:cubicBezTo>
                  <a:cubicBezTo>
                    <a:pt x="16109" y="19187"/>
                    <a:pt x="16109" y="19187"/>
                    <a:pt x="16109" y="19187"/>
                  </a:cubicBezTo>
                  <a:cubicBezTo>
                    <a:pt x="16532" y="19609"/>
                    <a:pt x="17196" y="19609"/>
                    <a:pt x="17618" y="19187"/>
                  </a:cubicBezTo>
                  <a:cubicBezTo>
                    <a:pt x="19187" y="17678"/>
                    <a:pt x="19187" y="17678"/>
                    <a:pt x="19187" y="17678"/>
                  </a:cubicBezTo>
                  <a:cubicBezTo>
                    <a:pt x="19609" y="17256"/>
                    <a:pt x="19609" y="16592"/>
                    <a:pt x="19187" y="16170"/>
                  </a:cubicBezTo>
                  <a:cubicBezTo>
                    <a:pt x="17799" y="14782"/>
                    <a:pt x="17799" y="14782"/>
                    <a:pt x="17799" y="14782"/>
                  </a:cubicBezTo>
                  <a:cubicBezTo>
                    <a:pt x="18161" y="14239"/>
                    <a:pt x="18402" y="13636"/>
                    <a:pt x="18583" y="12972"/>
                  </a:cubicBezTo>
                  <a:cubicBezTo>
                    <a:pt x="20514" y="12972"/>
                    <a:pt x="20514" y="12972"/>
                    <a:pt x="20514" y="12972"/>
                  </a:cubicBezTo>
                  <a:cubicBezTo>
                    <a:pt x="21057" y="12972"/>
                    <a:pt x="21600" y="12489"/>
                    <a:pt x="21600" y="11886"/>
                  </a:cubicBezTo>
                  <a:cubicBezTo>
                    <a:pt x="21600" y="10800"/>
                    <a:pt x="21600" y="10800"/>
                    <a:pt x="21600" y="10800"/>
                  </a:cubicBezTo>
                  <a:cubicBezTo>
                    <a:pt x="21600" y="9714"/>
                    <a:pt x="21600" y="9714"/>
                    <a:pt x="21600" y="9714"/>
                  </a:cubicBezTo>
                  <a:cubicBezTo>
                    <a:pt x="21600" y="9111"/>
                    <a:pt x="21057" y="8628"/>
                    <a:pt x="20514" y="8628"/>
                  </a:cubicBezTo>
                  <a:close/>
                  <a:moveTo>
                    <a:pt x="4223" y="10800"/>
                  </a:moveTo>
                  <a:cubicBezTo>
                    <a:pt x="4223" y="7180"/>
                    <a:pt x="7180" y="4284"/>
                    <a:pt x="10800" y="4284"/>
                  </a:cubicBezTo>
                  <a:cubicBezTo>
                    <a:pt x="14360" y="4284"/>
                    <a:pt x="17316" y="7180"/>
                    <a:pt x="17316" y="10800"/>
                  </a:cubicBezTo>
                  <a:cubicBezTo>
                    <a:pt x="17316" y="14420"/>
                    <a:pt x="14360" y="17316"/>
                    <a:pt x="10800" y="17316"/>
                  </a:cubicBezTo>
                  <a:cubicBezTo>
                    <a:pt x="7180" y="17316"/>
                    <a:pt x="4223" y="14420"/>
                    <a:pt x="4223" y="1080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306" name="Shape 875"/>
            <p:cNvSpPr/>
            <p:nvPr/>
          </p:nvSpPr>
          <p:spPr>
            <a:xfrm>
              <a:off x="192837" y="367833"/>
              <a:ext cx="321144" cy="320765"/>
            </a:xfrm>
            <a:custGeom>
              <a:avLst/>
              <a:gdLst/>
              <a:ahLst/>
              <a:cxnLst>
                <a:cxn ang="0">
                  <a:pos x="wd2" y="hd2"/>
                </a:cxn>
                <a:cxn ang="5400000">
                  <a:pos x="wd2" y="hd2"/>
                </a:cxn>
                <a:cxn ang="10800000">
                  <a:pos x="wd2" y="hd2"/>
                </a:cxn>
                <a:cxn ang="16200000">
                  <a:pos x="wd2" y="hd2"/>
                </a:cxn>
              </a:cxnLst>
              <a:rect l="0" t="0" r="r" b="b"/>
              <a:pathLst>
                <a:path w="21600" h="21600" extrusionOk="0">
                  <a:moveTo>
                    <a:pt x="20514" y="8628"/>
                  </a:moveTo>
                  <a:cubicBezTo>
                    <a:pt x="18583" y="8628"/>
                    <a:pt x="18583" y="8628"/>
                    <a:pt x="18583" y="8628"/>
                  </a:cubicBezTo>
                  <a:cubicBezTo>
                    <a:pt x="18402" y="7964"/>
                    <a:pt x="18161" y="7361"/>
                    <a:pt x="17799" y="6818"/>
                  </a:cubicBezTo>
                  <a:cubicBezTo>
                    <a:pt x="19187" y="5430"/>
                    <a:pt x="19187" y="5430"/>
                    <a:pt x="19187" y="5430"/>
                  </a:cubicBezTo>
                  <a:cubicBezTo>
                    <a:pt x="19609" y="5008"/>
                    <a:pt x="19609" y="4344"/>
                    <a:pt x="19187" y="3922"/>
                  </a:cubicBezTo>
                  <a:cubicBezTo>
                    <a:pt x="17618" y="2413"/>
                    <a:pt x="17618" y="2413"/>
                    <a:pt x="17618" y="2413"/>
                  </a:cubicBezTo>
                  <a:cubicBezTo>
                    <a:pt x="17196" y="1991"/>
                    <a:pt x="16532" y="1991"/>
                    <a:pt x="16109" y="2413"/>
                  </a:cubicBezTo>
                  <a:cubicBezTo>
                    <a:pt x="14782" y="3741"/>
                    <a:pt x="14782" y="3741"/>
                    <a:pt x="14782" y="3741"/>
                  </a:cubicBezTo>
                  <a:cubicBezTo>
                    <a:pt x="14179" y="3439"/>
                    <a:pt x="13575" y="3198"/>
                    <a:pt x="12912" y="3017"/>
                  </a:cubicBezTo>
                  <a:cubicBezTo>
                    <a:pt x="12912" y="1086"/>
                    <a:pt x="12912" y="1086"/>
                    <a:pt x="12912" y="1086"/>
                  </a:cubicBezTo>
                  <a:cubicBezTo>
                    <a:pt x="12912" y="483"/>
                    <a:pt x="12429" y="0"/>
                    <a:pt x="11826" y="0"/>
                  </a:cubicBezTo>
                  <a:cubicBezTo>
                    <a:pt x="10800" y="0"/>
                    <a:pt x="10800" y="0"/>
                    <a:pt x="10800" y="0"/>
                  </a:cubicBezTo>
                  <a:cubicBezTo>
                    <a:pt x="9714" y="0"/>
                    <a:pt x="9714" y="0"/>
                    <a:pt x="9714" y="0"/>
                  </a:cubicBezTo>
                  <a:cubicBezTo>
                    <a:pt x="9111" y="0"/>
                    <a:pt x="8628" y="483"/>
                    <a:pt x="8628" y="1086"/>
                  </a:cubicBezTo>
                  <a:cubicBezTo>
                    <a:pt x="8628" y="3017"/>
                    <a:pt x="8628" y="3017"/>
                    <a:pt x="8628" y="3017"/>
                  </a:cubicBezTo>
                  <a:cubicBezTo>
                    <a:pt x="7964" y="3198"/>
                    <a:pt x="7361" y="3439"/>
                    <a:pt x="6758" y="3741"/>
                  </a:cubicBezTo>
                  <a:cubicBezTo>
                    <a:pt x="5430" y="2413"/>
                    <a:pt x="5430" y="2413"/>
                    <a:pt x="5430" y="2413"/>
                  </a:cubicBezTo>
                  <a:cubicBezTo>
                    <a:pt x="5008" y="1991"/>
                    <a:pt x="4344" y="1991"/>
                    <a:pt x="3922" y="2413"/>
                  </a:cubicBezTo>
                  <a:cubicBezTo>
                    <a:pt x="2353" y="3922"/>
                    <a:pt x="2353" y="3922"/>
                    <a:pt x="2353" y="3922"/>
                  </a:cubicBezTo>
                  <a:cubicBezTo>
                    <a:pt x="1931" y="4344"/>
                    <a:pt x="1931" y="5008"/>
                    <a:pt x="2353" y="5430"/>
                  </a:cubicBezTo>
                  <a:cubicBezTo>
                    <a:pt x="3741" y="6818"/>
                    <a:pt x="3741" y="6818"/>
                    <a:pt x="3741" y="6818"/>
                  </a:cubicBezTo>
                  <a:cubicBezTo>
                    <a:pt x="3379" y="7361"/>
                    <a:pt x="3137" y="7964"/>
                    <a:pt x="2956" y="8628"/>
                  </a:cubicBezTo>
                  <a:cubicBezTo>
                    <a:pt x="1026" y="8628"/>
                    <a:pt x="1026" y="8628"/>
                    <a:pt x="1026" y="8628"/>
                  </a:cubicBezTo>
                  <a:cubicBezTo>
                    <a:pt x="483" y="8628"/>
                    <a:pt x="0" y="9111"/>
                    <a:pt x="0" y="9714"/>
                  </a:cubicBezTo>
                  <a:cubicBezTo>
                    <a:pt x="0" y="10800"/>
                    <a:pt x="0" y="10800"/>
                    <a:pt x="0" y="10800"/>
                  </a:cubicBezTo>
                  <a:cubicBezTo>
                    <a:pt x="0" y="11886"/>
                    <a:pt x="0" y="11886"/>
                    <a:pt x="0" y="11886"/>
                  </a:cubicBezTo>
                  <a:cubicBezTo>
                    <a:pt x="0" y="12489"/>
                    <a:pt x="483" y="12972"/>
                    <a:pt x="1026" y="12972"/>
                  </a:cubicBezTo>
                  <a:cubicBezTo>
                    <a:pt x="2956" y="12972"/>
                    <a:pt x="2956" y="12972"/>
                    <a:pt x="2956" y="12972"/>
                  </a:cubicBezTo>
                  <a:cubicBezTo>
                    <a:pt x="3137" y="13636"/>
                    <a:pt x="3379" y="14239"/>
                    <a:pt x="3741" y="14782"/>
                  </a:cubicBezTo>
                  <a:cubicBezTo>
                    <a:pt x="2353" y="16170"/>
                    <a:pt x="2353" y="16170"/>
                    <a:pt x="2353" y="16170"/>
                  </a:cubicBezTo>
                  <a:cubicBezTo>
                    <a:pt x="1931" y="16592"/>
                    <a:pt x="1931" y="17256"/>
                    <a:pt x="2353" y="17678"/>
                  </a:cubicBezTo>
                  <a:cubicBezTo>
                    <a:pt x="3922" y="19187"/>
                    <a:pt x="3922" y="19187"/>
                    <a:pt x="3922" y="19187"/>
                  </a:cubicBezTo>
                  <a:cubicBezTo>
                    <a:pt x="4344" y="19609"/>
                    <a:pt x="5008" y="19609"/>
                    <a:pt x="5430" y="19187"/>
                  </a:cubicBezTo>
                  <a:cubicBezTo>
                    <a:pt x="6758" y="17859"/>
                    <a:pt x="6758" y="17859"/>
                    <a:pt x="6758" y="17859"/>
                  </a:cubicBezTo>
                  <a:cubicBezTo>
                    <a:pt x="7361" y="18161"/>
                    <a:pt x="7964" y="18402"/>
                    <a:pt x="8628" y="18583"/>
                  </a:cubicBezTo>
                  <a:cubicBezTo>
                    <a:pt x="8628" y="20514"/>
                    <a:pt x="8628" y="20514"/>
                    <a:pt x="8628" y="20514"/>
                  </a:cubicBezTo>
                  <a:cubicBezTo>
                    <a:pt x="8628" y="21117"/>
                    <a:pt x="9111" y="21600"/>
                    <a:pt x="9714" y="21600"/>
                  </a:cubicBezTo>
                  <a:cubicBezTo>
                    <a:pt x="10800" y="21600"/>
                    <a:pt x="10800" y="21600"/>
                    <a:pt x="10800" y="21600"/>
                  </a:cubicBezTo>
                  <a:cubicBezTo>
                    <a:pt x="11826" y="21600"/>
                    <a:pt x="11826" y="21600"/>
                    <a:pt x="11826" y="21600"/>
                  </a:cubicBezTo>
                  <a:cubicBezTo>
                    <a:pt x="12429" y="21600"/>
                    <a:pt x="12912" y="21117"/>
                    <a:pt x="12912" y="20514"/>
                  </a:cubicBezTo>
                  <a:cubicBezTo>
                    <a:pt x="12912" y="18583"/>
                    <a:pt x="12912" y="18583"/>
                    <a:pt x="12912" y="18583"/>
                  </a:cubicBezTo>
                  <a:cubicBezTo>
                    <a:pt x="13575" y="18402"/>
                    <a:pt x="14179" y="18161"/>
                    <a:pt x="14782" y="17859"/>
                  </a:cubicBezTo>
                  <a:cubicBezTo>
                    <a:pt x="16109" y="19187"/>
                    <a:pt x="16109" y="19187"/>
                    <a:pt x="16109" y="19187"/>
                  </a:cubicBezTo>
                  <a:cubicBezTo>
                    <a:pt x="16532" y="19609"/>
                    <a:pt x="17196" y="19609"/>
                    <a:pt x="17618" y="19187"/>
                  </a:cubicBezTo>
                  <a:cubicBezTo>
                    <a:pt x="19187" y="17678"/>
                    <a:pt x="19187" y="17678"/>
                    <a:pt x="19187" y="17678"/>
                  </a:cubicBezTo>
                  <a:cubicBezTo>
                    <a:pt x="19609" y="17256"/>
                    <a:pt x="19609" y="16592"/>
                    <a:pt x="19187" y="16170"/>
                  </a:cubicBezTo>
                  <a:cubicBezTo>
                    <a:pt x="17799" y="14782"/>
                    <a:pt x="17799" y="14782"/>
                    <a:pt x="17799" y="14782"/>
                  </a:cubicBezTo>
                  <a:cubicBezTo>
                    <a:pt x="18161" y="14239"/>
                    <a:pt x="18402" y="13636"/>
                    <a:pt x="18583" y="12972"/>
                  </a:cubicBezTo>
                  <a:cubicBezTo>
                    <a:pt x="20514" y="12972"/>
                    <a:pt x="20514" y="12972"/>
                    <a:pt x="20514" y="12972"/>
                  </a:cubicBezTo>
                  <a:cubicBezTo>
                    <a:pt x="21057" y="12972"/>
                    <a:pt x="21600" y="12489"/>
                    <a:pt x="21600" y="11886"/>
                  </a:cubicBezTo>
                  <a:cubicBezTo>
                    <a:pt x="21600" y="10800"/>
                    <a:pt x="21600" y="10800"/>
                    <a:pt x="21600" y="10800"/>
                  </a:cubicBezTo>
                  <a:cubicBezTo>
                    <a:pt x="21600" y="9714"/>
                    <a:pt x="21600" y="9714"/>
                    <a:pt x="21600" y="9714"/>
                  </a:cubicBezTo>
                  <a:cubicBezTo>
                    <a:pt x="21600" y="9111"/>
                    <a:pt x="21057" y="8628"/>
                    <a:pt x="20514" y="8628"/>
                  </a:cubicBezTo>
                  <a:close/>
                  <a:moveTo>
                    <a:pt x="4223" y="10800"/>
                  </a:moveTo>
                  <a:cubicBezTo>
                    <a:pt x="4223" y="7180"/>
                    <a:pt x="7180" y="4284"/>
                    <a:pt x="10800" y="4284"/>
                  </a:cubicBezTo>
                  <a:cubicBezTo>
                    <a:pt x="14360" y="4284"/>
                    <a:pt x="17316" y="7180"/>
                    <a:pt x="17316" y="10800"/>
                  </a:cubicBezTo>
                  <a:cubicBezTo>
                    <a:pt x="17316" y="14420"/>
                    <a:pt x="14360" y="17316"/>
                    <a:pt x="10800" y="17316"/>
                  </a:cubicBezTo>
                  <a:cubicBezTo>
                    <a:pt x="7180" y="17316"/>
                    <a:pt x="4223" y="14420"/>
                    <a:pt x="4223" y="1080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grpSp>
      <p:grpSp>
        <p:nvGrpSpPr>
          <p:cNvPr id="292" name="Group 885"/>
          <p:cNvGrpSpPr/>
          <p:nvPr/>
        </p:nvGrpSpPr>
        <p:grpSpPr>
          <a:xfrm>
            <a:off x="3938703" y="1833171"/>
            <a:ext cx="348997" cy="667376"/>
            <a:chOff x="0" y="0"/>
            <a:chExt cx="723900" cy="723900"/>
          </a:xfrm>
          <a:solidFill>
            <a:schemeClr val="bg1"/>
          </a:solidFill>
        </p:grpSpPr>
        <p:sp>
          <p:nvSpPr>
            <p:cNvPr id="293" name="Shape 877"/>
            <p:cNvSpPr/>
            <p:nvPr/>
          </p:nvSpPr>
          <p:spPr>
            <a:xfrm>
              <a:off x="0" y="0"/>
              <a:ext cx="723901" cy="723901"/>
            </a:xfrm>
            <a:custGeom>
              <a:avLst/>
              <a:gdLst/>
              <a:ahLst/>
              <a:cxnLst>
                <a:cxn ang="0">
                  <a:pos x="wd2" y="hd2"/>
                </a:cxn>
                <a:cxn ang="5400000">
                  <a:pos x="wd2" y="hd2"/>
                </a:cxn>
                <a:cxn ang="10800000">
                  <a:pos x="wd2" y="hd2"/>
                </a:cxn>
                <a:cxn ang="16200000">
                  <a:pos x="wd2" y="hd2"/>
                </a:cxn>
              </a:cxnLst>
              <a:rect l="0" t="0" r="r" b="b"/>
              <a:pathLst>
                <a:path w="21600" h="21600" extrusionOk="0">
                  <a:moveTo>
                    <a:pt x="20048" y="0"/>
                  </a:moveTo>
                  <a:cubicBezTo>
                    <a:pt x="1552" y="0"/>
                    <a:pt x="1552" y="0"/>
                    <a:pt x="1552" y="0"/>
                  </a:cubicBezTo>
                  <a:cubicBezTo>
                    <a:pt x="696" y="0"/>
                    <a:pt x="0" y="696"/>
                    <a:pt x="0" y="1552"/>
                  </a:cubicBezTo>
                  <a:cubicBezTo>
                    <a:pt x="0" y="20048"/>
                    <a:pt x="0" y="20048"/>
                    <a:pt x="0" y="20048"/>
                  </a:cubicBezTo>
                  <a:cubicBezTo>
                    <a:pt x="0" y="20904"/>
                    <a:pt x="696" y="21600"/>
                    <a:pt x="1552" y="21600"/>
                  </a:cubicBezTo>
                  <a:cubicBezTo>
                    <a:pt x="5300" y="21600"/>
                    <a:pt x="5300" y="21600"/>
                    <a:pt x="5300" y="21600"/>
                  </a:cubicBezTo>
                  <a:cubicBezTo>
                    <a:pt x="6745" y="21600"/>
                    <a:pt x="6745" y="21600"/>
                    <a:pt x="6745" y="21600"/>
                  </a:cubicBezTo>
                  <a:cubicBezTo>
                    <a:pt x="8859" y="21600"/>
                    <a:pt x="8859" y="21600"/>
                    <a:pt x="8859" y="21600"/>
                  </a:cubicBezTo>
                  <a:cubicBezTo>
                    <a:pt x="20048" y="21600"/>
                    <a:pt x="20048" y="21600"/>
                    <a:pt x="20048" y="21600"/>
                  </a:cubicBezTo>
                  <a:cubicBezTo>
                    <a:pt x="20904" y="21600"/>
                    <a:pt x="21600" y="20904"/>
                    <a:pt x="21600" y="20048"/>
                  </a:cubicBezTo>
                  <a:cubicBezTo>
                    <a:pt x="21600" y="9877"/>
                    <a:pt x="21600" y="9877"/>
                    <a:pt x="21600" y="9877"/>
                  </a:cubicBezTo>
                  <a:cubicBezTo>
                    <a:pt x="21600" y="7414"/>
                    <a:pt x="21600" y="7414"/>
                    <a:pt x="21600" y="7414"/>
                  </a:cubicBezTo>
                  <a:cubicBezTo>
                    <a:pt x="21600" y="6397"/>
                    <a:pt x="21600" y="6397"/>
                    <a:pt x="21600" y="6397"/>
                  </a:cubicBezTo>
                  <a:cubicBezTo>
                    <a:pt x="21600" y="1552"/>
                    <a:pt x="21600" y="1552"/>
                    <a:pt x="21600" y="1552"/>
                  </a:cubicBezTo>
                  <a:cubicBezTo>
                    <a:pt x="21600" y="696"/>
                    <a:pt x="20904" y="0"/>
                    <a:pt x="20048" y="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4" name="Shape 878"/>
            <p:cNvSpPr/>
            <p:nvPr/>
          </p:nvSpPr>
          <p:spPr>
            <a:xfrm>
              <a:off x="392128" y="250157"/>
              <a:ext cx="192459" cy="355308"/>
            </a:xfrm>
            <a:custGeom>
              <a:avLst/>
              <a:gdLst/>
              <a:ahLst/>
              <a:cxnLst>
                <a:cxn ang="0">
                  <a:pos x="wd2" y="hd2"/>
                </a:cxn>
                <a:cxn ang="5400000">
                  <a:pos x="wd2" y="hd2"/>
                </a:cxn>
                <a:cxn ang="10800000">
                  <a:pos x="wd2" y="hd2"/>
                </a:cxn>
                <a:cxn ang="16200000">
                  <a:pos x="wd2" y="hd2"/>
                </a:cxn>
              </a:cxnLst>
              <a:rect l="0" t="0" r="r" b="b"/>
              <a:pathLst>
                <a:path w="21600" h="21600" extrusionOk="0">
                  <a:moveTo>
                    <a:pt x="20796" y="55"/>
                  </a:moveTo>
                  <a:cubicBezTo>
                    <a:pt x="20495" y="0"/>
                    <a:pt x="20294" y="0"/>
                    <a:pt x="19993" y="0"/>
                  </a:cubicBezTo>
                  <a:cubicBezTo>
                    <a:pt x="19691" y="0"/>
                    <a:pt x="19390" y="55"/>
                    <a:pt x="19088" y="109"/>
                  </a:cubicBezTo>
                  <a:cubicBezTo>
                    <a:pt x="703" y="6982"/>
                    <a:pt x="703" y="6982"/>
                    <a:pt x="703" y="6982"/>
                  </a:cubicBezTo>
                  <a:cubicBezTo>
                    <a:pt x="301" y="7145"/>
                    <a:pt x="0" y="7418"/>
                    <a:pt x="0" y="7691"/>
                  </a:cubicBezTo>
                  <a:cubicBezTo>
                    <a:pt x="0" y="20727"/>
                    <a:pt x="0" y="20727"/>
                    <a:pt x="0" y="20727"/>
                  </a:cubicBezTo>
                  <a:cubicBezTo>
                    <a:pt x="0" y="21055"/>
                    <a:pt x="301" y="21327"/>
                    <a:pt x="904" y="21491"/>
                  </a:cubicBezTo>
                  <a:cubicBezTo>
                    <a:pt x="1105" y="21545"/>
                    <a:pt x="1407" y="21600"/>
                    <a:pt x="1607" y="21600"/>
                  </a:cubicBezTo>
                  <a:cubicBezTo>
                    <a:pt x="1909" y="21600"/>
                    <a:pt x="2210" y="21545"/>
                    <a:pt x="2512" y="21436"/>
                  </a:cubicBezTo>
                  <a:cubicBezTo>
                    <a:pt x="20897" y="14618"/>
                    <a:pt x="20897" y="14618"/>
                    <a:pt x="20897" y="14618"/>
                  </a:cubicBezTo>
                  <a:cubicBezTo>
                    <a:pt x="21399" y="14455"/>
                    <a:pt x="21600" y="14182"/>
                    <a:pt x="21600" y="13909"/>
                  </a:cubicBezTo>
                  <a:cubicBezTo>
                    <a:pt x="21600" y="873"/>
                    <a:pt x="21600" y="873"/>
                    <a:pt x="21600" y="873"/>
                  </a:cubicBezTo>
                  <a:cubicBezTo>
                    <a:pt x="21600" y="545"/>
                    <a:pt x="21299" y="218"/>
                    <a:pt x="20796" y="55"/>
                  </a:cubicBezTo>
                  <a:close/>
                  <a:moveTo>
                    <a:pt x="19993" y="13909"/>
                  </a:moveTo>
                  <a:cubicBezTo>
                    <a:pt x="1607" y="20727"/>
                    <a:pt x="1607" y="20727"/>
                    <a:pt x="1607" y="20727"/>
                  </a:cubicBezTo>
                  <a:cubicBezTo>
                    <a:pt x="1607" y="7691"/>
                    <a:pt x="1607" y="7691"/>
                    <a:pt x="1607" y="7691"/>
                  </a:cubicBezTo>
                  <a:cubicBezTo>
                    <a:pt x="19993" y="873"/>
                    <a:pt x="19993" y="873"/>
                    <a:pt x="19993" y="873"/>
                  </a:cubicBezTo>
                  <a:lnTo>
                    <a:pt x="19993" y="13909"/>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5" name="Shape 879"/>
            <p:cNvSpPr/>
            <p:nvPr/>
          </p:nvSpPr>
          <p:spPr>
            <a:xfrm>
              <a:off x="403516" y="259267"/>
              <a:ext cx="169683" cy="33708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4181"/>
                  </a:lnTo>
                  <a:lnTo>
                    <a:pt x="21600" y="0"/>
                  </a:lnTo>
                  <a:lnTo>
                    <a:pt x="0" y="7468"/>
                  </a:lnTo>
                  <a:lnTo>
                    <a:pt x="0" y="2160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6" name="Shape 880"/>
            <p:cNvSpPr/>
            <p:nvPr/>
          </p:nvSpPr>
          <p:spPr>
            <a:xfrm>
              <a:off x="151840" y="128305"/>
              <a:ext cx="406934" cy="221688"/>
            </a:xfrm>
            <a:custGeom>
              <a:avLst/>
              <a:gdLst/>
              <a:ahLst/>
              <a:cxnLst>
                <a:cxn ang="0">
                  <a:pos x="wd2" y="hd2"/>
                </a:cxn>
                <a:cxn ang="5400000">
                  <a:pos x="wd2" y="hd2"/>
                </a:cxn>
                <a:cxn ang="10800000">
                  <a:pos x="wd2" y="hd2"/>
                </a:cxn>
                <a:cxn ang="16200000">
                  <a:pos x="wd2" y="hd2"/>
                </a:cxn>
              </a:cxnLst>
              <a:rect l="0" t="0" r="r" b="b"/>
              <a:pathLst>
                <a:path w="21600" h="21600" extrusionOk="0">
                  <a:moveTo>
                    <a:pt x="21600" y="9007"/>
                  </a:moveTo>
                  <a:cubicBezTo>
                    <a:pt x="21552" y="8483"/>
                    <a:pt x="21362" y="8045"/>
                    <a:pt x="21124" y="7870"/>
                  </a:cubicBezTo>
                  <a:cubicBezTo>
                    <a:pt x="10229" y="87"/>
                    <a:pt x="10229" y="87"/>
                    <a:pt x="10229" y="87"/>
                  </a:cubicBezTo>
                  <a:cubicBezTo>
                    <a:pt x="10134" y="0"/>
                    <a:pt x="10039" y="0"/>
                    <a:pt x="9944" y="0"/>
                  </a:cubicBezTo>
                  <a:cubicBezTo>
                    <a:pt x="9801" y="0"/>
                    <a:pt x="9658" y="87"/>
                    <a:pt x="9563" y="175"/>
                  </a:cubicBezTo>
                  <a:cubicBezTo>
                    <a:pt x="381" y="10931"/>
                    <a:pt x="381" y="10931"/>
                    <a:pt x="381" y="10931"/>
                  </a:cubicBezTo>
                  <a:cubicBezTo>
                    <a:pt x="143" y="11281"/>
                    <a:pt x="0" y="11718"/>
                    <a:pt x="0" y="12243"/>
                  </a:cubicBezTo>
                  <a:cubicBezTo>
                    <a:pt x="48" y="12768"/>
                    <a:pt x="238" y="13292"/>
                    <a:pt x="476" y="13467"/>
                  </a:cubicBezTo>
                  <a:cubicBezTo>
                    <a:pt x="11847" y="21513"/>
                    <a:pt x="11847" y="21513"/>
                    <a:pt x="11847" y="21513"/>
                  </a:cubicBezTo>
                  <a:cubicBezTo>
                    <a:pt x="11942" y="21513"/>
                    <a:pt x="12037" y="21600"/>
                    <a:pt x="12132" y="21600"/>
                  </a:cubicBezTo>
                  <a:cubicBezTo>
                    <a:pt x="12275" y="21600"/>
                    <a:pt x="12418" y="21513"/>
                    <a:pt x="12560" y="21338"/>
                  </a:cubicBezTo>
                  <a:cubicBezTo>
                    <a:pt x="21267" y="10319"/>
                    <a:pt x="21267" y="10319"/>
                    <a:pt x="21267" y="10319"/>
                  </a:cubicBezTo>
                  <a:cubicBezTo>
                    <a:pt x="21505" y="10057"/>
                    <a:pt x="21600" y="9532"/>
                    <a:pt x="21600" y="9007"/>
                  </a:cubicBezTo>
                  <a:close/>
                  <a:moveTo>
                    <a:pt x="12132" y="20201"/>
                  </a:moveTo>
                  <a:cubicBezTo>
                    <a:pt x="761" y="12155"/>
                    <a:pt x="761" y="12155"/>
                    <a:pt x="761" y="12155"/>
                  </a:cubicBezTo>
                  <a:cubicBezTo>
                    <a:pt x="9944" y="1399"/>
                    <a:pt x="9944" y="1399"/>
                    <a:pt x="9944" y="1399"/>
                  </a:cubicBezTo>
                  <a:cubicBezTo>
                    <a:pt x="20839" y="9182"/>
                    <a:pt x="20839" y="9182"/>
                    <a:pt x="20839" y="9182"/>
                  </a:cubicBezTo>
                  <a:lnTo>
                    <a:pt x="12132" y="2020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7" name="Shape 881"/>
            <p:cNvSpPr/>
            <p:nvPr/>
          </p:nvSpPr>
          <p:spPr>
            <a:xfrm>
              <a:off x="162469" y="140832"/>
              <a:ext cx="385676" cy="196634"/>
            </a:xfrm>
            <a:custGeom>
              <a:avLst/>
              <a:gdLst/>
              <a:ahLst/>
              <a:cxnLst>
                <a:cxn ang="0">
                  <a:pos x="wd2" y="hd2"/>
                </a:cxn>
                <a:cxn ang="5400000">
                  <a:pos x="wd2" y="hd2"/>
                </a:cxn>
                <a:cxn ang="10800000">
                  <a:pos x="wd2" y="hd2"/>
                </a:cxn>
                <a:cxn ang="16200000">
                  <a:pos x="wd2" y="hd2"/>
                </a:cxn>
              </a:cxnLst>
              <a:rect l="0" t="0" r="r" b="b"/>
              <a:pathLst>
                <a:path w="21600" h="21600" extrusionOk="0">
                  <a:moveTo>
                    <a:pt x="0" y="12343"/>
                  </a:moveTo>
                  <a:lnTo>
                    <a:pt x="12203" y="21600"/>
                  </a:lnTo>
                  <a:lnTo>
                    <a:pt x="21600" y="8882"/>
                  </a:lnTo>
                  <a:lnTo>
                    <a:pt x="9886" y="0"/>
                  </a:lnTo>
                  <a:lnTo>
                    <a:pt x="0" y="12343"/>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8" name="Shape 882"/>
            <p:cNvSpPr/>
            <p:nvPr/>
          </p:nvSpPr>
          <p:spPr>
            <a:xfrm>
              <a:off x="141970" y="282423"/>
              <a:ext cx="231938" cy="328356"/>
            </a:xfrm>
            <a:custGeom>
              <a:avLst/>
              <a:gdLst/>
              <a:ahLst/>
              <a:cxnLst>
                <a:cxn ang="0">
                  <a:pos x="wd2" y="hd2"/>
                </a:cxn>
                <a:cxn ang="5400000">
                  <a:pos x="wd2" y="hd2"/>
                </a:cxn>
                <a:cxn ang="10800000">
                  <a:pos x="wd2" y="hd2"/>
                </a:cxn>
                <a:cxn ang="16200000">
                  <a:pos x="wd2" y="hd2"/>
                </a:cxn>
              </a:cxnLst>
              <a:rect l="0" t="0" r="r" b="b"/>
              <a:pathLst>
                <a:path w="21600" h="21600" extrusionOk="0">
                  <a:moveTo>
                    <a:pt x="20766" y="5370"/>
                  </a:moveTo>
                  <a:cubicBezTo>
                    <a:pt x="1751" y="118"/>
                    <a:pt x="1751" y="118"/>
                    <a:pt x="1751" y="118"/>
                  </a:cubicBezTo>
                  <a:cubicBezTo>
                    <a:pt x="1668" y="59"/>
                    <a:pt x="1501" y="0"/>
                    <a:pt x="1334" y="0"/>
                  </a:cubicBezTo>
                  <a:cubicBezTo>
                    <a:pt x="1001" y="0"/>
                    <a:pt x="751" y="59"/>
                    <a:pt x="584" y="177"/>
                  </a:cubicBezTo>
                  <a:cubicBezTo>
                    <a:pt x="167" y="354"/>
                    <a:pt x="0" y="649"/>
                    <a:pt x="0" y="944"/>
                  </a:cubicBezTo>
                  <a:cubicBezTo>
                    <a:pt x="0" y="15462"/>
                    <a:pt x="0" y="15462"/>
                    <a:pt x="0" y="15462"/>
                  </a:cubicBezTo>
                  <a:cubicBezTo>
                    <a:pt x="0" y="15875"/>
                    <a:pt x="334" y="16230"/>
                    <a:pt x="834" y="16348"/>
                  </a:cubicBezTo>
                  <a:cubicBezTo>
                    <a:pt x="19765" y="21541"/>
                    <a:pt x="19765" y="21541"/>
                    <a:pt x="19765" y="21541"/>
                  </a:cubicBezTo>
                  <a:cubicBezTo>
                    <a:pt x="19932" y="21600"/>
                    <a:pt x="20099" y="21600"/>
                    <a:pt x="20266" y="21600"/>
                  </a:cubicBezTo>
                  <a:cubicBezTo>
                    <a:pt x="20516" y="21600"/>
                    <a:pt x="20766" y="21541"/>
                    <a:pt x="21016" y="21423"/>
                  </a:cubicBezTo>
                  <a:cubicBezTo>
                    <a:pt x="21350" y="21246"/>
                    <a:pt x="21600" y="21010"/>
                    <a:pt x="21600" y="20656"/>
                  </a:cubicBezTo>
                  <a:cubicBezTo>
                    <a:pt x="21600" y="6256"/>
                    <a:pt x="21600" y="6256"/>
                    <a:pt x="21600" y="6256"/>
                  </a:cubicBezTo>
                  <a:cubicBezTo>
                    <a:pt x="21600" y="5843"/>
                    <a:pt x="21266" y="5489"/>
                    <a:pt x="20766" y="5370"/>
                  </a:cubicBezTo>
                  <a:close/>
                  <a:moveTo>
                    <a:pt x="20266" y="20656"/>
                  </a:moveTo>
                  <a:cubicBezTo>
                    <a:pt x="1334" y="15462"/>
                    <a:pt x="1334" y="15462"/>
                    <a:pt x="1334" y="15462"/>
                  </a:cubicBezTo>
                  <a:cubicBezTo>
                    <a:pt x="1334" y="944"/>
                    <a:pt x="1334" y="944"/>
                    <a:pt x="1334" y="944"/>
                  </a:cubicBezTo>
                  <a:cubicBezTo>
                    <a:pt x="20266" y="6256"/>
                    <a:pt x="20266" y="6256"/>
                    <a:pt x="20266" y="6256"/>
                  </a:cubicBezTo>
                  <a:lnTo>
                    <a:pt x="20266" y="20656"/>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9" name="Shape 883"/>
            <p:cNvSpPr/>
            <p:nvPr/>
          </p:nvSpPr>
          <p:spPr>
            <a:xfrm>
              <a:off x="153358" y="294191"/>
              <a:ext cx="208023" cy="305959"/>
            </a:xfrm>
            <a:custGeom>
              <a:avLst/>
              <a:gdLst/>
              <a:ahLst/>
              <a:cxnLst>
                <a:cxn ang="0">
                  <a:pos x="wd2" y="hd2"/>
                </a:cxn>
                <a:cxn ang="5400000">
                  <a:pos x="wd2" y="hd2"/>
                </a:cxn>
                <a:cxn ang="10800000">
                  <a:pos x="wd2" y="hd2"/>
                </a:cxn>
                <a:cxn ang="16200000">
                  <a:pos x="wd2" y="hd2"/>
                </a:cxn>
              </a:cxnLst>
              <a:rect l="0" t="0" r="r" b="b"/>
              <a:pathLst>
                <a:path w="21600" h="21600" extrusionOk="0">
                  <a:moveTo>
                    <a:pt x="0" y="15892"/>
                  </a:moveTo>
                  <a:lnTo>
                    <a:pt x="21600" y="21600"/>
                  </a:lnTo>
                  <a:lnTo>
                    <a:pt x="21600" y="5762"/>
                  </a:lnTo>
                  <a:lnTo>
                    <a:pt x="0" y="0"/>
                  </a:lnTo>
                  <a:lnTo>
                    <a:pt x="0" y="15892"/>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300" name="Shape 884"/>
            <p:cNvSpPr/>
            <p:nvPr/>
          </p:nvSpPr>
          <p:spPr>
            <a:xfrm>
              <a:off x="157155" y="133619"/>
              <a:ext cx="181830" cy="193978"/>
            </a:xfrm>
            <a:custGeom>
              <a:avLst/>
              <a:gdLst/>
              <a:ahLst/>
              <a:cxnLst>
                <a:cxn ang="0">
                  <a:pos x="wd2" y="hd2"/>
                </a:cxn>
                <a:cxn ang="5400000">
                  <a:pos x="wd2" y="hd2"/>
                </a:cxn>
                <a:cxn ang="10800000">
                  <a:pos x="wd2" y="hd2"/>
                </a:cxn>
                <a:cxn ang="16200000">
                  <a:pos x="wd2" y="hd2"/>
                </a:cxn>
              </a:cxnLst>
              <a:rect l="0" t="0" r="r" b="b"/>
              <a:pathLst>
                <a:path w="21600" h="21600" extrusionOk="0">
                  <a:moveTo>
                    <a:pt x="21600" y="211"/>
                  </a:moveTo>
                  <a:lnTo>
                    <a:pt x="21600" y="21600"/>
                  </a:lnTo>
                  <a:lnTo>
                    <a:pt x="722" y="14076"/>
                  </a:lnTo>
                  <a:lnTo>
                    <a:pt x="0" y="13104"/>
                  </a:lnTo>
                  <a:lnTo>
                    <a:pt x="21284" y="0"/>
                  </a:lnTo>
                  <a:lnTo>
                    <a:pt x="21600" y="21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grpSp>
      <p:grpSp>
        <p:nvGrpSpPr>
          <p:cNvPr id="285" name="Group 891"/>
          <p:cNvGrpSpPr/>
          <p:nvPr/>
        </p:nvGrpSpPr>
        <p:grpSpPr>
          <a:xfrm>
            <a:off x="6716227" y="1833171"/>
            <a:ext cx="348997" cy="667376"/>
            <a:chOff x="0" y="0"/>
            <a:chExt cx="723900" cy="723900"/>
          </a:xfrm>
          <a:solidFill>
            <a:schemeClr val="bg1"/>
          </a:solidFill>
        </p:grpSpPr>
        <p:sp>
          <p:nvSpPr>
            <p:cNvPr id="286" name="Shape 886"/>
            <p:cNvSpPr/>
            <p:nvPr/>
          </p:nvSpPr>
          <p:spPr>
            <a:xfrm>
              <a:off x="0" y="0"/>
              <a:ext cx="723901" cy="723901"/>
            </a:xfrm>
            <a:custGeom>
              <a:avLst/>
              <a:gdLst/>
              <a:ahLst/>
              <a:cxnLst>
                <a:cxn ang="0">
                  <a:pos x="wd2" y="hd2"/>
                </a:cxn>
                <a:cxn ang="5400000">
                  <a:pos x="wd2" y="hd2"/>
                </a:cxn>
                <a:cxn ang="10800000">
                  <a:pos x="wd2" y="hd2"/>
                </a:cxn>
                <a:cxn ang="16200000">
                  <a:pos x="wd2" y="hd2"/>
                </a:cxn>
              </a:cxnLst>
              <a:rect l="0" t="0" r="r" b="b"/>
              <a:pathLst>
                <a:path w="21600" h="21600" extrusionOk="0">
                  <a:moveTo>
                    <a:pt x="20048" y="0"/>
                  </a:moveTo>
                  <a:cubicBezTo>
                    <a:pt x="1552" y="0"/>
                    <a:pt x="1552" y="0"/>
                    <a:pt x="1552" y="0"/>
                  </a:cubicBezTo>
                  <a:cubicBezTo>
                    <a:pt x="696" y="0"/>
                    <a:pt x="0" y="696"/>
                    <a:pt x="0" y="1552"/>
                  </a:cubicBezTo>
                  <a:cubicBezTo>
                    <a:pt x="0" y="20048"/>
                    <a:pt x="0" y="20048"/>
                    <a:pt x="0" y="20048"/>
                  </a:cubicBezTo>
                  <a:cubicBezTo>
                    <a:pt x="0" y="20904"/>
                    <a:pt x="696" y="21600"/>
                    <a:pt x="1552" y="21600"/>
                  </a:cubicBezTo>
                  <a:cubicBezTo>
                    <a:pt x="5300" y="21600"/>
                    <a:pt x="5300" y="21600"/>
                    <a:pt x="5300" y="21600"/>
                  </a:cubicBezTo>
                  <a:cubicBezTo>
                    <a:pt x="6745" y="21600"/>
                    <a:pt x="6745" y="21600"/>
                    <a:pt x="6745" y="21600"/>
                  </a:cubicBezTo>
                  <a:cubicBezTo>
                    <a:pt x="8859" y="21600"/>
                    <a:pt x="8859" y="21600"/>
                    <a:pt x="8859" y="21600"/>
                  </a:cubicBezTo>
                  <a:cubicBezTo>
                    <a:pt x="10171" y="21600"/>
                    <a:pt x="10171" y="21600"/>
                    <a:pt x="10171" y="21600"/>
                  </a:cubicBezTo>
                  <a:cubicBezTo>
                    <a:pt x="20048" y="21600"/>
                    <a:pt x="20048" y="21600"/>
                    <a:pt x="20048" y="21600"/>
                  </a:cubicBezTo>
                  <a:cubicBezTo>
                    <a:pt x="20904" y="21600"/>
                    <a:pt x="21600" y="20904"/>
                    <a:pt x="21600" y="20048"/>
                  </a:cubicBezTo>
                  <a:cubicBezTo>
                    <a:pt x="21600" y="18683"/>
                    <a:pt x="21600" y="18683"/>
                    <a:pt x="21600" y="18683"/>
                  </a:cubicBezTo>
                  <a:cubicBezTo>
                    <a:pt x="21600" y="9877"/>
                    <a:pt x="21600" y="9877"/>
                    <a:pt x="21600" y="9877"/>
                  </a:cubicBezTo>
                  <a:cubicBezTo>
                    <a:pt x="21600" y="7414"/>
                    <a:pt x="21600" y="7414"/>
                    <a:pt x="21600" y="7414"/>
                  </a:cubicBezTo>
                  <a:cubicBezTo>
                    <a:pt x="21600" y="6397"/>
                    <a:pt x="21600" y="6397"/>
                    <a:pt x="21600" y="6397"/>
                  </a:cubicBezTo>
                  <a:cubicBezTo>
                    <a:pt x="21600" y="1552"/>
                    <a:pt x="21600" y="1552"/>
                    <a:pt x="21600" y="1552"/>
                  </a:cubicBezTo>
                  <a:cubicBezTo>
                    <a:pt x="21600" y="696"/>
                    <a:pt x="20904" y="0"/>
                    <a:pt x="20048" y="0"/>
                  </a:cubicBezTo>
                  <a:close/>
                  <a:moveTo>
                    <a:pt x="4256" y="15685"/>
                  </a:moveTo>
                  <a:cubicBezTo>
                    <a:pt x="4336" y="15765"/>
                    <a:pt x="4336" y="15765"/>
                    <a:pt x="4336" y="15765"/>
                  </a:cubicBezTo>
                  <a:cubicBezTo>
                    <a:pt x="4336" y="15765"/>
                    <a:pt x="4336" y="15765"/>
                    <a:pt x="4336" y="15765"/>
                  </a:cubicBezTo>
                  <a:lnTo>
                    <a:pt x="4256" y="15685"/>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12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7" name="Shape 887"/>
            <p:cNvSpPr/>
            <p:nvPr/>
          </p:nvSpPr>
          <p:spPr>
            <a:xfrm>
              <a:off x="44033" y="149942"/>
              <a:ext cx="634695" cy="423257"/>
            </a:xfrm>
            <a:custGeom>
              <a:avLst/>
              <a:gdLst/>
              <a:ahLst/>
              <a:cxnLst>
                <a:cxn ang="0">
                  <a:pos x="wd2" y="hd2"/>
                </a:cxn>
                <a:cxn ang="5400000">
                  <a:pos x="wd2" y="hd2"/>
                </a:cxn>
                <a:cxn ang="10800000">
                  <a:pos x="wd2" y="hd2"/>
                </a:cxn>
                <a:cxn ang="16200000">
                  <a:pos x="wd2" y="hd2"/>
                </a:cxn>
              </a:cxnLst>
              <a:rect l="0" t="0" r="r" b="b"/>
              <a:pathLst>
                <a:path w="21600" h="21600" extrusionOk="0">
                  <a:moveTo>
                    <a:pt x="17481" y="9747"/>
                  </a:moveTo>
                  <a:cubicBezTo>
                    <a:pt x="17512" y="9336"/>
                    <a:pt x="17542" y="8924"/>
                    <a:pt x="17542" y="8512"/>
                  </a:cubicBezTo>
                  <a:cubicBezTo>
                    <a:pt x="17542" y="3844"/>
                    <a:pt x="14980" y="0"/>
                    <a:pt x="11868" y="0"/>
                  </a:cubicBezTo>
                  <a:cubicBezTo>
                    <a:pt x="10617" y="0"/>
                    <a:pt x="9427" y="595"/>
                    <a:pt x="8420" y="1739"/>
                  </a:cubicBezTo>
                  <a:cubicBezTo>
                    <a:pt x="7505" y="2792"/>
                    <a:pt x="6834" y="4210"/>
                    <a:pt x="6468" y="5858"/>
                  </a:cubicBezTo>
                  <a:cubicBezTo>
                    <a:pt x="6163" y="5675"/>
                    <a:pt x="5827" y="5629"/>
                    <a:pt x="5522" y="5629"/>
                  </a:cubicBezTo>
                  <a:cubicBezTo>
                    <a:pt x="3905" y="5629"/>
                    <a:pt x="2593" y="7551"/>
                    <a:pt x="2593" y="9931"/>
                  </a:cubicBezTo>
                  <a:cubicBezTo>
                    <a:pt x="2593" y="9976"/>
                    <a:pt x="2593" y="10022"/>
                    <a:pt x="2593" y="10068"/>
                  </a:cubicBezTo>
                  <a:cubicBezTo>
                    <a:pt x="1007" y="11075"/>
                    <a:pt x="0" y="13408"/>
                    <a:pt x="0" y="16017"/>
                  </a:cubicBezTo>
                  <a:cubicBezTo>
                    <a:pt x="0" y="18259"/>
                    <a:pt x="763" y="20319"/>
                    <a:pt x="2044" y="21554"/>
                  </a:cubicBezTo>
                  <a:cubicBezTo>
                    <a:pt x="2075" y="21600"/>
                    <a:pt x="2075" y="21600"/>
                    <a:pt x="2075" y="21600"/>
                  </a:cubicBezTo>
                  <a:cubicBezTo>
                    <a:pt x="19373" y="21600"/>
                    <a:pt x="19373" y="21600"/>
                    <a:pt x="19373" y="21600"/>
                  </a:cubicBezTo>
                  <a:cubicBezTo>
                    <a:pt x="19586" y="21371"/>
                    <a:pt x="19586" y="21371"/>
                    <a:pt x="19586" y="21371"/>
                  </a:cubicBezTo>
                  <a:cubicBezTo>
                    <a:pt x="20868" y="20227"/>
                    <a:pt x="21600" y="18214"/>
                    <a:pt x="21600" y="16017"/>
                  </a:cubicBezTo>
                  <a:cubicBezTo>
                    <a:pt x="21600" y="12585"/>
                    <a:pt x="19769" y="9793"/>
                    <a:pt x="17481" y="9747"/>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12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8" name="Shape 888"/>
            <p:cNvSpPr/>
            <p:nvPr/>
          </p:nvSpPr>
          <p:spPr>
            <a:xfrm>
              <a:off x="302162" y="215234"/>
              <a:ext cx="184108" cy="94142"/>
            </a:xfrm>
            <a:custGeom>
              <a:avLst/>
              <a:gdLst/>
              <a:ahLst/>
              <a:cxnLst>
                <a:cxn ang="0">
                  <a:pos x="wd2" y="hd2"/>
                </a:cxn>
                <a:cxn ang="5400000">
                  <a:pos x="wd2" y="hd2"/>
                </a:cxn>
                <a:cxn ang="10800000">
                  <a:pos x="wd2" y="hd2"/>
                </a:cxn>
                <a:cxn ang="16200000">
                  <a:pos x="wd2" y="hd2"/>
                </a:cxn>
              </a:cxnLst>
              <a:rect l="0" t="0" r="r" b="b"/>
              <a:pathLst>
                <a:path w="21600" h="21600" extrusionOk="0">
                  <a:moveTo>
                    <a:pt x="3899" y="21600"/>
                  </a:moveTo>
                  <a:cubicBezTo>
                    <a:pt x="3899" y="21394"/>
                    <a:pt x="3899" y="21394"/>
                    <a:pt x="3899" y="21189"/>
                  </a:cubicBezTo>
                  <a:cubicBezTo>
                    <a:pt x="3899" y="13783"/>
                    <a:pt x="6954" y="7611"/>
                    <a:pt x="10747" y="7611"/>
                  </a:cubicBezTo>
                  <a:cubicBezTo>
                    <a:pt x="14646" y="7611"/>
                    <a:pt x="17701" y="13783"/>
                    <a:pt x="17701" y="21189"/>
                  </a:cubicBezTo>
                  <a:cubicBezTo>
                    <a:pt x="17701" y="21394"/>
                    <a:pt x="17701" y="21394"/>
                    <a:pt x="17701" y="21600"/>
                  </a:cubicBezTo>
                  <a:cubicBezTo>
                    <a:pt x="21284" y="21600"/>
                    <a:pt x="21284" y="21600"/>
                    <a:pt x="21284" y="21600"/>
                  </a:cubicBezTo>
                  <a:cubicBezTo>
                    <a:pt x="21389" y="21600"/>
                    <a:pt x="21495" y="21600"/>
                    <a:pt x="21600" y="21600"/>
                  </a:cubicBezTo>
                  <a:cubicBezTo>
                    <a:pt x="21600" y="21394"/>
                    <a:pt x="21600" y="21394"/>
                    <a:pt x="21600" y="21189"/>
                  </a:cubicBezTo>
                  <a:cubicBezTo>
                    <a:pt x="21600" y="9463"/>
                    <a:pt x="16753" y="0"/>
                    <a:pt x="10747" y="0"/>
                  </a:cubicBezTo>
                  <a:cubicBezTo>
                    <a:pt x="4847" y="0"/>
                    <a:pt x="0" y="9463"/>
                    <a:pt x="0" y="21189"/>
                  </a:cubicBezTo>
                  <a:cubicBezTo>
                    <a:pt x="0" y="21394"/>
                    <a:pt x="0" y="21394"/>
                    <a:pt x="0" y="21600"/>
                  </a:cubicBezTo>
                  <a:cubicBezTo>
                    <a:pt x="105" y="21600"/>
                    <a:pt x="211" y="21600"/>
                    <a:pt x="211" y="21600"/>
                  </a:cubicBezTo>
                  <a:lnTo>
                    <a:pt x="3899" y="2160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12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9" name="Shape 889"/>
            <p:cNvSpPr/>
            <p:nvPr/>
          </p:nvSpPr>
          <p:spPr>
            <a:xfrm>
              <a:off x="279007" y="321902"/>
              <a:ext cx="230419" cy="75541"/>
            </a:xfrm>
            <a:custGeom>
              <a:avLst/>
              <a:gdLst/>
              <a:ahLst/>
              <a:cxnLst>
                <a:cxn ang="0">
                  <a:pos x="wd2" y="hd2"/>
                </a:cxn>
                <a:cxn ang="5400000">
                  <a:pos x="wd2" y="hd2"/>
                </a:cxn>
                <a:cxn ang="10800000">
                  <a:pos x="wd2" y="hd2"/>
                </a:cxn>
                <a:cxn ang="16200000">
                  <a:pos x="wd2" y="hd2"/>
                </a:cxn>
              </a:cxnLst>
              <a:rect l="0" t="0" r="r" b="b"/>
              <a:pathLst>
                <a:path w="21600" h="21600" extrusionOk="0">
                  <a:moveTo>
                    <a:pt x="21600" y="7971"/>
                  </a:moveTo>
                  <a:cubicBezTo>
                    <a:pt x="21600" y="3600"/>
                    <a:pt x="20423" y="0"/>
                    <a:pt x="18995" y="0"/>
                  </a:cubicBezTo>
                  <a:cubicBezTo>
                    <a:pt x="2605" y="0"/>
                    <a:pt x="2605" y="0"/>
                    <a:pt x="2605" y="0"/>
                  </a:cubicBezTo>
                  <a:cubicBezTo>
                    <a:pt x="1177" y="0"/>
                    <a:pt x="0" y="3600"/>
                    <a:pt x="0" y="7971"/>
                  </a:cubicBezTo>
                  <a:cubicBezTo>
                    <a:pt x="0" y="21600"/>
                    <a:pt x="0" y="21600"/>
                    <a:pt x="0" y="21600"/>
                  </a:cubicBezTo>
                  <a:cubicBezTo>
                    <a:pt x="21600" y="21600"/>
                    <a:pt x="21600" y="21600"/>
                    <a:pt x="21600" y="21600"/>
                  </a:cubicBezTo>
                  <a:lnTo>
                    <a:pt x="21600" y="797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12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0" name="Shape 890"/>
            <p:cNvSpPr/>
            <p:nvPr/>
          </p:nvSpPr>
          <p:spPr>
            <a:xfrm>
              <a:off x="279007" y="429708"/>
              <a:ext cx="230419" cy="80477"/>
            </a:xfrm>
            <a:custGeom>
              <a:avLst/>
              <a:gdLst/>
              <a:ahLst/>
              <a:cxnLst>
                <a:cxn ang="0">
                  <a:pos x="wd2" y="hd2"/>
                </a:cxn>
                <a:cxn ang="5400000">
                  <a:pos x="wd2" y="hd2"/>
                </a:cxn>
                <a:cxn ang="10800000">
                  <a:pos x="wd2" y="hd2"/>
                </a:cxn>
                <a:cxn ang="16200000">
                  <a:pos x="wd2" y="hd2"/>
                </a:cxn>
              </a:cxnLst>
              <a:rect l="0" t="0" r="r" b="b"/>
              <a:pathLst>
                <a:path w="21600" h="21600" extrusionOk="0">
                  <a:moveTo>
                    <a:pt x="0" y="14160"/>
                  </a:moveTo>
                  <a:cubicBezTo>
                    <a:pt x="0" y="18240"/>
                    <a:pt x="1177" y="21600"/>
                    <a:pt x="2605" y="21600"/>
                  </a:cubicBezTo>
                  <a:cubicBezTo>
                    <a:pt x="18995" y="21600"/>
                    <a:pt x="18995" y="21600"/>
                    <a:pt x="18995" y="21600"/>
                  </a:cubicBezTo>
                  <a:cubicBezTo>
                    <a:pt x="20423" y="21600"/>
                    <a:pt x="21600" y="18240"/>
                    <a:pt x="21600" y="14160"/>
                  </a:cubicBezTo>
                  <a:cubicBezTo>
                    <a:pt x="21600" y="0"/>
                    <a:pt x="21600" y="0"/>
                    <a:pt x="21600" y="0"/>
                  </a:cubicBezTo>
                  <a:cubicBezTo>
                    <a:pt x="0" y="0"/>
                    <a:pt x="0" y="0"/>
                    <a:pt x="0" y="0"/>
                  </a:cubicBezTo>
                  <a:lnTo>
                    <a:pt x="0" y="1416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12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grpSp>
      <p:grpSp>
        <p:nvGrpSpPr>
          <p:cNvPr id="257" name="Group 918"/>
          <p:cNvGrpSpPr/>
          <p:nvPr/>
        </p:nvGrpSpPr>
        <p:grpSpPr>
          <a:xfrm>
            <a:off x="9826116" y="1834546"/>
            <a:ext cx="347561" cy="664631"/>
            <a:chOff x="0" y="0"/>
            <a:chExt cx="864960" cy="864960"/>
          </a:xfrm>
          <a:solidFill>
            <a:schemeClr val="bg1"/>
          </a:solidFill>
        </p:grpSpPr>
        <p:sp>
          <p:nvSpPr>
            <p:cNvPr id="258" name="Shape 892"/>
            <p:cNvSpPr/>
            <p:nvPr/>
          </p:nvSpPr>
          <p:spPr>
            <a:xfrm>
              <a:off x="0" y="0"/>
              <a:ext cx="864961" cy="864961"/>
            </a:xfrm>
            <a:custGeom>
              <a:avLst/>
              <a:gdLst/>
              <a:ahLst/>
              <a:cxnLst>
                <a:cxn ang="0">
                  <a:pos x="wd2" y="hd2"/>
                </a:cxn>
                <a:cxn ang="5400000">
                  <a:pos x="wd2" y="hd2"/>
                </a:cxn>
                <a:cxn ang="10800000">
                  <a:pos x="wd2" y="hd2"/>
                </a:cxn>
                <a:cxn ang="16200000">
                  <a:pos x="wd2" y="hd2"/>
                </a:cxn>
              </a:cxnLst>
              <a:rect l="0" t="0" r="r" b="b"/>
              <a:pathLst>
                <a:path w="21600" h="21600" extrusionOk="0">
                  <a:moveTo>
                    <a:pt x="20048" y="0"/>
                  </a:moveTo>
                  <a:cubicBezTo>
                    <a:pt x="1552" y="0"/>
                    <a:pt x="1552" y="0"/>
                    <a:pt x="1552" y="0"/>
                  </a:cubicBezTo>
                  <a:cubicBezTo>
                    <a:pt x="696" y="0"/>
                    <a:pt x="0" y="696"/>
                    <a:pt x="0" y="1552"/>
                  </a:cubicBezTo>
                  <a:cubicBezTo>
                    <a:pt x="0" y="20048"/>
                    <a:pt x="0" y="20048"/>
                    <a:pt x="0" y="20048"/>
                  </a:cubicBezTo>
                  <a:cubicBezTo>
                    <a:pt x="0" y="20904"/>
                    <a:pt x="696" y="21600"/>
                    <a:pt x="1552" y="21600"/>
                  </a:cubicBezTo>
                  <a:cubicBezTo>
                    <a:pt x="5300" y="21600"/>
                    <a:pt x="5300" y="21600"/>
                    <a:pt x="5300" y="21600"/>
                  </a:cubicBezTo>
                  <a:cubicBezTo>
                    <a:pt x="6049" y="21600"/>
                    <a:pt x="6049" y="21600"/>
                    <a:pt x="6049" y="21600"/>
                  </a:cubicBezTo>
                  <a:cubicBezTo>
                    <a:pt x="6745" y="21600"/>
                    <a:pt x="6745" y="21600"/>
                    <a:pt x="6745" y="21600"/>
                  </a:cubicBezTo>
                  <a:cubicBezTo>
                    <a:pt x="7682" y="21600"/>
                    <a:pt x="7682" y="21600"/>
                    <a:pt x="7682" y="21600"/>
                  </a:cubicBezTo>
                  <a:cubicBezTo>
                    <a:pt x="8859" y="21600"/>
                    <a:pt x="8859" y="21600"/>
                    <a:pt x="8859" y="21600"/>
                  </a:cubicBezTo>
                  <a:cubicBezTo>
                    <a:pt x="10171" y="21600"/>
                    <a:pt x="10171" y="21600"/>
                    <a:pt x="10171" y="21600"/>
                  </a:cubicBezTo>
                  <a:cubicBezTo>
                    <a:pt x="20048" y="21600"/>
                    <a:pt x="20048" y="21600"/>
                    <a:pt x="20048" y="21600"/>
                  </a:cubicBezTo>
                  <a:cubicBezTo>
                    <a:pt x="20904" y="21600"/>
                    <a:pt x="21600" y="20904"/>
                    <a:pt x="21600" y="20048"/>
                  </a:cubicBezTo>
                  <a:cubicBezTo>
                    <a:pt x="21600" y="18683"/>
                    <a:pt x="21600" y="18683"/>
                    <a:pt x="21600" y="18683"/>
                  </a:cubicBezTo>
                  <a:cubicBezTo>
                    <a:pt x="21600" y="10760"/>
                    <a:pt x="21600" y="10760"/>
                    <a:pt x="21600" y="10760"/>
                  </a:cubicBezTo>
                  <a:cubicBezTo>
                    <a:pt x="21600" y="9877"/>
                    <a:pt x="21600" y="9877"/>
                    <a:pt x="21600" y="9877"/>
                  </a:cubicBezTo>
                  <a:cubicBezTo>
                    <a:pt x="21600" y="7655"/>
                    <a:pt x="21600" y="7655"/>
                    <a:pt x="21600" y="7655"/>
                  </a:cubicBezTo>
                  <a:cubicBezTo>
                    <a:pt x="21600" y="7414"/>
                    <a:pt x="21600" y="7414"/>
                    <a:pt x="21600" y="7414"/>
                  </a:cubicBezTo>
                  <a:cubicBezTo>
                    <a:pt x="21600" y="6397"/>
                    <a:pt x="21600" y="6397"/>
                    <a:pt x="21600" y="6397"/>
                  </a:cubicBezTo>
                  <a:cubicBezTo>
                    <a:pt x="21600" y="1552"/>
                    <a:pt x="21600" y="1552"/>
                    <a:pt x="21600" y="1552"/>
                  </a:cubicBezTo>
                  <a:cubicBezTo>
                    <a:pt x="21600" y="696"/>
                    <a:pt x="20904" y="0"/>
                    <a:pt x="20048" y="0"/>
                  </a:cubicBezTo>
                  <a:close/>
                  <a:moveTo>
                    <a:pt x="4336" y="15765"/>
                  </a:moveTo>
                  <a:cubicBezTo>
                    <a:pt x="4336" y="15765"/>
                    <a:pt x="4336" y="15765"/>
                    <a:pt x="4336" y="15765"/>
                  </a:cubicBezTo>
                  <a:cubicBezTo>
                    <a:pt x="4256" y="15685"/>
                    <a:pt x="4256" y="15685"/>
                    <a:pt x="4256" y="15685"/>
                  </a:cubicBezTo>
                  <a:lnTo>
                    <a:pt x="4336" y="15765"/>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59" name="Shape 893"/>
            <p:cNvSpPr/>
            <p:nvPr/>
          </p:nvSpPr>
          <p:spPr>
            <a:xfrm>
              <a:off x="678542" y="526142"/>
              <a:ext cx="145598" cy="266701"/>
            </a:xfrm>
            <a:custGeom>
              <a:avLst/>
              <a:gdLst/>
              <a:ahLst/>
              <a:cxnLst>
                <a:cxn ang="0">
                  <a:pos x="wd2" y="hd2"/>
                </a:cxn>
                <a:cxn ang="5400000">
                  <a:pos x="wd2" y="hd2"/>
                </a:cxn>
                <a:cxn ang="10800000">
                  <a:pos x="wd2" y="hd2"/>
                </a:cxn>
                <a:cxn ang="16200000">
                  <a:pos x="wd2" y="hd2"/>
                </a:cxn>
              </a:cxnLst>
              <a:rect l="0" t="0" r="r" b="b"/>
              <a:pathLst>
                <a:path w="21600" h="21600" extrusionOk="0">
                  <a:moveTo>
                    <a:pt x="20647" y="87"/>
                  </a:moveTo>
                  <a:cubicBezTo>
                    <a:pt x="20488" y="0"/>
                    <a:pt x="20171" y="0"/>
                    <a:pt x="20012" y="0"/>
                  </a:cubicBezTo>
                  <a:cubicBezTo>
                    <a:pt x="19694" y="0"/>
                    <a:pt x="19376" y="0"/>
                    <a:pt x="19059" y="173"/>
                  </a:cubicBezTo>
                  <a:cubicBezTo>
                    <a:pt x="794" y="7027"/>
                    <a:pt x="794" y="7027"/>
                    <a:pt x="794" y="7027"/>
                  </a:cubicBezTo>
                  <a:cubicBezTo>
                    <a:pt x="318" y="7200"/>
                    <a:pt x="0" y="7460"/>
                    <a:pt x="0" y="7720"/>
                  </a:cubicBezTo>
                  <a:cubicBezTo>
                    <a:pt x="0" y="20733"/>
                    <a:pt x="0" y="20733"/>
                    <a:pt x="0" y="20733"/>
                  </a:cubicBezTo>
                  <a:cubicBezTo>
                    <a:pt x="0" y="21080"/>
                    <a:pt x="476" y="21340"/>
                    <a:pt x="953" y="21513"/>
                  </a:cubicBezTo>
                  <a:cubicBezTo>
                    <a:pt x="1112" y="21600"/>
                    <a:pt x="1429" y="21600"/>
                    <a:pt x="1747" y="21600"/>
                  </a:cubicBezTo>
                  <a:cubicBezTo>
                    <a:pt x="2065" y="21600"/>
                    <a:pt x="2224" y="21513"/>
                    <a:pt x="2541" y="21427"/>
                  </a:cubicBezTo>
                  <a:cubicBezTo>
                    <a:pt x="20806" y="14660"/>
                    <a:pt x="20806" y="14660"/>
                    <a:pt x="20806" y="14660"/>
                  </a:cubicBezTo>
                  <a:cubicBezTo>
                    <a:pt x="21282" y="14487"/>
                    <a:pt x="21600" y="14227"/>
                    <a:pt x="21600" y="13880"/>
                  </a:cubicBezTo>
                  <a:cubicBezTo>
                    <a:pt x="21600" y="867"/>
                    <a:pt x="21600" y="867"/>
                    <a:pt x="21600" y="867"/>
                  </a:cubicBezTo>
                  <a:cubicBezTo>
                    <a:pt x="21600" y="520"/>
                    <a:pt x="21282" y="260"/>
                    <a:pt x="20647" y="87"/>
                  </a:cubicBezTo>
                  <a:close/>
                  <a:moveTo>
                    <a:pt x="20012" y="13880"/>
                  </a:moveTo>
                  <a:cubicBezTo>
                    <a:pt x="1747" y="20733"/>
                    <a:pt x="1747" y="20733"/>
                    <a:pt x="1747" y="20733"/>
                  </a:cubicBezTo>
                  <a:cubicBezTo>
                    <a:pt x="1747" y="7720"/>
                    <a:pt x="1747" y="7720"/>
                    <a:pt x="1747" y="7720"/>
                  </a:cubicBezTo>
                  <a:cubicBezTo>
                    <a:pt x="20012" y="867"/>
                    <a:pt x="20012" y="867"/>
                    <a:pt x="20012" y="867"/>
                  </a:cubicBezTo>
                  <a:lnTo>
                    <a:pt x="20012" y="1388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0" name="Shape 894"/>
            <p:cNvSpPr/>
            <p:nvPr/>
          </p:nvSpPr>
          <p:spPr>
            <a:xfrm>
              <a:off x="688067" y="532492"/>
              <a:ext cx="127455" cy="2540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4117"/>
                  </a:lnTo>
                  <a:lnTo>
                    <a:pt x="21600" y="0"/>
                  </a:lnTo>
                  <a:lnTo>
                    <a:pt x="0" y="7483"/>
                  </a:lnTo>
                  <a:lnTo>
                    <a:pt x="0" y="2160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1" name="Shape 895"/>
            <p:cNvSpPr/>
            <p:nvPr/>
          </p:nvSpPr>
          <p:spPr>
            <a:xfrm>
              <a:off x="498475" y="434067"/>
              <a:ext cx="305369" cy="167369"/>
            </a:xfrm>
            <a:custGeom>
              <a:avLst/>
              <a:gdLst/>
              <a:ahLst/>
              <a:cxnLst>
                <a:cxn ang="0">
                  <a:pos x="wd2" y="hd2"/>
                </a:cxn>
                <a:cxn ang="5400000">
                  <a:pos x="wd2" y="hd2"/>
                </a:cxn>
                <a:cxn ang="10800000">
                  <a:pos x="wd2" y="hd2"/>
                </a:cxn>
                <a:cxn ang="16200000">
                  <a:pos x="wd2" y="hd2"/>
                </a:cxn>
              </a:cxnLst>
              <a:rect l="0" t="0" r="r" b="b"/>
              <a:pathLst>
                <a:path w="21544" h="21600" extrusionOk="0">
                  <a:moveTo>
                    <a:pt x="21524" y="9000"/>
                  </a:moveTo>
                  <a:cubicBezTo>
                    <a:pt x="21524" y="8585"/>
                    <a:pt x="21298" y="8031"/>
                    <a:pt x="21071" y="7892"/>
                  </a:cubicBezTo>
                  <a:cubicBezTo>
                    <a:pt x="10196" y="138"/>
                    <a:pt x="10196" y="138"/>
                    <a:pt x="10196" y="138"/>
                  </a:cubicBezTo>
                  <a:cubicBezTo>
                    <a:pt x="10120" y="138"/>
                    <a:pt x="10045" y="0"/>
                    <a:pt x="9894" y="0"/>
                  </a:cubicBezTo>
                  <a:cubicBezTo>
                    <a:pt x="9818" y="0"/>
                    <a:pt x="9667" y="138"/>
                    <a:pt x="9516" y="277"/>
                  </a:cubicBezTo>
                  <a:cubicBezTo>
                    <a:pt x="378" y="10938"/>
                    <a:pt x="378" y="10938"/>
                    <a:pt x="378" y="10938"/>
                  </a:cubicBezTo>
                  <a:cubicBezTo>
                    <a:pt x="76" y="11215"/>
                    <a:pt x="0" y="11769"/>
                    <a:pt x="0" y="12323"/>
                  </a:cubicBezTo>
                  <a:cubicBezTo>
                    <a:pt x="0" y="12877"/>
                    <a:pt x="227" y="13292"/>
                    <a:pt x="453" y="13431"/>
                  </a:cubicBezTo>
                  <a:cubicBezTo>
                    <a:pt x="11782" y="21462"/>
                    <a:pt x="11782" y="21462"/>
                    <a:pt x="11782" y="21462"/>
                  </a:cubicBezTo>
                  <a:cubicBezTo>
                    <a:pt x="11857" y="21462"/>
                    <a:pt x="12008" y="21600"/>
                    <a:pt x="12084" y="21600"/>
                  </a:cubicBezTo>
                  <a:cubicBezTo>
                    <a:pt x="12235" y="21600"/>
                    <a:pt x="12386" y="21462"/>
                    <a:pt x="12537" y="21323"/>
                  </a:cubicBezTo>
                  <a:cubicBezTo>
                    <a:pt x="21222" y="10385"/>
                    <a:pt x="21222" y="10385"/>
                    <a:pt x="21222" y="10385"/>
                  </a:cubicBezTo>
                  <a:cubicBezTo>
                    <a:pt x="21449" y="10108"/>
                    <a:pt x="21600" y="9554"/>
                    <a:pt x="21524" y="9000"/>
                  </a:cubicBezTo>
                  <a:close/>
                  <a:moveTo>
                    <a:pt x="12084" y="20215"/>
                  </a:moveTo>
                  <a:cubicBezTo>
                    <a:pt x="755" y="12185"/>
                    <a:pt x="755" y="12185"/>
                    <a:pt x="755" y="12185"/>
                  </a:cubicBezTo>
                  <a:cubicBezTo>
                    <a:pt x="9894" y="1385"/>
                    <a:pt x="9894" y="1385"/>
                    <a:pt x="9894" y="1385"/>
                  </a:cubicBezTo>
                  <a:cubicBezTo>
                    <a:pt x="20769" y="9138"/>
                    <a:pt x="20769" y="9138"/>
                    <a:pt x="20769" y="9138"/>
                  </a:cubicBezTo>
                  <a:lnTo>
                    <a:pt x="12084" y="20215"/>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2" name="Shape 896"/>
            <p:cNvSpPr/>
            <p:nvPr/>
          </p:nvSpPr>
          <p:spPr>
            <a:xfrm>
              <a:off x="507092" y="443592"/>
              <a:ext cx="288926" cy="147866"/>
            </a:xfrm>
            <a:custGeom>
              <a:avLst/>
              <a:gdLst/>
              <a:ahLst/>
              <a:cxnLst>
                <a:cxn ang="0">
                  <a:pos x="wd2" y="hd2"/>
                </a:cxn>
                <a:cxn ang="5400000">
                  <a:pos x="wd2" y="hd2"/>
                </a:cxn>
                <a:cxn ang="10800000">
                  <a:pos x="wd2" y="hd2"/>
                </a:cxn>
                <a:cxn ang="16200000">
                  <a:pos x="wd2" y="hd2"/>
                </a:cxn>
              </a:cxnLst>
              <a:rect l="0" t="0" r="r" b="b"/>
              <a:pathLst>
                <a:path w="21600" h="21600" extrusionOk="0">
                  <a:moveTo>
                    <a:pt x="0" y="12390"/>
                  </a:moveTo>
                  <a:lnTo>
                    <a:pt x="12173" y="21600"/>
                  </a:lnTo>
                  <a:lnTo>
                    <a:pt x="21600" y="8945"/>
                  </a:lnTo>
                  <a:lnTo>
                    <a:pt x="9834" y="0"/>
                  </a:lnTo>
                  <a:lnTo>
                    <a:pt x="0" y="1239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3" name="Shape 897"/>
            <p:cNvSpPr/>
            <p:nvPr/>
          </p:nvSpPr>
          <p:spPr>
            <a:xfrm>
              <a:off x="490764" y="551089"/>
              <a:ext cx="174626" cy="246290"/>
            </a:xfrm>
            <a:custGeom>
              <a:avLst/>
              <a:gdLst/>
              <a:ahLst/>
              <a:cxnLst>
                <a:cxn ang="0">
                  <a:pos x="wd2" y="hd2"/>
                </a:cxn>
                <a:cxn ang="5400000">
                  <a:pos x="wd2" y="hd2"/>
                </a:cxn>
                <a:cxn ang="10800000">
                  <a:pos x="wd2" y="hd2"/>
                </a:cxn>
                <a:cxn ang="16200000">
                  <a:pos x="wd2" y="hd2"/>
                </a:cxn>
              </a:cxnLst>
              <a:rect l="0" t="0" r="r" b="b"/>
              <a:pathLst>
                <a:path w="21600" h="21600" extrusionOk="0">
                  <a:moveTo>
                    <a:pt x="20672" y="5353"/>
                  </a:moveTo>
                  <a:cubicBezTo>
                    <a:pt x="1723" y="94"/>
                    <a:pt x="1723" y="94"/>
                    <a:pt x="1723" y="94"/>
                  </a:cubicBezTo>
                  <a:cubicBezTo>
                    <a:pt x="1590" y="0"/>
                    <a:pt x="1458" y="0"/>
                    <a:pt x="1325" y="0"/>
                  </a:cubicBezTo>
                  <a:cubicBezTo>
                    <a:pt x="1060" y="0"/>
                    <a:pt x="795" y="94"/>
                    <a:pt x="530" y="188"/>
                  </a:cubicBezTo>
                  <a:cubicBezTo>
                    <a:pt x="133" y="376"/>
                    <a:pt x="0" y="657"/>
                    <a:pt x="0" y="939"/>
                  </a:cubicBezTo>
                  <a:cubicBezTo>
                    <a:pt x="0" y="15496"/>
                    <a:pt x="0" y="15496"/>
                    <a:pt x="0" y="15496"/>
                  </a:cubicBezTo>
                  <a:cubicBezTo>
                    <a:pt x="0" y="15871"/>
                    <a:pt x="265" y="16153"/>
                    <a:pt x="795" y="16341"/>
                  </a:cubicBezTo>
                  <a:cubicBezTo>
                    <a:pt x="19745" y="21506"/>
                    <a:pt x="19745" y="21506"/>
                    <a:pt x="19745" y="21506"/>
                  </a:cubicBezTo>
                  <a:cubicBezTo>
                    <a:pt x="19877" y="21600"/>
                    <a:pt x="20010" y="21600"/>
                    <a:pt x="20275" y="21600"/>
                  </a:cubicBezTo>
                  <a:cubicBezTo>
                    <a:pt x="20540" y="21600"/>
                    <a:pt x="20805" y="21506"/>
                    <a:pt x="20937" y="21412"/>
                  </a:cubicBezTo>
                  <a:cubicBezTo>
                    <a:pt x="21335" y="21224"/>
                    <a:pt x="21600" y="20943"/>
                    <a:pt x="21600" y="20661"/>
                  </a:cubicBezTo>
                  <a:cubicBezTo>
                    <a:pt x="21600" y="6198"/>
                    <a:pt x="21600" y="6198"/>
                    <a:pt x="21600" y="6198"/>
                  </a:cubicBezTo>
                  <a:cubicBezTo>
                    <a:pt x="21600" y="5823"/>
                    <a:pt x="21202" y="5447"/>
                    <a:pt x="20672" y="5353"/>
                  </a:cubicBezTo>
                  <a:close/>
                  <a:moveTo>
                    <a:pt x="20275" y="20661"/>
                  </a:moveTo>
                  <a:cubicBezTo>
                    <a:pt x="1325" y="15496"/>
                    <a:pt x="1325" y="15496"/>
                    <a:pt x="1325" y="15496"/>
                  </a:cubicBezTo>
                  <a:cubicBezTo>
                    <a:pt x="1325" y="939"/>
                    <a:pt x="1325" y="939"/>
                    <a:pt x="1325" y="939"/>
                  </a:cubicBezTo>
                  <a:cubicBezTo>
                    <a:pt x="20275" y="6198"/>
                    <a:pt x="20275" y="6198"/>
                    <a:pt x="20275" y="6198"/>
                  </a:cubicBezTo>
                  <a:lnTo>
                    <a:pt x="20275" y="2066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4" name="Shape 898"/>
            <p:cNvSpPr/>
            <p:nvPr/>
          </p:nvSpPr>
          <p:spPr>
            <a:xfrm>
              <a:off x="499382" y="559253"/>
              <a:ext cx="156483" cy="229508"/>
            </a:xfrm>
            <a:custGeom>
              <a:avLst/>
              <a:gdLst/>
              <a:ahLst/>
              <a:cxnLst>
                <a:cxn ang="0">
                  <a:pos x="wd2" y="hd2"/>
                </a:cxn>
                <a:cxn ang="5400000">
                  <a:pos x="wd2" y="hd2"/>
                </a:cxn>
                <a:cxn ang="10800000">
                  <a:pos x="wd2" y="hd2"/>
                </a:cxn>
                <a:cxn ang="16200000">
                  <a:pos x="wd2" y="hd2"/>
                </a:cxn>
              </a:cxnLst>
              <a:rect l="0" t="0" r="r" b="b"/>
              <a:pathLst>
                <a:path w="21600" h="21600" extrusionOk="0">
                  <a:moveTo>
                    <a:pt x="0" y="15965"/>
                  </a:moveTo>
                  <a:lnTo>
                    <a:pt x="21600" y="21600"/>
                  </a:lnTo>
                  <a:lnTo>
                    <a:pt x="21600" y="5763"/>
                  </a:lnTo>
                  <a:lnTo>
                    <a:pt x="0" y="0"/>
                  </a:lnTo>
                  <a:lnTo>
                    <a:pt x="0" y="15965"/>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5" name="Shape 899"/>
            <p:cNvSpPr/>
            <p:nvPr/>
          </p:nvSpPr>
          <p:spPr>
            <a:xfrm>
              <a:off x="502557" y="438603"/>
              <a:ext cx="136072" cy="145598"/>
            </a:xfrm>
            <a:custGeom>
              <a:avLst/>
              <a:gdLst/>
              <a:ahLst/>
              <a:cxnLst>
                <a:cxn ang="0">
                  <a:pos x="wd2" y="hd2"/>
                </a:cxn>
                <a:cxn ang="5400000">
                  <a:pos x="wd2" y="hd2"/>
                </a:cxn>
                <a:cxn ang="10800000">
                  <a:pos x="wd2" y="hd2"/>
                </a:cxn>
                <a:cxn ang="16200000">
                  <a:pos x="wd2" y="hd2"/>
                </a:cxn>
              </a:cxnLst>
              <a:rect l="0" t="0" r="r" b="b"/>
              <a:pathLst>
                <a:path w="21600" h="21600" extrusionOk="0">
                  <a:moveTo>
                    <a:pt x="21600" y="269"/>
                  </a:moveTo>
                  <a:lnTo>
                    <a:pt x="21600" y="21600"/>
                  </a:lnTo>
                  <a:lnTo>
                    <a:pt x="720" y="14131"/>
                  </a:lnTo>
                  <a:lnTo>
                    <a:pt x="0" y="13189"/>
                  </a:lnTo>
                  <a:lnTo>
                    <a:pt x="21240" y="0"/>
                  </a:lnTo>
                  <a:lnTo>
                    <a:pt x="21600" y="269"/>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6" name="Shape 900"/>
            <p:cNvSpPr/>
            <p:nvPr/>
          </p:nvSpPr>
          <p:spPr>
            <a:xfrm>
              <a:off x="268967" y="137432"/>
              <a:ext cx="128816" cy="235404"/>
            </a:xfrm>
            <a:custGeom>
              <a:avLst/>
              <a:gdLst/>
              <a:ahLst/>
              <a:cxnLst>
                <a:cxn ang="0">
                  <a:pos x="wd2" y="hd2"/>
                </a:cxn>
                <a:cxn ang="5400000">
                  <a:pos x="wd2" y="hd2"/>
                </a:cxn>
                <a:cxn ang="10800000">
                  <a:pos x="wd2" y="hd2"/>
                </a:cxn>
                <a:cxn ang="16200000">
                  <a:pos x="wd2" y="hd2"/>
                </a:cxn>
              </a:cxnLst>
              <a:rect l="0" t="0" r="r" b="b"/>
              <a:pathLst>
                <a:path w="21600" h="21600" extrusionOk="0">
                  <a:moveTo>
                    <a:pt x="20700" y="98"/>
                  </a:moveTo>
                  <a:cubicBezTo>
                    <a:pt x="20520" y="0"/>
                    <a:pt x="20160" y="0"/>
                    <a:pt x="19980" y="0"/>
                  </a:cubicBezTo>
                  <a:cubicBezTo>
                    <a:pt x="19620" y="0"/>
                    <a:pt x="19260" y="0"/>
                    <a:pt x="19080" y="98"/>
                  </a:cubicBezTo>
                  <a:cubicBezTo>
                    <a:pt x="720" y="6971"/>
                    <a:pt x="720" y="6971"/>
                    <a:pt x="720" y="6971"/>
                  </a:cubicBezTo>
                  <a:cubicBezTo>
                    <a:pt x="360" y="7167"/>
                    <a:pt x="0" y="7462"/>
                    <a:pt x="0" y="7658"/>
                  </a:cubicBezTo>
                  <a:cubicBezTo>
                    <a:pt x="0" y="20716"/>
                    <a:pt x="0" y="20716"/>
                    <a:pt x="0" y="20716"/>
                  </a:cubicBezTo>
                  <a:cubicBezTo>
                    <a:pt x="0" y="21011"/>
                    <a:pt x="360" y="21305"/>
                    <a:pt x="900" y="21502"/>
                  </a:cubicBezTo>
                  <a:cubicBezTo>
                    <a:pt x="1080" y="21502"/>
                    <a:pt x="1440" y="21600"/>
                    <a:pt x="1620" y="21600"/>
                  </a:cubicBezTo>
                  <a:cubicBezTo>
                    <a:pt x="1980" y="21600"/>
                    <a:pt x="2340" y="21502"/>
                    <a:pt x="2520" y="21404"/>
                  </a:cubicBezTo>
                  <a:cubicBezTo>
                    <a:pt x="20880" y="14629"/>
                    <a:pt x="20880" y="14629"/>
                    <a:pt x="20880" y="14629"/>
                  </a:cubicBezTo>
                  <a:cubicBezTo>
                    <a:pt x="21240" y="14433"/>
                    <a:pt x="21600" y="14138"/>
                    <a:pt x="21600" y="13844"/>
                  </a:cubicBezTo>
                  <a:cubicBezTo>
                    <a:pt x="21600" y="785"/>
                    <a:pt x="21600" y="785"/>
                    <a:pt x="21600" y="785"/>
                  </a:cubicBezTo>
                  <a:cubicBezTo>
                    <a:pt x="21600" y="491"/>
                    <a:pt x="21240" y="196"/>
                    <a:pt x="20700" y="98"/>
                  </a:cubicBezTo>
                  <a:close/>
                  <a:moveTo>
                    <a:pt x="19980" y="13844"/>
                  </a:moveTo>
                  <a:cubicBezTo>
                    <a:pt x="1620" y="20716"/>
                    <a:pt x="1620" y="20716"/>
                    <a:pt x="1620" y="20716"/>
                  </a:cubicBezTo>
                  <a:cubicBezTo>
                    <a:pt x="1620" y="7658"/>
                    <a:pt x="1620" y="7658"/>
                    <a:pt x="1620" y="7658"/>
                  </a:cubicBezTo>
                  <a:cubicBezTo>
                    <a:pt x="19980" y="785"/>
                    <a:pt x="19980" y="785"/>
                    <a:pt x="19980" y="785"/>
                  </a:cubicBezTo>
                  <a:lnTo>
                    <a:pt x="19980" y="13844"/>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7" name="Shape 901"/>
            <p:cNvSpPr/>
            <p:nvPr/>
          </p:nvSpPr>
          <p:spPr>
            <a:xfrm>
              <a:off x="276678" y="142875"/>
              <a:ext cx="113394" cy="2236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4152"/>
                  </a:lnTo>
                  <a:lnTo>
                    <a:pt x="21600" y="0"/>
                  </a:lnTo>
                  <a:lnTo>
                    <a:pt x="0" y="7448"/>
                  </a:lnTo>
                  <a:lnTo>
                    <a:pt x="0" y="2160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8" name="Shape 902"/>
            <p:cNvSpPr/>
            <p:nvPr/>
          </p:nvSpPr>
          <p:spPr>
            <a:xfrm>
              <a:off x="109310" y="55789"/>
              <a:ext cx="270444" cy="146958"/>
            </a:xfrm>
            <a:custGeom>
              <a:avLst/>
              <a:gdLst/>
              <a:ahLst/>
              <a:cxnLst>
                <a:cxn ang="0">
                  <a:pos x="wd2" y="hd2"/>
                </a:cxn>
                <a:cxn ang="5400000">
                  <a:pos x="wd2" y="hd2"/>
                </a:cxn>
                <a:cxn ang="10800000">
                  <a:pos x="wd2" y="hd2"/>
                </a:cxn>
                <a:cxn ang="16200000">
                  <a:pos x="wd2" y="hd2"/>
                </a:cxn>
              </a:cxnLst>
              <a:rect l="0" t="0" r="r" b="b"/>
              <a:pathLst>
                <a:path w="21537" h="21600" extrusionOk="0">
                  <a:moveTo>
                    <a:pt x="21515" y="8987"/>
                  </a:moveTo>
                  <a:cubicBezTo>
                    <a:pt x="21515" y="8514"/>
                    <a:pt x="21344" y="8041"/>
                    <a:pt x="21088" y="7883"/>
                  </a:cubicBezTo>
                  <a:cubicBezTo>
                    <a:pt x="10245" y="158"/>
                    <a:pt x="10245" y="158"/>
                    <a:pt x="10245" y="158"/>
                  </a:cubicBezTo>
                  <a:cubicBezTo>
                    <a:pt x="10160" y="0"/>
                    <a:pt x="9989" y="0"/>
                    <a:pt x="9904" y="0"/>
                  </a:cubicBezTo>
                  <a:cubicBezTo>
                    <a:pt x="9818" y="0"/>
                    <a:pt x="9647" y="0"/>
                    <a:pt x="9562" y="158"/>
                  </a:cubicBezTo>
                  <a:cubicBezTo>
                    <a:pt x="342" y="11036"/>
                    <a:pt x="342" y="11036"/>
                    <a:pt x="342" y="11036"/>
                  </a:cubicBezTo>
                  <a:cubicBezTo>
                    <a:pt x="85" y="11352"/>
                    <a:pt x="0" y="11825"/>
                    <a:pt x="0" y="12298"/>
                  </a:cubicBezTo>
                  <a:cubicBezTo>
                    <a:pt x="85" y="12928"/>
                    <a:pt x="256" y="13244"/>
                    <a:pt x="512" y="13559"/>
                  </a:cubicBezTo>
                  <a:cubicBezTo>
                    <a:pt x="11782" y="21600"/>
                    <a:pt x="11782" y="21600"/>
                    <a:pt x="11782" y="21600"/>
                  </a:cubicBezTo>
                  <a:cubicBezTo>
                    <a:pt x="11867" y="21600"/>
                    <a:pt x="11953" y="21600"/>
                    <a:pt x="12123" y="21600"/>
                  </a:cubicBezTo>
                  <a:cubicBezTo>
                    <a:pt x="12209" y="21600"/>
                    <a:pt x="12379" y="21600"/>
                    <a:pt x="12550" y="21442"/>
                  </a:cubicBezTo>
                  <a:cubicBezTo>
                    <a:pt x="21173" y="10406"/>
                    <a:pt x="21173" y="10406"/>
                    <a:pt x="21173" y="10406"/>
                  </a:cubicBezTo>
                  <a:cubicBezTo>
                    <a:pt x="21429" y="10091"/>
                    <a:pt x="21600" y="9618"/>
                    <a:pt x="21515" y="8987"/>
                  </a:cubicBezTo>
                  <a:close/>
                  <a:moveTo>
                    <a:pt x="12123" y="20181"/>
                  </a:moveTo>
                  <a:cubicBezTo>
                    <a:pt x="768" y="12140"/>
                    <a:pt x="768" y="12140"/>
                    <a:pt x="768" y="12140"/>
                  </a:cubicBezTo>
                  <a:cubicBezTo>
                    <a:pt x="9904" y="1419"/>
                    <a:pt x="9904" y="1419"/>
                    <a:pt x="9904" y="1419"/>
                  </a:cubicBezTo>
                  <a:cubicBezTo>
                    <a:pt x="20746" y="9145"/>
                    <a:pt x="20746" y="9145"/>
                    <a:pt x="20746" y="9145"/>
                  </a:cubicBezTo>
                  <a:lnTo>
                    <a:pt x="12123" y="2018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9" name="Shape 903"/>
            <p:cNvSpPr/>
            <p:nvPr/>
          </p:nvSpPr>
          <p:spPr>
            <a:xfrm>
              <a:off x="117021" y="64407"/>
              <a:ext cx="255815" cy="130629"/>
            </a:xfrm>
            <a:custGeom>
              <a:avLst/>
              <a:gdLst/>
              <a:ahLst/>
              <a:cxnLst>
                <a:cxn ang="0">
                  <a:pos x="wd2" y="hd2"/>
                </a:cxn>
                <a:cxn ang="5400000">
                  <a:pos x="wd2" y="hd2"/>
                </a:cxn>
                <a:cxn ang="10800000">
                  <a:pos x="wd2" y="hd2"/>
                </a:cxn>
                <a:cxn ang="16200000">
                  <a:pos x="wd2" y="hd2"/>
                </a:cxn>
              </a:cxnLst>
              <a:rect l="0" t="0" r="r" b="b"/>
              <a:pathLst>
                <a:path w="21600" h="21600" extrusionOk="0">
                  <a:moveTo>
                    <a:pt x="0" y="12450"/>
                  </a:moveTo>
                  <a:lnTo>
                    <a:pt x="12217" y="21600"/>
                  </a:lnTo>
                  <a:lnTo>
                    <a:pt x="21600" y="8850"/>
                  </a:lnTo>
                  <a:lnTo>
                    <a:pt x="9843" y="0"/>
                  </a:lnTo>
                  <a:lnTo>
                    <a:pt x="0" y="1245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0" name="Shape 904"/>
            <p:cNvSpPr/>
            <p:nvPr/>
          </p:nvSpPr>
          <p:spPr>
            <a:xfrm>
              <a:off x="102960" y="158750"/>
              <a:ext cx="154216" cy="217715"/>
            </a:xfrm>
            <a:custGeom>
              <a:avLst/>
              <a:gdLst/>
              <a:ahLst/>
              <a:cxnLst>
                <a:cxn ang="0">
                  <a:pos x="wd2" y="hd2"/>
                </a:cxn>
                <a:cxn ang="5400000">
                  <a:pos x="wd2" y="hd2"/>
                </a:cxn>
                <a:cxn ang="10800000">
                  <a:pos x="wd2" y="hd2"/>
                </a:cxn>
                <a:cxn ang="16200000">
                  <a:pos x="wd2" y="hd2"/>
                </a:cxn>
              </a:cxnLst>
              <a:rect l="0" t="0" r="r" b="b"/>
              <a:pathLst>
                <a:path w="21600" h="21600" extrusionOk="0">
                  <a:moveTo>
                    <a:pt x="20700" y="5320"/>
                  </a:moveTo>
                  <a:cubicBezTo>
                    <a:pt x="1800" y="106"/>
                    <a:pt x="1800" y="106"/>
                    <a:pt x="1800" y="106"/>
                  </a:cubicBezTo>
                  <a:cubicBezTo>
                    <a:pt x="1650" y="0"/>
                    <a:pt x="1500" y="0"/>
                    <a:pt x="1350" y="0"/>
                  </a:cubicBezTo>
                  <a:cubicBezTo>
                    <a:pt x="1050" y="0"/>
                    <a:pt x="750" y="106"/>
                    <a:pt x="600" y="213"/>
                  </a:cubicBezTo>
                  <a:cubicBezTo>
                    <a:pt x="150" y="319"/>
                    <a:pt x="0" y="638"/>
                    <a:pt x="0" y="958"/>
                  </a:cubicBezTo>
                  <a:cubicBezTo>
                    <a:pt x="0" y="15535"/>
                    <a:pt x="0" y="15535"/>
                    <a:pt x="0" y="15535"/>
                  </a:cubicBezTo>
                  <a:cubicBezTo>
                    <a:pt x="0" y="15854"/>
                    <a:pt x="300" y="16280"/>
                    <a:pt x="750" y="16386"/>
                  </a:cubicBezTo>
                  <a:cubicBezTo>
                    <a:pt x="19800" y="21600"/>
                    <a:pt x="19800" y="21600"/>
                    <a:pt x="19800" y="21600"/>
                  </a:cubicBezTo>
                  <a:cubicBezTo>
                    <a:pt x="19950" y="21600"/>
                    <a:pt x="20100" y="21600"/>
                    <a:pt x="20250" y="21600"/>
                  </a:cubicBezTo>
                  <a:cubicBezTo>
                    <a:pt x="20550" y="21600"/>
                    <a:pt x="20700" y="21600"/>
                    <a:pt x="21000" y="21494"/>
                  </a:cubicBezTo>
                  <a:cubicBezTo>
                    <a:pt x="21300" y="21281"/>
                    <a:pt x="21600" y="21068"/>
                    <a:pt x="21600" y="20749"/>
                  </a:cubicBezTo>
                  <a:cubicBezTo>
                    <a:pt x="21600" y="6278"/>
                    <a:pt x="21600" y="6278"/>
                    <a:pt x="21600" y="6278"/>
                  </a:cubicBezTo>
                  <a:cubicBezTo>
                    <a:pt x="21600" y="5852"/>
                    <a:pt x="21300" y="5533"/>
                    <a:pt x="20700" y="5320"/>
                  </a:cubicBezTo>
                  <a:close/>
                  <a:moveTo>
                    <a:pt x="20250" y="20749"/>
                  </a:moveTo>
                  <a:cubicBezTo>
                    <a:pt x="1350" y="15535"/>
                    <a:pt x="1350" y="15535"/>
                    <a:pt x="1350" y="15535"/>
                  </a:cubicBezTo>
                  <a:cubicBezTo>
                    <a:pt x="1350" y="958"/>
                    <a:pt x="1350" y="958"/>
                    <a:pt x="1350" y="958"/>
                  </a:cubicBezTo>
                  <a:cubicBezTo>
                    <a:pt x="20250" y="6278"/>
                    <a:pt x="20250" y="6278"/>
                    <a:pt x="20250" y="6278"/>
                  </a:cubicBezTo>
                  <a:lnTo>
                    <a:pt x="20250" y="20749"/>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1" name="Shape 905"/>
            <p:cNvSpPr/>
            <p:nvPr/>
          </p:nvSpPr>
          <p:spPr>
            <a:xfrm>
              <a:off x="110671" y="166460"/>
              <a:ext cx="137887" cy="203201"/>
            </a:xfrm>
            <a:custGeom>
              <a:avLst/>
              <a:gdLst/>
              <a:ahLst/>
              <a:cxnLst>
                <a:cxn ang="0">
                  <a:pos x="wd2" y="hd2"/>
                </a:cxn>
                <a:cxn ang="5400000">
                  <a:pos x="wd2" y="hd2"/>
                </a:cxn>
                <a:cxn ang="10800000">
                  <a:pos x="wd2" y="hd2"/>
                </a:cxn>
                <a:cxn ang="16200000">
                  <a:pos x="wd2" y="hd2"/>
                </a:cxn>
              </a:cxnLst>
              <a:rect l="0" t="0" r="r" b="b"/>
              <a:pathLst>
                <a:path w="21600" h="21600" extrusionOk="0">
                  <a:moveTo>
                    <a:pt x="0" y="15911"/>
                  </a:moveTo>
                  <a:lnTo>
                    <a:pt x="21600" y="21600"/>
                  </a:lnTo>
                  <a:lnTo>
                    <a:pt x="21600" y="5786"/>
                  </a:lnTo>
                  <a:lnTo>
                    <a:pt x="0" y="0"/>
                  </a:lnTo>
                  <a:lnTo>
                    <a:pt x="0" y="1591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2" name="Shape 906"/>
            <p:cNvSpPr/>
            <p:nvPr/>
          </p:nvSpPr>
          <p:spPr>
            <a:xfrm>
              <a:off x="112485" y="60324"/>
              <a:ext cx="121105" cy="128362"/>
            </a:xfrm>
            <a:custGeom>
              <a:avLst/>
              <a:gdLst/>
              <a:ahLst/>
              <a:cxnLst>
                <a:cxn ang="0">
                  <a:pos x="wd2" y="hd2"/>
                </a:cxn>
                <a:cxn ang="5400000">
                  <a:pos x="wd2" y="hd2"/>
                </a:cxn>
                <a:cxn ang="10800000">
                  <a:pos x="wd2" y="hd2"/>
                </a:cxn>
                <a:cxn ang="16200000">
                  <a:pos x="wd2" y="hd2"/>
                </a:cxn>
              </a:cxnLst>
              <a:rect l="0" t="0" r="r" b="b"/>
              <a:pathLst>
                <a:path w="21600" h="21600" extrusionOk="0">
                  <a:moveTo>
                    <a:pt x="21600" y="153"/>
                  </a:moveTo>
                  <a:lnTo>
                    <a:pt x="21600" y="21600"/>
                  </a:lnTo>
                  <a:lnTo>
                    <a:pt x="809" y="14044"/>
                  </a:lnTo>
                  <a:lnTo>
                    <a:pt x="0" y="12975"/>
                  </a:lnTo>
                  <a:lnTo>
                    <a:pt x="21438" y="0"/>
                  </a:lnTo>
                  <a:lnTo>
                    <a:pt x="21600" y="153"/>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3" name="Shape 907"/>
            <p:cNvSpPr/>
            <p:nvPr/>
          </p:nvSpPr>
          <p:spPr>
            <a:xfrm>
              <a:off x="342900" y="643164"/>
              <a:ext cx="99786" cy="71665"/>
            </a:xfrm>
            <a:custGeom>
              <a:avLst/>
              <a:gdLst/>
              <a:ahLst/>
              <a:cxnLst>
                <a:cxn ang="0">
                  <a:pos x="wd2" y="hd2"/>
                </a:cxn>
                <a:cxn ang="5400000">
                  <a:pos x="wd2" y="hd2"/>
                </a:cxn>
                <a:cxn ang="10800000">
                  <a:pos x="wd2" y="hd2"/>
                </a:cxn>
                <a:cxn ang="16200000">
                  <a:pos x="wd2" y="hd2"/>
                </a:cxn>
              </a:cxnLst>
              <a:rect l="0" t="0" r="r" b="b"/>
              <a:pathLst>
                <a:path w="21600" h="21600" extrusionOk="0">
                  <a:moveTo>
                    <a:pt x="10452" y="15797"/>
                  </a:moveTo>
                  <a:cubicBezTo>
                    <a:pt x="8361" y="15797"/>
                    <a:pt x="6735" y="13540"/>
                    <a:pt x="6735" y="10961"/>
                  </a:cubicBezTo>
                  <a:cubicBezTo>
                    <a:pt x="6735" y="8060"/>
                    <a:pt x="8361" y="5803"/>
                    <a:pt x="10452" y="5803"/>
                  </a:cubicBezTo>
                  <a:cubicBezTo>
                    <a:pt x="21600" y="5803"/>
                    <a:pt x="21600" y="5803"/>
                    <a:pt x="21600" y="5803"/>
                  </a:cubicBezTo>
                  <a:cubicBezTo>
                    <a:pt x="21600" y="0"/>
                    <a:pt x="21600" y="0"/>
                    <a:pt x="21600" y="0"/>
                  </a:cubicBezTo>
                  <a:cubicBezTo>
                    <a:pt x="3716" y="0"/>
                    <a:pt x="3716" y="0"/>
                    <a:pt x="3716" y="0"/>
                  </a:cubicBezTo>
                  <a:cubicBezTo>
                    <a:pt x="1626" y="0"/>
                    <a:pt x="0" y="2257"/>
                    <a:pt x="0" y="5158"/>
                  </a:cubicBezTo>
                  <a:cubicBezTo>
                    <a:pt x="0" y="16442"/>
                    <a:pt x="0" y="16442"/>
                    <a:pt x="0" y="16442"/>
                  </a:cubicBezTo>
                  <a:cubicBezTo>
                    <a:pt x="0" y="19343"/>
                    <a:pt x="1626" y="21600"/>
                    <a:pt x="3716" y="21600"/>
                  </a:cubicBezTo>
                  <a:cubicBezTo>
                    <a:pt x="21600" y="21600"/>
                    <a:pt x="21600" y="21600"/>
                    <a:pt x="21600" y="21600"/>
                  </a:cubicBezTo>
                  <a:cubicBezTo>
                    <a:pt x="21600" y="15797"/>
                    <a:pt x="21600" y="15797"/>
                    <a:pt x="21600" y="15797"/>
                  </a:cubicBezTo>
                  <a:lnTo>
                    <a:pt x="10452" y="15797"/>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4" name="Shape 908"/>
            <p:cNvSpPr/>
            <p:nvPr/>
          </p:nvSpPr>
          <p:spPr>
            <a:xfrm>
              <a:off x="382814" y="669925"/>
              <a:ext cx="59872" cy="18143"/>
            </a:xfrm>
            <a:custGeom>
              <a:avLst/>
              <a:gdLst/>
              <a:ahLst/>
              <a:cxnLst>
                <a:cxn ang="0">
                  <a:pos x="wd2" y="hd2"/>
                </a:cxn>
                <a:cxn ang="5400000">
                  <a:pos x="wd2" y="hd2"/>
                </a:cxn>
                <a:cxn ang="10800000">
                  <a:pos x="wd2" y="hd2"/>
                </a:cxn>
                <a:cxn ang="16200000">
                  <a:pos x="wd2" y="hd2"/>
                </a:cxn>
              </a:cxnLst>
              <a:rect l="0" t="0" r="r" b="b"/>
              <a:pathLst>
                <a:path w="21600" h="21600" extrusionOk="0">
                  <a:moveTo>
                    <a:pt x="0" y="11435"/>
                  </a:moveTo>
                  <a:cubicBezTo>
                    <a:pt x="0" y="16518"/>
                    <a:pt x="1157" y="21600"/>
                    <a:pt x="3086" y="21600"/>
                  </a:cubicBezTo>
                  <a:cubicBezTo>
                    <a:pt x="21600" y="21600"/>
                    <a:pt x="21600" y="21600"/>
                    <a:pt x="21600" y="21600"/>
                  </a:cubicBezTo>
                  <a:cubicBezTo>
                    <a:pt x="21600" y="0"/>
                    <a:pt x="21600" y="0"/>
                    <a:pt x="21600" y="0"/>
                  </a:cubicBezTo>
                  <a:cubicBezTo>
                    <a:pt x="3086" y="0"/>
                    <a:pt x="3086" y="0"/>
                    <a:pt x="3086" y="0"/>
                  </a:cubicBezTo>
                  <a:cubicBezTo>
                    <a:pt x="1157" y="0"/>
                    <a:pt x="0" y="5082"/>
                    <a:pt x="0" y="11435"/>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5" name="Shape 909"/>
            <p:cNvSpPr/>
            <p:nvPr/>
          </p:nvSpPr>
          <p:spPr>
            <a:xfrm>
              <a:off x="446767" y="653596"/>
              <a:ext cx="14062" cy="50347"/>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6" name="Shape 910"/>
            <p:cNvSpPr/>
            <p:nvPr/>
          </p:nvSpPr>
          <p:spPr>
            <a:xfrm>
              <a:off x="324757" y="664482"/>
              <a:ext cx="12701" cy="29029"/>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7" name="Shape 911"/>
            <p:cNvSpPr/>
            <p:nvPr/>
          </p:nvSpPr>
          <p:spPr>
            <a:xfrm>
              <a:off x="306614" y="664482"/>
              <a:ext cx="14061" cy="29029"/>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8" name="Shape 912"/>
            <p:cNvSpPr/>
            <p:nvPr/>
          </p:nvSpPr>
          <p:spPr>
            <a:xfrm>
              <a:off x="449035" y="194128"/>
              <a:ext cx="98426" cy="70758"/>
            </a:xfrm>
            <a:custGeom>
              <a:avLst/>
              <a:gdLst/>
              <a:ahLst/>
              <a:cxnLst>
                <a:cxn ang="0">
                  <a:pos x="wd2" y="hd2"/>
                </a:cxn>
                <a:cxn ang="5400000">
                  <a:pos x="wd2" y="hd2"/>
                </a:cxn>
                <a:cxn ang="10800000">
                  <a:pos x="wd2" y="hd2"/>
                </a:cxn>
                <a:cxn ang="16200000">
                  <a:pos x="wd2" y="hd2"/>
                </a:cxn>
              </a:cxnLst>
              <a:rect l="0" t="0" r="r" b="b"/>
              <a:pathLst>
                <a:path w="21600" h="21600" extrusionOk="0">
                  <a:moveTo>
                    <a:pt x="11270" y="5891"/>
                  </a:moveTo>
                  <a:cubicBezTo>
                    <a:pt x="13148" y="5891"/>
                    <a:pt x="14791" y="8182"/>
                    <a:pt x="14791" y="10800"/>
                  </a:cubicBezTo>
                  <a:cubicBezTo>
                    <a:pt x="14791" y="13418"/>
                    <a:pt x="13148" y="15709"/>
                    <a:pt x="11270" y="15709"/>
                  </a:cubicBezTo>
                  <a:cubicBezTo>
                    <a:pt x="0" y="15709"/>
                    <a:pt x="0" y="15709"/>
                    <a:pt x="0" y="15709"/>
                  </a:cubicBezTo>
                  <a:cubicBezTo>
                    <a:pt x="0" y="21600"/>
                    <a:pt x="0" y="21600"/>
                    <a:pt x="0" y="21600"/>
                  </a:cubicBezTo>
                  <a:cubicBezTo>
                    <a:pt x="17843" y="21600"/>
                    <a:pt x="17843" y="21600"/>
                    <a:pt x="17843" y="21600"/>
                  </a:cubicBezTo>
                  <a:cubicBezTo>
                    <a:pt x="19957" y="21600"/>
                    <a:pt x="21600" y="19309"/>
                    <a:pt x="21600" y="16691"/>
                  </a:cubicBezTo>
                  <a:cubicBezTo>
                    <a:pt x="21600" y="4909"/>
                    <a:pt x="21600" y="4909"/>
                    <a:pt x="21600" y="4909"/>
                  </a:cubicBezTo>
                  <a:cubicBezTo>
                    <a:pt x="21600" y="2291"/>
                    <a:pt x="19957" y="0"/>
                    <a:pt x="17843" y="0"/>
                  </a:cubicBezTo>
                  <a:cubicBezTo>
                    <a:pt x="0" y="0"/>
                    <a:pt x="0" y="0"/>
                    <a:pt x="0" y="0"/>
                  </a:cubicBezTo>
                  <a:cubicBezTo>
                    <a:pt x="0" y="5891"/>
                    <a:pt x="0" y="5891"/>
                    <a:pt x="0" y="5891"/>
                  </a:cubicBezTo>
                  <a:lnTo>
                    <a:pt x="11270" y="589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9" name="Shape 913"/>
            <p:cNvSpPr/>
            <p:nvPr/>
          </p:nvSpPr>
          <p:spPr>
            <a:xfrm>
              <a:off x="449035" y="220889"/>
              <a:ext cx="59873" cy="17236"/>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5400"/>
                    <a:pt x="20057" y="0"/>
                    <a:pt x="18514" y="0"/>
                  </a:cubicBezTo>
                  <a:cubicBezTo>
                    <a:pt x="0" y="0"/>
                    <a:pt x="0" y="0"/>
                    <a:pt x="0" y="0"/>
                  </a:cubicBezTo>
                  <a:cubicBezTo>
                    <a:pt x="0" y="21600"/>
                    <a:pt x="0" y="21600"/>
                    <a:pt x="0" y="21600"/>
                  </a:cubicBezTo>
                  <a:cubicBezTo>
                    <a:pt x="18514" y="21600"/>
                    <a:pt x="18514" y="21600"/>
                    <a:pt x="18514" y="21600"/>
                  </a:cubicBezTo>
                  <a:cubicBezTo>
                    <a:pt x="20057" y="21600"/>
                    <a:pt x="21600" y="16200"/>
                    <a:pt x="21600" y="1080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0" name="Shape 914"/>
            <p:cNvSpPr/>
            <p:nvPr/>
          </p:nvSpPr>
          <p:spPr>
            <a:xfrm>
              <a:off x="430892" y="203653"/>
              <a:ext cx="12701" cy="51708"/>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1" name="Shape 915"/>
            <p:cNvSpPr/>
            <p:nvPr/>
          </p:nvSpPr>
          <p:spPr>
            <a:xfrm>
              <a:off x="552903" y="215446"/>
              <a:ext cx="13155" cy="28122"/>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2" name="Shape 916"/>
            <p:cNvSpPr/>
            <p:nvPr/>
          </p:nvSpPr>
          <p:spPr>
            <a:xfrm>
              <a:off x="570139" y="215446"/>
              <a:ext cx="14061" cy="28122"/>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3" name="Shape 917"/>
            <p:cNvSpPr/>
            <p:nvPr/>
          </p:nvSpPr>
          <p:spPr>
            <a:xfrm>
              <a:off x="31187" y="216807"/>
              <a:ext cx="719130" cy="474436"/>
            </a:xfrm>
            <a:custGeom>
              <a:avLst/>
              <a:gdLst/>
              <a:ahLst/>
              <a:cxnLst>
                <a:cxn ang="0">
                  <a:pos x="wd2" y="hd2"/>
                </a:cxn>
                <a:cxn ang="5400000">
                  <a:pos x="wd2" y="hd2"/>
                </a:cxn>
                <a:cxn ang="10800000">
                  <a:pos x="wd2" y="hd2"/>
                </a:cxn>
                <a:cxn ang="16200000">
                  <a:pos x="wd2" y="hd2"/>
                </a:cxn>
              </a:cxnLst>
              <a:rect l="0" t="0" r="r" b="b"/>
              <a:pathLst>
                <a:path w="21552" h="21600" extrusionOk="0">
                  <a:moveTo>
                    <a:pt x="21544" y="439"/>
                  </a:moveTo>
                  <a:cubicBezTo>
                    <a:pt x="21480" y="195"/>
                    <a:pt x="21319" y="0"/>
                    <a:pt x="21159" y="0"/>
                  </a:cubicBezTo>
                  <a:cubicBezTo>
                    <a:pt x="16184" y="0"/>
                    <a:pt x="16184" y="0"/>
                    <a:pt x="16184" y="0"/>
                  </a:cubicBezTo>
                  <a:cubicBezTo>
                    <a:pt x="16184" y="0"/>
                    <a:pt x="16152" y="0"/>
                    <a:pt x="16152" y="0"/>
                  </a:cubicBezTo>
                  <a:cubicBezTo>
                    <a:pt x="16152" y="1170"/>
                    <a:pt x="16152" y="1170"/>
                    <a:pt x="16152" y="1170"/>
                  </a:cubicBezTo>
                  <a:cubicBezTo>
                    <a:pt x="16152" y="1170"/>
                    <a:pt x="16184" y="1170"/>
                    <a:pt x="16184" y="1170"/>
                  </a:cubicBezTo>
                  <a:cubicBezTo>
                    <a:pt x="19843" y="1170"/>
                    <a:pt x="19843" y="1170"/>
                    <a:pt x="19843" y="1170"/>
                  </a:cubicBezTo>
                  <a:cubicBezTo>
                    <a:pt x="169" y="20527"/>
                    <a:pt x="169" y="20527"/>
                    <a:pt x="169" y="20527"/>
                  </a:cubicBezTo>
                  <a:cubicBezTo>
                    <a:pt x="40" y="20674"/>
                    <a:pt x="-24" y="20917"/>
                    <a:pt x="8" y="21161"/>
                  </a:cubicBezTo>
                  <a:cubicBezTo>
                    <a:pt x="72" y="21454"/>
                    <a:pt x="233" y="21600"/>
                    <a:pt x="393" y="21600"/>
                  </a:cubicBezTo>
                  <a:cubicBezTo>
                    <a:pt x="8481" y="21600"/>
                    <a:pt x="8481" y="21600"/>
                    <a:pt x="8481" y="21600"/>
                  </a:cubicBezTo>
                  <a:cubicBezTo>
                    <a:pt x="8481" y="20430"/>
                    <a:pt x="8481" y="20430"/>
                    <a:pt x="8481" y="20430"/>
                  </a:cubicBezTo>
                  <a:cubicBezTo>
                    <a:pt x="1709" y="20430"/>
                    <a:pt x="1709" y="20430"/>
                    <a:pt x="1709" y="20430"/>
                  </a:cubicBezTo>
                  <a:cubicBezTo>
                    <a:pt x="21383" y="1073"/>
                    <a:pt x="21383" y="1073"/>
                    <a:pt x="21383" y="1073"/>
                  </a:cubicBezTo>
                  <a:cubicBezTo>
                    <a:pt x="21512" y="926"/>
                    <a:pt x="21576" y="683"/>
                    <a:pt x="21544" y="439"/>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grpSp>
      <p:pic>
        <p:nvPicPr>
          <p:cNvPr id="247" name="Picture 48" descr="EC2.png"/>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bwMode="auto">
          <a:xfrm>
            <a:off x="728990" y="1528401"/>
            <a:ext cx="587788" cy="5878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72" name="Picture 52" descr="S3.png"/>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bwMode="auto">
          <a:xfrm>
            <a:off x="6644034" y="1493266"/>
            <a:ext cx="539412" cy="5393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90" name="TextBox 389"/>
          <p:cNvSpPr txBox="1"/>
          <p:nvPr/>
        </p:nvSpPr>
        <p:spPr>
          <a:xfrm>
            <a:off x="1798856" y="3354530"/>
            <a:ext cx="931428"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AWS Elastic Beanstalk</a:t>
            </a:r>
          </a:p>
        </p:txBody>
      </p:sp>
      <p:cxnSp>
        <p:nvCxnSpPr>
          <p:cNvPr id="443" name="Straight Connector 442"/>
          <p:cNvCxnSpPr/>
          <p:nvPr/>
        </p:nvCxnSpPr>
        <p:spPr>
          <a:xfrm>
            <a:off x="3066583" y="1287113"/>
            <a:ext cx="11773" cy="5197539"/>
          </a:xfrm>
          <a:prstGeom prst="line">
            <a:avLst/>
          </a:prstGeom>
          <a:solidFill>
            <a:schemeClr val="bg1"/>
          </a:solidFill>
          <a:ln w="9525" cmpd="sng">
            <a:solidFill>
              <a:srgbClr val="636466"/>
            </a:solidFill>
            <a:prstDash val="dash"/>
          </a:ln>
        </p:spPr>
        <p:style>
          <a:lnRef idx="2">
            <a:schemeClr val="accent1"/>
          </a:lnRef>
          <a:fillRef idx="0">
            <a:schemeClr val="accent1"/>
          </a:fillRef>
          <a:effectRef idx="1">
            <a:schemeClr val="accent1"/>
          </a:effectRef>
          <a:fontRef idx="minor">
            <a:schemeClr val="tx1"/>
          </a:fontRef>
        </p:style>
      </p:cxnSp>
      <p:sp>
        <p:nvSpPr>
          <p:cNvPr id="446" name="TextBox 445"/>
          <p:cNvSpPr txBox="1"/>
          <p:nvPr/>
        </p:nvSpPr>
        <p:spPr>
          <a:xfrm>
            <a:off x="1151743" y="1144669"/>
            <a:ext cx="1128359" cy="338554"/>
          </a:xfrm>
          <a:prstGeom prst="rect">
            <a:avLst/>
          </a:prstGeom>
          <a:noFill/>
        </p:spPr>
        <p:txBody>
          <a:bodyPr wrap="square" rtlCol="0">
            <a:spAutoFit/>
          </a:bodyPr>
          <a:lstStyle/>
          <a:p>
            <a:pPr algn="ctr" defTabSz="609585"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Compute </a:t>
            </a:r>
          </a:p>
        </p:txBody>
      </p:sp>
      <p:sp>
        <p:nvSpPr>
          <p:cNvPr id="447" name="TextBox 446"/>
          <p:cNvSpPr txBox="1"/>
          <p:nvPr/>
        </p:nvSpPr>
        <p:spPr>
          <a:xfrm>
            <a:off x="3929932" y="1144669"/>
            <a:ext cx="1374165" cy="338554"/>
          </a:xfrm>
          <a:prstGeom prst="rect">
            <a:avLst/>
          </a:prstGeom>
          <a:noFill/>
        </p:spPr>
        <p:txBody>
          <a:bodyPr wrap="square" rtlCol="0">
            <a:spAutoFit/>
          </a:bodyPr>
          <a:lstStyle/>
          <a:p>
            <a:pPr algn="ctr" defTabSz="609585"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Networking </a:t>
            </a:r>
          </a:p>
        </p:txBody>
      </p:sp>
      <p:sp>
        <p:nvSpPr>
          <p:cNvPr id="448" name="TextBox 447"/>
          <p:cNvSpPr txBox="1"/>
          <p:nvPr/>
        </p:nvSpPr>
        <p:spPr>
          <a:xfrm>
            <a:off x="7037538" y="1144669"/>
            <a:ext cx="1128359" cy="338554"/>
          </a:xfrm>
          <a:prstGeom prst="rect">
            <a:avLst/>
          </a:prstGeom>
          <a:noFill/>
        </p:spPr>
        <p:txBody>
          <a:bodyPr wrap="square" rtlCol="0">
            <a:spAutoFit/>
          </a:bodyPr>
          <a:lstStyle/>
          <a:p>
            <a:pPr algn="ctr" defTabSz="609585"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Storage </a:t>
            </a:r>
          </a:p>
        </p:txBody>
      </p:sp>
      <p:sp>
        <p:nvSpPr>
          <p:cNvPr id="449" name="TextBox 448"/>
          <p:cNvSpPr txBox="1"/>
          <p:nvPr/>
        </p:nvSpPr>
        <p:spPr>
          <a:xfrm>
            <a:off x="9945507" y="1113137"/>
            <a:ext cx="1374165" cy="338554"/>
          </a:xfrm>
          <a:prstGeom prst="rect">
            <a:avLst/>
          </a:prstGeom>
          <a:noFill/>
        </p:spPr>
        <p:txBody>
          <a:bodyPr wrap="square" rtlCol="0">
            <a:spAutoFit/>
          </a:bodyPr>
          <a:lstStyle/>
          <a:p>
            <a:pPr algn="ctr" defTabSz="609585"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Database</a:t>
            </a:r>
          </a:p>
        </p:txBody>
      </p:sp>
      <p:pic>
        <p:nvPicPr>
          <p:cNvPr id="450" name="Picture 449" descr="CloudFront.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591507" y="2607562"/>
            <a:ext cx="627951" cy="627951"/>
          </a:xfrm>
          <a:prstGeom prst="rect">
            <a:avLst/>
          </a:prstGeom>
        </p:spPr>
      </p:pic>
      <p:sp>
        <p:nvSpPr>
          <p:cNvPr id="451" name="TextBox 450"/>
          <p:cNvSpPr txBox="1"/>
          <p:nvPr/>
        </p:nvSpPr>
        <p:spPr>
          <a:xfrm>
            <a:off x="6487631" y="3298764"/>
            <a:ext cx="863909"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CloudFront</a:t>
            </a:r>
          </a:p>
        </p:txBody>
      </p:sp>
      <p:pic>
        <p:nvPicPr>
          <p:cNvPr id="452" name="Picture 451" descr="Glacier.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7997183" y="2617948"/>
            <a:ext cx="639445" cy="639445"/>
          </a:xfrm>
          <a:prstGeom prst="rect">
            <a:avLst/>
          </a:prstGeom>
        </p:spPr>
      </p:pic>
      <p:sp>
        <p:nvSpPr>
          <p:cNvPr id="453" name="TextBox 452"/>
          <p:cNvSpPr txBox="1"/>
          <p:nvPr/>
        </p:nvSpPr>
        <p:spPr>
          <a:xfrm>
            <a:off x="7886840" y="3277847"/>
            <a:ext cx="860784"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Glacier</a:t>
            </a:r>
          </a:p>
        </p:txBody>
      </p:sp>
      <p:sp>
        <p:nvSpPr>
          <p:cNvPr id="455" name="TextBox 454"/>
          <p:cNvSpPr txBox="1"/>
          <p:nvPr/>
        </p:nvSpPr>
        <p:spPr>
          <a:xfrm>
            <a:off x="6444832" y="2099521"/>
            <a:ext cx="960795" cy="184666"/>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S3</a:t>
            </a:r>
          </a:p>
        </p:txBody>
      </p:sp>
      <p:pic>
        <p:nvPicPr>
          <p:cNvPr id="456" name="Picture 455" descr="Amazon-Elastic-Block-Storage.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8031558" y="1465188"/>
            <a:ext cx="550601" cy="550601"/>
          </a:xfrm>
          <a:prstGeom prst="rect">
            <a:avLst/>
          </a:prstGeom>
        </p:spPr>
      </p:pic>
      <p:sp>
        <p:nvSpPr>
          <p:cNvPr id="457" name="TextBox 103"/>
          <p:cNvSpPr txBox="1">
            <a:spLocks noChangeArrowheads="1"/>
          </p:cNvSpPr>
          <p:nvPr/>
        </p:nvSpPr>
        <p:spPr bwMode="auto">
          <a:xfrm>
            <a:off x="7959773" y="2071209"/>
            <a:ext cx="703143" cy="369332"/>
          </a:xfrm>
          <a:prstGeom prst="rect">
            <a:avLst/>
          </a:prstGeom>
          <a:noFill/>
          <a:ln w="9525">
            <a:noFill/>
            <a:miter lim="800000"/>
            <a:headEnd/>
            <a:tailEnd/>
          </a:ln>
        </p:spPr>
        <p:txBody>
          <a:bodyPr wrap="square" lIns="0" tIns="0" rIns="0" bIns="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EBS</a:t>
            </a:r>
          </a:p>
        </p:txBody>
      </p:sp>
      <p:pic>
        <p:nvPicPr>
          <p:cNvPr id="479" name="Picture 478" descr="Auto-Scaling.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644652" y="2568862"/>
            <a:ext cx="737505" cy="737505"/>
          </a:xfrm>
          <a:prstGeom prst="rect">
            <a:avLst/>
          </a:prstGeom>
        </p:spPr>
      </p:pic>
      <p:sp>
        <p:nvSpPr>
          <p:cNvPr id="480" name="TextBox 479"/>
          <p:cNvSpPr txBox="1"/>
          <p:nvPr/>
        </p:nvSpPr>
        <p:spPr>
          <a:xfrm>
            <a:off x="645781" y="3286056"/>
            <a:ext cx="723676"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Auto Scaling</a:t>
            </a:r>
          </a:p>
        </p:txBody>
      </p:sp>
      <p:pic>
        <p:nvPicPr>
          <p:cNvPr id="481" name="Picture 480" descr="Route-53.png"/>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4915400" y="1486245"/>
            <a:ext cx="626856" cy="626856"/>
          </a:xfrm>
          <a:prstGeom prst="rect">
            <a:avLst/>
          </a:prstGeom>
        </p:spPr>
      </p:pic>
      <p:sp>
        <p:nvSpPr>
          <p:cNvPr id="482" name="TextBox 481"/>
          <p:cNvSpPr txBox="1"/>
          <p:nvPr/>
        </p:nvSpPr>
        <p:spPr>
          <a:xfrm>
            <a:off x="4797268" y="2113102"/>
            <a:ext cx="859008"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Route 53</a:t>
            </a:r>
          </a:p>
        </p:txBody>
      </p:sp>
      <p:pic>
        <p:nvPicPr>
          <p:cNvPr id="484" name="Picture 483" descr="Direct-Connect.png"/>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3641586" y="2903129"/>
            <a:ext cx="613985" cy="613985"/>
          </a:xfrm>
          <a:prstGeom prst="rect">
            <a:avLst/>
          </a:prstGeom>
        </p:spPr>
      </p:pic>
      <p:sp>
        <p:nvSpPr>
          <p:cNvPr id="485" name="TextBox 39"/>
          <p:cNvSpPr txBox="1">
            <a:spLocks noChangeArrowheads="1"/>
          </p:cNvSpPr>
          <p:nvPr/>
        </p:nvSpPr>
        <p:spPr bwMode="auto">
          <a:xfrm>
            <a:off x="3326421" y="3578397"/>
            <a:ext cx="1244313" cy="410241"/>
          </a:xfrm>
          <a:prstGeom prst="rect">
            <a:avLst/>
          </a:prstGeom>
          <a:noFill/>
          <a:ln w="9525">
            <a:noFill/>
            <a:miter lim="800000"/>
            <a:headEnd/>
            <a:tailEnd/>
          </a:ln>
        </p:spPr>
        <p:txBody>
          <a:bodyPr wrap="square" lIns="0" tIns="0" rIns="0" bIns="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AWS Direct Connect</a:t>
            </a:r>
          </a:p>
        </p:txBody>
      </p:sp>
      <p:pic>
        <p:nvPicPr>
          <p:cNvPr id="486" name="Picture 485" descr="VPC.png"/>
          <p:cNvPicPr>
            <a:picLocks noChangeAspect="1"/>
          </p:cNvPicPr>
          <p:nvPr/>
        </p:nvPicPr>
        <p:blipFill>
          <a:blip r:embed="rId12" cstate="screen">
            <a:extLst>
              <a:ext uri="{28A0092B-C50C-407E-A947-70E740481C1C}">
                <a14:useLocalDpi xmlns:a14="http://schemas.microsoft.com/office/drawing/2010/main"/>
              </a:ext>
            </a:extLst>
          </a:blip>
          <a:stretch>
            <a:fillRect/>
          </a:stretch>
        </p:blipFill>
        <p:spPr>
          <a:xfrm>
            <a:off x="3639693" y="1452487"/>
            <a:ext cx="606740" cy="606740"/>
          </a:xfrm>
          <a:prstGeom prst="rect">
            <a:avLst/>
          </a:prstGeom>
        </p:spPr>
      </p:pic>
      <p:sp>
        <p:nvSpPr>
          <p:cNvPr id="487" name="TextBox 486"/>
          <p:cNvSpPr txBox="1"/>
          <p:nvPr/>
        </p:nvSpPr>
        <p:spPr>
          <a:xfrm>
            <a:off x="3547892" y="2096351"/>
            <a:ext cx="852200"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VPC</a:t>
            </a:r>
          </a:p>
        </p:txBody>
      </p:sp>
      <p:sp>
        <p:nvSpPr>
          <p:cNvPr id="488" name="TextBox 487"/>
          <p:cNvSpPr txBox="1"/>
          <p:nvPr/>
        </p:nvSpPr>
        <p:spPr>
          <a:xfrm>
            <a:off x="644651" y="2141646"/>
            <a:ext cx="756464"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EC2</a:t>
            </a:r>
          </a:p>
        </p:txBody>
      </p:sp>
      <p:pic>
        <p:nvPicPr>
          <p:cNvPr id="3" name="Picture 2"/>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2044436" y="2695153"/>
            <a:ext cx="440267" cy="609600"/>
          </a:xfrm>
          <a:prstGeom prst="rect">
            <a:avLst/>
          </a:prstGeom>
        </p:spPr>
      </p:pic>
      <p:pic>
        <p:nvPicPr>
          <p:cNvPr id="161" name="Picture 160"/>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4887893" y="2807521"/>
            <a:ext cx="759617" cy="759617"/>
          </a:xfrm>
          <a:prstGeom prst="rect">
            <a:avLst/>
          </a:prstGeom>
        </p:spPr>
      </p:pic>
      <p:pic>
        <p:nvPicPr>
          <p:cNvPr id="162" name="Picture 161"/>
          <p:cNvPicPr>
            <a:picLocks noChangeAspect="1"/>
          </p:cNvPicPr>
          <p:nvPr/>
        </p:nvPicPr>
        <p:blipFill>
          <a:blip r:embed="rId15" cstate="screen">
            <a:extLst>
              <a:ext uri="{28A0092B-C50C-407E-A947-70E740481C1C}">
                <a14:useLocalDpi xmlns:a14="http://schemas.microsoft.com/office/drawing/2010/main"/>
              </a:ext>
            </a:extLst>
          </a:blip>
          <a:stretch>
            <a:fillRect/>
          </a:stretch>
        </p:blipFill>
        <p:spPr>
          <a:xfrm>
            <a:off x="1800149" y="1371938"/>
            <a:ext cx="900739" cy="900739"/>
          </a:xfrm>
          <a:prstGeom prst="rect">
            <a:avLst/>
          </a:prstGeom>
        </p:spPr>
      </p:pic>
      <p:sp>
        <p:nvSpPr>
          <p:cNvPr id="165" name="TextBox 164"/>
          <p:cNvSpPr txBox="1"/>
          <p:nvPr/>
        </p:nvSpPr>
        <p:spPr>
          <a:xfrm>
            <a:off x="4768965" y="3578395"/>
            <a:ext cx="988347"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Elastic Load Balancing</a:t>
            </a:r>
          </a:p>
        </p:txBody>
      </p:sp>
      <p:sp>
        <p:nvSpPr>
          <p:cNvPr id="166" name="TextBox 165"/>
          <p:cNvSpPr txBox="1"/>
          <p:nvPr/>
        </p:nvSpPr>
        <p:spPr>
          <a:xfrm>
            <a:off x="1875392" y="2141646"/>
            <a:ext cx="750253"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AWS Lambda</a:t>
            </a:r>
          </a:p>
        </p:txBody>
      </p:sp>
      <p:pic>
        <p:nvPicPr>
          <p:cNvPr id="160" name="Picture 159"/>
          <p:cNvPicPr>
            <a:picLocks noChangeAspect="1"/>
          </p:cNvPicPr>
          <p:nvPr/>
        </p:nvPicPr>
        <p:blipFill>
          <a:blip r:embed="rId16" cstate="screen">
            <a:extLst>
              <a:ext uri="{28A0092B-C50C-407E-A947-70E740481C1C}">
                <a14:useLocalDpi xmlns:a14="http://schemas.microsoft.com/office/drawing/2010/main"/>
              </a:ext>
            </a:extLst>
          </a:blip>
          <a:stretch>
            <a:fillRect/>
          </a:stretch>
        </p:blipFill>
        <p:spPr>
          <a:xfrm>
            <a:off x="1780955" y="3699556"/>
            <a:ext cx="987523" cy="987523"/>
          </a:xfrm>
          <a:prstGeom prst="rect">
            <a:avLst/>
          </a:prstGeom>
        </p:spPr>
      </p:pic>
      <p:pic>
        <p:nvPicPr>
          <p:cNvPr id="163" name="Picture 162"/>
          <p:cNvPicPr>
            <a:picLocks noChangeAspect="1"/>
          </p:cNvPicPr>
          <p:nvPr/>
        </p:nvPicPr>
        <p:blipFill>
          <a:blip r:embed="rId17" cstate="screen">
            <a:extLst>
              <a:ext uri="{28A0092B-C50C-407E-A947-70E740481C1C}">
                <a14:useLocalDpi xmlns:a14="http://schemas.microsoft.com/office/drawing/2010/main"/>
              </a:ext>
            </a:extLst>
          </a:blip>
          <a:stretch>
            <a:fillRect/>
          </a:stretch>
        </p:blipFill>
        <p:spPr>
          <a:xfrm>
            <a:off x="538884" y="3709319"/>
            <a:ext cx="967997" cy="967997"/>
          </a:xfrm>
          <a:prstGeom prst="rect">
            <a:avLst/>
          </a:prstGeom>
        </p:spPr>
      </p:pic>
      <p:sp>
        <p:nvSpPr>
          <p:cNvPr id="167" name="TextBox 166"/>
          <p:cNvSpPr txBox="1"/>
          <p:nvPr/>
        </p:nvSpPr>
        <p:spPr>
          <a:xfrm>
            <a:off x="484160" y="4502199"/>
            <a:ext cx="1212293" cy="61536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Elastic Container Registry</a:t>
            </a:r>
          </a:p>
        </p:txBody>
      </p:sp>
      <p:sp>
        <p:nvSpPr>
          <p:cNvPr id="168" name="TextBox 167"/>
          <p:cNvSpPr txBox="1"/>
          <p:nvPr/>
        </p:nvSpPr>
        <p:spPr>
          <a:xfrm>
            <a:off x="1746385" y="4502199"/>
            <a:ext cx="1235696" cy="61536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Elastic Container Service</a:t>
            </a:r>
          </a:p>
        </p:txBody>
      </p:sp>
      <p:pic>
        <p:nvPicPr>
          <p:cNvPr id="23" name="Picture 22"/>
          <p:cNvPicPr>
            <a:picLocks noChangeAspect="1"/>
          </p:cNvPicPr>
          <p:nvPr/>
        </p:nvPicPr>
        <p:blipFill>
          <a:blip r:embed="rId18" cstate="screen">
            <a:extLst>
              <a:ext uri="{28A0092B-C50C-407E-A947-70E740481C1C}">
                <a14:useLocalDpi xmlns:a14="http://schemas.microsoft.com/office/drawing/2010/main"/>
              </a:ext>
            </a:extLst>
          </a:blip>
          <a:stretch>
            <a:fillRect/>
          </a:stretch>
        </p:blipFill>
        <p:spPr>
          <a:xfrm>
            <a:off x="6469869" y="3814372"/>
            <a:ext cx="841160" cy="841160"/>
          </a:xfrm>
          <a:prstGeom prst="rect">
            <a:avLst/>
          </a:prstGeom>
        </p:spPr>
      </p:pic>
      <p:pic>
        <p:nvPicPr>
          <p:cNvPr id="24" name="Picture 23"/>
          <p:cNvPicPr>
            <a:picLocks noChangeAspect="1"/>
          </p:cNvPicPr>
          <p:nvPr/>
        </p:nvPicPr>
        <p:blipFill>
          <a:blip r:embed="rId19" cstate="screen">
            <a:extLst>
              <a:ext uri="{28A0092B-C50C-407E-A947-70E740481C1C}">
                <a14:useLocalDpi xmlns:a14="http://schemas.microsoft.com/office/drawing/2010/main"/>
              </a:ext>
            </a:extLst>
          </a:blip>
          <a:stretch>
            <a:fillRect/>
          </a:stretch>
        </p:blipFill>
        <p:spPr>
          <a:xfrm>
            <a:off x="7917869" y="3857239"/>
            <a:ext cx="764812" cy="764812"/>
          </a:xfrm>
          <a:prstGeom prst="rect">
            <a:avLst/>
          </a:prstGeom>
        </p:spPr>
      </p:pic>
      <p:sp>
        <p:nvSpPr>
          <p:cNvPr id="175" name="TextBox 103"/>
          <p:cNvSpPr txBox="1">
            <a:spLocks noChangeArrowheads="1"/>
          </p:cNvSpPr>
          <p:nvPr/>
        </p:nvSpPr>
        <p:spPr bwMode="auto">
          <a:xfrm>
            <a:off x="6454928" y="4558348"/>
            <a:ext cx="940603" cy="553998"/>
          </a:xfrm>
          <a:prstGeom prst="rect">
            <a:avLst/>
          </a:prstGeom>
          <a:noFill/>
          <a:ln w="9525">
            <a:noFill/>
            <a:miter lim="800000"/>
            <a:headEnd/>
            <a:tailEnd/>
          </a:ln>
        </p:spPr>
        <p:txBody>
          <a:bodyPr wrap="square" lIns="0" tIns="0" rIns="0" bIns="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Elastic File System</a:t>
            </a:r>
          </a:p>
        </p:txBody>
      </p:sp>
      <p:sp>
        <p:nvSpPr>
          <p:cNvPr id="176" name="TextBox 103"/>
          <p:cNvSpPr txBox="1">
            <a:spLocks noChangeArrowheads="1"/>
          </p:cNvSpPr>
          <p:nvPr/>
        </p:nvSpPr>
        <p:spPr bwMode="auto">
          <a:xfrm>
            <a:off x="7917869" y="4555017"/>
            <a:ext cx="752073" cy="369332"/>
          </a:xfrm>
          <a:prstGeom prst="rect">
            <a:avLst/>
          </a:prstGeom>
          <a:noFill/>
          <a:ln w="9525">
            <a:noFill/>
            <a:miter lim="800000"/>
            <a:headEnd/>
            <a:tailEnd/>
          </a:ln>
        </p:spPr>
        <p:txBody>
          <a:bodyPr wrap="square" lIns="0" tIns="0" rIns="0" bIns="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Snowball</a:t>
            </a:r>
          </a:p>
        </p:txBody>
      </p:sp>
      <p:pic>
        <p:nvPicPr>
          <p:cNvPr id="183" name="Picture 182"/>
          <p:cNvPicPr>
            <a:picLocks noChangeAspect="1"/>
          </p:cNvPicPr>
          <p:nvPr/>
        </p:nvPicPr>
        <p:blipFill>
          <a:blip r:embed="rId20" cstate="screen">
            <a:extLst>
              <a:ext uri="{28A0092B-C50C-407E-A947-70E740481C1C}">
                <a14:useLocalDpi xmlns:a14="http://schemas.microsoft.com/office/drawing/2010/main"/>
              </a:ext>
            </a:extLst>
          </a:blip>
          <a:stretch>
            <a:fillRect/>
          </a:stretch>
        </p:blipFill>
        <p:spPr>
          <a:xfrm>
            <a:off x="10824878" y="2733042"/>
            <a:ext cx="844385" cy="844385"/>
          </a:xfrm>
          <a:prstGeom prst="rect">
            <a:avLst/>
          </a:prstGeom>
        </p:spPr>
      </p:pic>
      <p:pic>
        <p:nvPicPr>
          <p:cNvPr id="184" name="Picture 183"/>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10844605" y="1355196"/>
            <a:ext cx="844385" cy="844385"/>
          </a:xfrm>
          <a:prstGeom prst="rect">
            <a:avLst/>
          </a:prstGeom>
        </p:spPr>
      </p:pic>
      <p:pic>
        <p:nvPicPr>
          <p:cNvPr id="185" name="Picture 184"/>
          <p:cNvPicPr>
            <a:picLocks noChangeAspect="1"/>
          </p:cNvPicPr>
          <p:nvPr/>
        </p:nvPicPr>
        <p:blipFill>
          <a:blip r:embed="rId22" cstate="screen">
            <a:extLst>
              <a:ext uri="{28A0092B-C50C-407E-A947-70E740481C1C}">
                <a14:useLocalDpi xmlns:a14="http://schemas.microsoft.com/office/drawing/2010/main"/>
              </a:ext>
            </a:extLst>
          </a:blip>
          <a:stretch>
            <a:fillRect/>
          </a:stretch>
        </p:blipFill>
        <p:spPr>
          <a:xfrm>
            <a:off x="9519658" y="4153040"/>
            <a:ext cx="844385" cy="844385"/>
          </a:xfrm>
          <a:prstGeom prst="rect">
            <a:avLst/>
          </a:prstGeom>
        </p:spPr>
      </p:pic>
      <p:pic>
        <p:nvPicPr>
          <p:cNvPr id="186" name="Picture 185"/>
          <p:cNvPicPr>
            <a:picLocks noChangeAspect="1"/>
          </p:cNvPicPr>
          <p:nvPr/>
        </p:nvPicPr>
        <p:blipFill>
          <a:blip r:embed="rId23" cstate="screen">
            <a:extLst>
              <a:ext uri="{28A0092B-C50C-407E-A947-70E740481C1C}">
                <a14:useLocalDpi xmlns:a14="http://schemas.microsoft.com/office/drawing/2010/main"/>
              </a:ext>
            </a:extLst>
          </a:blip>
          <a:stretch>
            <a:fillRect/>
          </a:stretch>
        </p:blipFill>
        <p:spPr>
          <a:xfrm>
            <a:off x="9509076" y="1345130"/>
            <a:ext cx="844385" cy="844385"/>
          </a:xfrm>
          <a:prstGeom prst="rect">
            <a:avLst/>
          </a:prstGeom>
        </p:spPr>
      </p:pic>
      <p:pic>
        <p:nvPicPr>
          <p:cNvPr id="187" name="Picture 186"/>
          <p:cNvPicPr>
            <a:picLocks noChangeAspect="1"/>
          </p:cNvPicPr>
          <p:nvPr/>
        </p:nvPicPr>
        <p:blipFill>
          <a:blip r:embed="rId24" cstate="screen">
            <a:extLst>
              <a:ext uri="{28A0092B-C50C-407E-A947-70E740481C1C}">
                <a14:useLocalDpi xmlns:a14="http://schemas.microsoft.com/office/drawing/2010/main"/>
              </a:ext>
            </a:extLst>
          </a:blip>
          <a:stretch>
            <a:fillRect/>
          </a:stretch>
        </p:blipFill>
        <p:spPr>
          <a:xfrm>
            <a:off x="9505381" y="2744564"/>
            <a:ext cx="844385" cy="844385"/>
          </a:xfrm>
          <a:prstGeom prst="rect">
            <a:avLst/>
          </a:prstGeom>
        </p:spPr>
      </p:pic>
      <p:sp>
        <p:nvSpPr>
          <p:cNvPr id="188" name="TextBox 103"/>
          <p:cNvSpPr txBox="1">
            <a:spLocks noChangeArrowheads="1"/>
          </p:cNvSpPr>
          <p:nvPr/>
        </p:nvSpPr>
        <p:spPr bwMode="auto">
          <a:xfrm>
            <a:off x="9568405" y="2096351"/>
            <a:ext cx="703143" cy="410241"/>
          </a:xfrm>
          <a:prstGeom prst="rect">
            <a:avLst/>
          </a:prstGeom>
          <a:noFill/>
          <a:ln w="9525">
            <a:noFill/>
            <a:miter lim="800000"/>
            <a:headEnd/>
            <a:tailEnd/>
          </a:ln>
        </p:spPr>
        <p:txBody>
          <a:bodyPr wrap="square" lIns="0" tIns="0" rIns="0" bIns="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RDS</a:t>
            </a:r>
          </a:p>
        </p:txBody>
      </p:sp>
      <p:sp>
        <p:nvSpPr>
          <p:cNvPr id="189" name="TextBox 188"/>
          <p:cNvSpPr txBox="1"/>
          <p:nvPr/>
        </p:nvSpPr>
        <p:spPr>
          <a:xfrm>
            <a:off x="9498027" y="3523381"/>
            <a:ext cx="860784"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Redshift</a:t>
            </a:r>
          </a:p>
        </p:txBody>
      </p:sp>
      <p:sp>
        <p:nvSpPr>
          <p:cNvPr id="190" name="TextBox 189"/>
          <p:cNvSpPr txBox="1"/>
          <p:nvPr/>
        </p:nvSpPr>
        <p:spPr>
          <a:xfrm>
            <a:off x="9430150" y="4978428"/>
            <a:ext cx="1028463"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ElastiCache</a:t>
            </a:r>
          </a:p>
        </p:txBody>
      </p:sp>
      <p:sp>
        <p:nvSpPr>
          <p:cNvPr id="191" name="TextBox 103"/>
          <p:cNvSpPr txBox="1">
            <a:spLocks noChangeArrowheads="1"/>
          </p:cNvSpPr>
          <p:nvPr/>
        </p:nvSpPr>
        <p:spPr bwMode="auto">
          <a:xfrm>
            <a:off x="10796779" y="2096352"/>
            <a:ext cx="897212" cy="410241"/>
          </a:xfrm>
          <a:prstGeom prst="rect">
            <a:avLst/>
          </a:prstGeom>
          <a:noFill/>
          <a:ln w="9525">
            <a:noFill/>
            <a:miter lim="800000"/>
            <a:headEnd/>
            <a:tailEnd/>
          </a:ln>
        </p:spPr>
        <p:txBody>
          <a:bodyPr wrap="square" lIns="0" tIns="0" rIns="0" bIns="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DynamoDB</a:t>
            </a:r>
          </a:p>
        </p:txBody>
      </p:sp>
      <p:sp>
        <p:nvSpPr>
          <p:cNvPr id="192" name="TextBox 103"/>
          <p:cNvSpPr txBox="1">
            <a:spLocks noChangeArrowheads="1"/>
          </p:cNvSpPr>
          <p:nvPr/>
        </p:nvSpPr>
        <p:spPr bwMode="auto">
          <a:xfrm>
            <a:off x="10796779" y="3519195"/>
            <a:ext cx="897212" cy="820481"/>
          </a:xfrm>
          <a:prstGeom prst="rect">
            <a:avLst/>
          </a:prstGeom>
          <a:noFill/>
          <a:ln w="9525">
            <a:noFill/>
            <a:miter lim="800000"/>
            <a:headEnd/>
            <a:tailEnd/>
          </a:ln>
        </p:spPr>
        <p:txBody>
          <a:bodyPr wrap="square" lIns="0" tIns="0" rIns="0" bIns="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AWS Database Migration Service</a:t>
            </a:r>
          </a:p>
        </p:txBody>
      </p:sp>
      <p:sp>
        <p:nvSpPr>
          <p:cNvPr id="101" name="TextBox 100"/>
          <p:cNvSpPr txBox="1"/>
          <p:nvPr/>
        </p:nvSpPr>
        <p:spPr>
          <a:xfrm>
            <a:off x="647645" y="5972399"/>
            <a:ext cx="723676"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Lightsail</a:t>
            </a:r>
          </a:p>
        </p:txBody>
      </p:sp>
      <p:pic>
        <p:nvPicPr>
          <p:cNvPr id="102" name="Picture 101"/>
          <p:cNvPicPr>
            <a:picLocks noChangeAspect="1"/>
          </p:cNvPicPr>
          <p:nvPr/>
        </p:nvPicPr>
        <p:blipFill>
          <a:blip r:embed="rId25" cstate="screen">
            <a:alphaModFix/>
            <a:extLst>
              <a:ext uri="{28A0092B-C50C-407E-A947-70E740481C1C}">
                <a14:useLocalDpi xmlns:a14="http://schemas.microsoft.com/office/drawing/2010/main"/>
              </a:ext>
            </a:extLst>
          </a:blip>
          <a:stretch>
            <a:fillRect/>
          </a:stretch>
        </p:blipFill>
        <p:spPr>
          <a:xfrm>
            <a:off x="1955404" y="5298528"/>
            <a:ext cx="575792" cy="693725"/>
          </a:xfrm>
          <a:prstGeom prst="rect">
            <a:avLst/>
          </a:prstGeom>
        </p:spPr>
      </p:pic>
      <p:sp>
        <p:nvSpPr>
          <p:cNvPr id="103" name="TextBox 102"/>
          <p:cNvSpPr txBox="1"/>
          <p:nvPr/>
        </p:nvSpPr>
        <p:spPr>
          <a:xfrm>
            <a:off x="1873263" y="5996223"/>
            <a:ext cx="723676"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AWS Batch</a:t>
            </a:r>
          </a:p>
        </p:txBody>
      </p:sp>
      <p:pic>
        <p:nvPicPr>
          <p:cNvPr id="104" name="Picture 103" descr="Storage-Gateway.png"/>
          <p:cNvPicPr>
            <a:picLocks noChangeAspect="1"/>
          </p:cNvPicPr>
          <p:nvPr/>
        </p:nvPicPr>
        <p:blipFill>
          <a:blip r:embed="rId26" cstate="screen">
            <a:extLst>
              <a:ext uri="{28A0092B-C50C-407E-A947-70E740481C1C}">
                <a14:useLocalDpi xmlns:a14="http://schemas.microsoft.com/office/drawing/2010/main"/>
              </a:ext>
            </a:extLst>
          </a:blip>
          <a:stretch>
            <a:fillRect/>
          </a:stretch>
        </p:blipFill>
        <p:spPr>
          <a:xfrm>
            <a:off x="6539635" y="5384533"/>
            <a:ext cx="648675" cy="648675"/>
          </a:xfrm>
          <a:prstGeom prst="rect">
            <a:avLst/>
          </a:prstGeom>
        </p:spPr>
      </p:pic>
      <p:sp>
        <p:nvSpPr>
          <p:cNvPr id="105" name="TextBox 104"/>
          <p:cNvSpPr txBox="1"/>
          <p:nvPr/>
        </p:nvSpPr>
        <p:spPr>
          <a:xfrm>
            <a:off x="6450245" y="6063764"/>
            <a:ext cx="860784"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Storage</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Gateway</a:t>
            </a:r>
          </a:p>
        </p:txBody>
      </p:sp>
      <p:sp>
        <p:nvSpPr>
          <p:cNvPr id="108" name="TextBox 107"/>
          <p:cNvSpPr txBox="1"/>
          <p:nvPr/>
        </p:nvSpPr>
        <p:spPr>
          <a:xfrm>
            <a:off x="7889547" y="6063764"/>
            <a:ext cx="860784"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Snowmobile</a:t>
            </a:r>
          </a:p>
        </p:txBody>
      </p:sp>
      <p:cxnSp>
        <p:nvCxnSpPr>
          <p:cNvPr id="110" name="Straight Connector 109"/>
          <p:cNvCxnSpPr/>
          <p:nvPr/>
        </p:nvCxnSpPr>
        <p:spPr>
          <a:xfrm>
            <a:off x="6102602" y="1287113"/>
            <a:ext cx="11773" cy="5197539"/>
          </a:xfrm>
          <a:prstGeom prst="line">
            <a:avLst/>
          </a:prstGeom>
          <a:solidFill>
            <a:schemeClr val="bg1"/>
          </a:solidFill>
          <a:ln w="9525" cmpd="sng">
            <a:solidFill>
              <a:srgbClr val="636466"/>
            </a:solidFill>
            <a:prstDash val="dash"/>
          </a:ln>
        </p:spPr>
        <p:style>
          <a:lnRef idx="2">
            <a:schemeClr val="accent1"/>
          </a:lnRef>
          <a:fillRef idx="0">
            <a:schemeClr val="accent1"/>
          </a:fillRef>
          <a:effectRef idx="1">
            <a:schemeClr val="accent1"/>
          </a:effectRef>
          <a:fontRef idx="minor">
            <a:schemeClr val="tx1"/>
          </a:fontRef>
        </p:style>
      </p:cxnSp>
      <p:cxnSp>
        <p:nvCxnSpPr>
          <p:cNvPr id="125" name="Straight Connector 124"/>
          <p:cNvCxnSpPr/>
          <p:nvPr/>
        </p:nvCxnSpPr>
        <p:spPr>
          <a:xfrm>
            <a:off x="9141767" y="1322454"/>
            <a:ext cx="11773" cy="5197539"/>
          </a:xfrm>
          <a:prstGeom prst="line">
            <a:avLst/>
          </a:prstGeom>
          <a:solidFill>
            <a:schemeClr val="bg1"/>
          </a:solidFill>
          <a:ln w="9525" cmpd="sng">
            <a:solidFill>
              <a:srgbClr val="636466"/>
            </a:solidFill>
            <a:prstDash val="dash"/>
          </a:ln>
        </p:spPr>
        <p:style>
          <a:lnRef idx="2">
            <a:schemeClr val="accent1"/>
          </a:lnRef>
          <a:fillRef idx="0">
            <a:schemeClr val="accent1"/>
          </a:fillRef>
          <a:effectRef idx="1">
            <a:schemeClr val="accent1"/>
          </a:effectRef>
          <a:fontRef idx="minor">
            <a:schemeClr val="tx1"/>
          </a:fontRef>
        </p:style>
      </p:cxnSp>
      <p:pic>
        <p:nvPicPr>
          <p:cNvPr id="111" name="Picture 110"/>
          <p:cNvPicPr>
            <a:picLocks noChangeAspect="1"/>
          </p:cNvPicPr>
          <p:nvPr/>
        </p:nvPicPr>
        <p:blipFill>
          <a:blip r:embed="rId27" cstate="screen">
            <a:extLst>
              <a:ext uri="{28A0092B-C50C-407E-A947-70E740481C1C}">
                <a14:useLocalDpi xmlns:a14="http://schemas.microsoft.com/office/drawing/2010/main"/>
              </a:ext>
            </a:extLst>
          </a:blip>
          <a:stretch>
            <a:fillRect/>
          </a:stretch>
        </p:blipFill>
        <p:spPr>
          <a:xfrm>
            <a:off x="714266" y="5293682"/>
            <a:ext cx="633405" cy="681841"/>
          </a:xfrm>
          <a:prstGeom prst="rect">
            <a:avLst/>
          </a:prstGeom>
        </p:spPr>
      </p:pic>
      <p:pic>
        <p:nvPicPr>
          <p:cNvPr id="2" name="Picture 1"/>
          <p:cNvPicPr>
            <a:picLocks noChangeAspect="1"/>
          </p:cNvPicPr>
          <p:nvPr/>
        </p:nvPicPr>
        <p:blipFill>
          <a:blip r:embed="rId28" cstate="screen">
            <a:extLst>
              <a:ext uri="{28A0092B-C50C-407E-A947-70E740481C1C}">
                <a14:useLocalDpi xmlns:a14="http://schemas.microsoft.com/office/drawing/2010/main"/>
              </a:ext>
            </a:extLst>
          </a:blip>
          <a:stretch>
            <a:fillRect/>
          </a:stretch>
        </p:blipFill>
        <p:spPr>
          <a:xfrm>
            <a:off x="8022971" y="5476080"/>
            <a:ext cx="559188" cy="516173"/>
          </a:xfrm>
          <a:prstGeom prst="rect">
            <a:avLst/>
          </a:prstGeom>
        </p:spPr>
      </p:pic>
      <p:sp>
        <p:nvSpPr>
          <p:cNvPr id="4" name="Title 3"/>
          <p:cNvSpPr>
            <a:spLocks noGrp="1"/>
          </p:cNvSpPr>
          <p:nvPr>
            <p:ph type="title"/>
          </p:nvPr>
        </p:nvSpPr>
        <p:spPr/>
        <p:txBody>
          <a:bodyPr vert="horz" lIns="91440" tIns="45720" rIns="91440" bIns="45720" rtlCol="0" anchor="ctr">
            <a:normAutofit/>
          </a:bodyPr>
          <a:lstStyle/>
          <a:p>
            <a:r>
              <a:rPr lang="en-US" sz="4000" dirty="0">
                <a:latin typeface="Amazon Ember Light" panose="020B0403020204020204" pitchFamily="34" charset="0"/>
                <a:ea typeface="Amazon Ember Light" panose="020B0403020204020204" pitchFamily="34" charset="0"/>
                <a:cs typeface="Amazon Ember Light" panose="020B0403020204020204" pitchFamily="34" charset="0"/>
              </a:rPr>
              <a:t>AWS by Category: Core Services</a:t>
            </a:r>
            <a:endParaRPr lang="en-US" sz="43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34172028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1848653" y="1451300"/>
            <a:ext cx="580999" cy="658465"/>
          </a:xfrm>
          <a:prstGeom prst="rect">
            <a:avLst/>
          </a:prstGeom>
        </p:spPr>
      </p:pic>
      <p:pic>
        <p:nvPicPr>
          <p:cNvPr id="16" name="Picture 15"/>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1875220" y="2750084"/>
            <a:ext cx="578661" cy="675409"/>
          </a:xfrm>
          <a:prstGeom prst="rect">
            <a:avLst/>
          </a:prstGeom>
        </p:spPr>
      </p:pic>
      <p:pic>
        <p:nvPicPr>
          <p:cNvPr id="153" name="Picture 152"/>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399053" y="5250930"/>
            <a:ext cx="844385" cy="844385"/>
          </a:xfrm>
          <a:prstGeom prst="rect">
            <a:avLst/>
          </a:prstGeom>
        </p:spPr>
      </p:pic>
      <p:pic>
        <p:nvPicPr>
          <p:cNvPr id="155" name="Picture 154"/>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3495869" y="1418716"/>
            <a:ext cx="813147" cy="813147"/>
          </a:xfrm>
          <a:prstGeom prst="rect">
            <a:avLst/>
          </a:prstGeom>
        </p:spPr>
      </p:pic>
      <p:pic>
        <p:nvPicPr>
          <p:cNvPr id="156" name="Picture 155"/>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3558080" y="2925673"/>
            <a:ext cx="749315" cy="749315"/>
          </a:xfrm>
          <a:prstGeom prst="rect">
            <a:avLst/>
          </a:prstGeom>
        </p:spPr>
      </p:pic>
      <p:pic>
        <p:nvPicPr>
          <p:cNvPr id="157" name="Picture 156"/>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4838485" y="1418716"/>
            <a:ext cx="813147" cy="813147"/>
          </a:xfrm>
          <a:prstGeom prst="rect">
            <a:avLst/>
          </a:prstGeom>
        </p:spPr>
      </p:pic>
      <p:pic>
        <p:nvPicPr>
          <p:cNvPr id="163" name="Picture 162"/>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7896132" y="1385708"/>
            <a:ext cx="854720" cy="854720"/>
          </a:xfrm>
          <a:prstGeom prst="rect">
            <a:avLst/>
          </a:prstGeom>
        </p:spPr>
      </p:pic>
      <p:pic>
        <p:nvPicPr>
          <p:cNvPr id="164" name="Picture 163"/>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6558391" y="1373008"/>
            <a:ext cx="854720" cy="854720"/>
          </a:xfrm>
          <a:prstGeom prst="rect">
            <a:avLst/>
          </a:prstGeom>
        </p:spPr>
      </p:pic>
      <p:pic>
        <p:nvPicPr>
          <p:cNvPr id="165" name="Picture 164"/>
          <p:cNvPicPr>
            <a:picLocks noChangeAspect="1"/>
          </p:cNvPicPr>
          <p:nvPr/>
        </p:nvPicPr>
        <p:blipFill>
          <a:blip r:embed="rId12" cstate="screen">
            <a:extLst>
              <a:ext uri="{28A0092B-C50C-407E-A947-70E740481C1C}">
                <a14:useLocalDpi xmlns:a14="http://schemas.microsoft.com/office/drawing/2010/main"/>
              </a:ext>
            </a:extLst>
          </a:blip>
          <a:stretch>
            <a:fillRect/>
          </a:stretch>
        </p:blipFill>
        <p:spPr>
          <a:xfrm>
            <a:off x="6583791" y="2600752"/>
            <a:ext cx="854720" cy="854720"/>
          </a:xfrm>
          <a:prstGeom prst="rect">
            <a:avLst/>
          </a:prstGeom>
        </p:spPr>
      </p:pic>
      <p:pic>
        <p:nvPicPr>
          <p:cNvPr id="166" name="Picture 165"/>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7896132" y="2600752"/>
            <a:ext cx="854720" cy="854720"/>
          </a:xfrm>
          <a:prstGeom prst="rect">
            <a:avLst/>
          </a:prstGeom>
        </p:spPr>
      </p:pic>
      <p:pic>
        <p:nvPicPr>
          <p:cNvPr id="167" name="Picture 166"/>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6583791" y="3934412"/>
            <a:ext cx="854720" cy="854720"/>
          </a:xfrm>
          <a:prstGeom prst="rect">
            <a:avLst/>
          </a:prstGeom>
        </p:spPr>
      </p:pic>
      <p:pic>
        <p:nvPicPr>
          <p:cNvPr id="169" name="Picture 168" descr="iOS.png"/>
          <p:cNvPicPr>
            <a:picLocks noChangeAspect="1"/>
          </p:cNvPicPr>
          <p:nvPr/>
        </p:nvPicPr>
        <p:blipFill>
          <a:blip r:embed="rId15" cstate="screen">
            <a:extLst>
              <a:ext uri="{28A0092B-C50C-407E-A947-70E740481C1C}">
                <a14:useLocalDpi xmlns:a14="http://schemas.microsoft.com/office/drawing/2010/main"/>
              </a:ext>
            </a:extLst>
          </a:blip>
          <a:stretch>
            <a:fillRect/>
          </a:stretch>
        </p:blipFill>
        <p:spPr>
          <a:xfrm>
            <a:off x="7972332" y="4004663"/>
            <a:ext cx="703723" cy="703723"/>
          </a:xfrm>
          <a:prstGeom prst="rect">
            <a:avLst/>
          </a:prstGeom>
        </p:spPr>
      </p:pic>
      <p:pic>
        <p:nvPicPr>
          <p:cNvPr id="25" name="Picture 24"/>
          <p:cNvPicPr>
            <a:picLocks noChangeAspect="1"/>
          </p:cNvPicPr>
          <p:nvPr/>
        </p:nvPicPr>
        <p:blipFill>
          <a:blip r:embed="rId16" cstate="screen">
            <a:extLst>
              <a:ext uri="{28A0092B-C50C-407E-A947-70E740481C1C}">
                <a14:useLocalDpi xmlns:a14="http://schemas.microsoft.com/office/drawing/2010/main"/>
              </a:ext>
            </a:extLst>
          </a:blip>
          <a:stretch>
            <a:fillRect/>
          </a:stretch>
        </p:blipFill>
        <p:spPr>
          <a:xfrm>
            <a:off x="9647301" y="1452026"/>
            <a:ext cx="947919" cy="947919"/>
          </a:xfrm>
          <a:prstGeom prst="rect">
            <a:avLst/>
          </a:prstGeom>
        </p:spPr>
      </p:pic>
      <p:pic>
        <p:nvPicPr>
          <p:cNvPr id="22" name="Picture 21"/>
          <p:cNvPicPr>
            <a:picLocks noChangeAspect="1"/>
          </p:cNvPicPr>
          <p:nvPr/>
        </p:nvPicPr>
        <p:blipFill>
          <a:blip r:embed="rId17" cstate="screen">
            <a:extLst>
              <a:ext uri="{28A0092B-C50C-407E-A947-70E740481C1C}">
                <a14:useLocalDpi xmlns:a14="http://schemas.microsoft.com/office/drawing/2010/main"/>
              </a:ext>
            </a:extLst>
          </a:blip>
          <a:stretch>
            <a:fillRect/>
          </a:stretch>
        </p:blipFill>
        <p:spPr>
          <a:xfrm>
            <a:off x="1845942" y="5340950"/>
            <a:ext cx="583709" cy="634223"/>
          </a:xfrm>
          <a:prstGeom prst="rect">
            <a:avLst/>
          </a:prstGeom>
        </p:spPr>
      </p:pic>
      <p:sp>
        <p:nvSpPr>
          <p:cNvPr id="2" name="Rectangle 1"/>
          <p:cNvSpPr/>
          <p:nvPr/>
        </p:nvSpPr>
        <p:spPr>
          <a:xfrm>
            <a:off x="9691474" y="1120874"/>
            <a:ext cx="1983877" cy="338554"/>
          </a:xfrm>
          <a:prstGeom prst="rect">
            <a:avLst/>
          </a:prstGeom>
          <a:noFill/>
        </p:spPr>
        <p:txBody>
          <a:bodyPr wrap="square" rtlCol="0">
            <a:spAutoFit/>
          </a:bodyPr>
          <a:lstStyle/>
          <a:p>
            <a:pPr algn="ctr"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Internet of Things</a:t>
            </a:r>
          </a:p>
        </p:txBody>
      </p:sp>
      <p:sp>
        <p:nvSpPr>
          <p:cNvPr id="3" name="Rectangle 2"/>
          <p:cNvSpPr/>
          <p:nvPr/>
        </p:nvSpPr>
        <p:spPr>
          <a:xfrm>
            <a:off x="6709811" y="1152406"/>
            <a:ext cx="1795791" cy="338554"/>
          </a:xfrm>
          <a:prstGeom prst="rect">
            <a:avLst/>
          </a:prstGeom>
          <a:noFill/>
        </p:spPr>
        <p:txBody>
          <a:bodyPr wrap="square" rtlCol="0">
            <a:spAutoFit/>
          </a:bodyPr>
          <a:lstStyle/>
          <a:p>
            <a:pPr algn="ctr"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Mobile Services</a:t>
            </a:r>
          </a:p>
        </p:txBody>
      </p:sp>
      <p:sp>
        <p:nvSpPr>
          <p:cNvPr id="5" name="Rectangle 4"/>
          <p:cNvSpPr/>
          <p:nvPr/>
        </p:nvSpPr>
        <p:spPr>
          <a:xfrm>
            <a:off x="3650143" y="1152406"/>
            <a:ext cx="1822379" cy="338554"/>
          </a:xfrm>
          <a:prstGeom prst="rect">
            <a:avLst/>
          </a:prstGeom>
          <a:noFill/>
        </p:spPr>
        <p:txBody>
          <a:bodyPr wrap="square" rtlCol="0">
            <a:spAutoFit/>
          </a:bodyPr>
          <a:lstStyle/>
          <a:p>
            <a:pPr algn="ctr"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Enterprise Apps</a:t>
            </a:r>
          </a:p>
        </p:txBody>
      </p:sp>
      <p:sp>
        <p:nvSpPr>
          <p:cNvPr id="6" name="Rectangle 5"/>
          <p:cNvSpPr/>
          <p:nvPr/>
        </p:nvSpPr>
        <p:spPr>
          <a:xfrm>
            <a:off x="892655" y="1143269"/>
            <a:ext cx="1156727" cy="338554"/>
          </a:xfrm>
          <a:prstGeom prst="rect">
            <a:avLst/>
          </a:prstGeom>
          <a:noFill/>
        </p:spPr>
        <p:txBody>
          <a:bodyPr wrap="square" rtlCol="0">
            <a:spAutoFit/>
          </a:bodyPr>
          <a:lstStyle/>
          <a:p>
            <a:pPr algn="ctr"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Analytics</a:t>
            </a:r>
          </a:p>
        </p:txBody>
      </p:sp>
      <p:cxnSp>
        <p:nvCxnSpPr>
          <p:cNvPr id="27" name="Straight Connector 26"/>
          <p:cNvCxnSpPr/>
          <p:nvPr/>
        </p:nvCxnSpPr>
        <p:spPr>
          <a:xfrm>
            <a:off x="3066583" y="1119968"/>
            <a:ext cx="11773" cy="5197539"/>
          </a:xfrm>
          <a:prstGeom prst="line">
            <a:avLst/>
          </a:prstGeom>
          <a:solidFill>
            <a:schemeClr val="bg1"/>
          </a:solidFill>
          <a:ln w="9525" cmpd="sng">
            <a:solidFill>
              <a:srgbClr val="636466"/>
            </a:solidFill>
            <a:prstDash val="dash"/>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6120271" y="1119968"/>
            <a:ext cx="11773" cy="5197539"/>
          </a:xfrm>
          <a:prstGeom prst="line">
            <a:avLst/>
          </a:prstGeom>
          <a:solidFill>
            <a:schemeClr val="bg1"/>
          </a:solidFill>
          <a:ln w="9525" cmpd="sng">
            <a:solidFill>
              <a:srgbClr val="636466"/>
            </a:solidFill>
            <a:prstDash val="dash"/>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9168271" y="1155309"/>
            <a:ext cx="11773" cy="5197539"/>
          </a:xfrm>
          <a:prstGeom prst="line">
            <a:avLst/>
          </a:prstGeom>
          <a:solidFill>
            <a:schemeClr val="bg1"/>
          </a:solidFill>
          <a:ln w="9525" cmpd="sng">
            <a:solidFill>
              <a:srgbClr val="636466"/>
            </a:solidFill>
            <a:prstDash val="dash"/>
          </a:ln>
        </p:spPr>
        <p:style>
          <a:lnRef idx="2">
            <a:schemeClr val="accent1"/>
          </a:lnRef>
          <a:fillRef idx="0">
            <a:schemeClr val="accent1"/>
          </a:fillRef>
          <a:effectRef idx="1">
            <a:schemeClr val="accent1"/>
          </a:effectRef>
          <a:fontRef idx="minor">
            <a:schemeClr val="tx1"/>
          </a:fontRef>
        </p:style>
      </p:cxnSp>
      <p:sp>
        <p:nvSpPr>
          <p:cNvPr id="7" name="Rectangle 6"/>
          <p:cNvSpPr/>
          <p:nvPr/>
        </p:nvSpPr>
        <p:spPr>
          <a:xfrm>
            <a:off x="274641" y="2140805"/>
            <a:ext cx="1044039"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EMR</a:t>
            </a:r>
          </a:p>
        </p:txBody>
      </p:sp>
      <p:sp>
        <p:nvSpPr>
          <p:cNvPr id="8" name="Rectangle 7"/>
          <p:cNvSpPr/>
          <p:nvPr/>
        </p:nvSpPr>
        <p:spPr>
          <a:xfrm>
            <a:off x="1625095" y="2139140"/>
            <a:ext cx="1023120"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Data</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Pipeline</a:t>
            </a:r>
          </a:p>
        </p:txBody>
      </p:sp>
      <p:sp>
        <p:nvSpPr>
          <p:cNvPr id="9" name="Rectangle 8"/>
          <p:cNvSpPr/>
          <p:nvPr/>
        </p:nvSpPr>
        <p:spPr>
          <a:xfrm>
            <a:off x="285809" y="3446237"/>
            <a:ext cx="1083419"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Elasticsearch</a:t>
            </a:r>
          </a:p>
        </p:txBody>
      </p:sp>
      <p:sp>
        <p:nvSpPr>
          <p:cNvPr id="10" name="Rectangle 9"/>
          <p:cNvSpPr/>
          <p:nvPr/>
        </p:nvSpPr>
        <p:spPr>
          <a:xfrm>
            <a:off x="1694915" y="3460341"/>
            <a:ext cx="883479"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Kinesis</a:t>
            </a:r>
          </a:p>
        </p:txBody>
      </p:sp>
      <p:sp>
        <p:nvSpPr>
          <p:cNvPr id="34" name="Rectangle 33"/>
          <p:cNvSpPr/>
          <p:nvPr/>
        </p:nvSpPr>
        <p:spPr>
          <a:xfrm>
            <a:off x="161255" y="4785877"/>
            <a:ext cx="1288071"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Machine Learning</a:t>
            </a:r>
          </a:p>
        </p:txBody>
      </p:sp>
      <p:sp>
        <p:nvSpPr>
          <p:cNvPr id="35" name="Rectangle 34"/>
          <p:cNvSpPr/>
          <p:nvPr/>
        </p:nvSpPr>
        <p:spPr>
          <a:xfrm>
            <a:off x="1690846" y="4799204"/>
            <a:ext cx="883479"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QuickSight</a:t>
            </a:r>
          </a:p>
        </p:txBody>
      </p:sp>
      <p:sp>
        <p:nvSpPr>
          <p:cNvPr id="36" name="Rectangle 35"/>
          <p:cNvSpPr/>
          <p:nvPr/>
        </p:nvSpPr>
        <p:spPr>
          <a:xfrm>
            <a:off x="364455" y="6005449"/>
            <a:ext cx="883479"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Redshift</a:t>
            </a:r>
          </a:p>
        </p:txBody>
      </p:sp>
      <p:sp>
        <p:nvSpPr>
          <p:cNvPr id="37" name="Rectangle 36"/>
          <p:cNvSpPr/>
          <p:nvPr/>
        </p:nvSpPr>
        <p:spPr>
          <a:xfrm>
            <a:off x="1689673" y="6031956"/>
            <a:ext cx="883479"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Athena</a:t>
            </a:r>
          </a:p>
        </p:txBody>
      </p:sp>
      <p:sp>
        <p:nvSpPr>
          <p:cNvPr id="38" name="Rectangle 37"/>
          <p:cNvSpPr/>
          <p:nvPr/>
        </p:nvSpPr>
        <p:spPr>
          <a:xfrm>
            <a:off x="3390883" y="2228089"/>
            <a:ext cx="1023120"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WorkSpaces</a:t>
            </a:r>
          </a:p>
        </p:txBody>
      </p:sp>
      <p:sp>
        <p:nvSpPr>
          <p:cNvPr id="40" name="Rectangle 39"/>
          <p:cNvSpPr/>
          <p:nvPr/>
        </p:nvSpPr>
        <p:spPr>
          <a:xfrm>
            <a:off x="4733499" y="2228663"/>
            <a:ext cx="1023120"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WorkMail</a:t>
            </a:r>
          </a:p>
        </p:txBody>
      </p:sp>
      <p:sp>
        <p:nvSpPr>
          <p:cNvPr id="41" name="Rectangle 40"/>
          <p:cNvSpPr/>
          <p:nvPr/>
        </p:nvSpPr>
        <p:spPr>
          <a:xfrm>
            <a:off x="3416139" y="3718680"/>
            <a:ext cx="1023120"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WorkDocs</a:t>
            </a:r>
          </a:p>
        </p:txBody>
      </p:sp>
      <p:sp>
        <p:nvSpPr>
          <p:cNvPr id="42" name="Rectangle 41"/>
          <p:cNvSpPr/>
          <p:nvPr/>
        </p:nvSpPr>
        <p:spPr>
          <a:xfrm>
            <a:off x="6444485" y="2144301"/>
            <a:ext cx="1023120"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Mobile Hub</a:t>
            </a:r>
          </a:p>
        </p:txBody>
      </p:sp>
      <p:sp>
        <p:nvSpPr>
          <p:cNvPr id="43" name="Rectangle 42"/>
          <p:cNvSpPr/>
          <p:nvPr/>
        </p:nvSpPr>
        <p:spPr>
          <a:xfrm>
            <a:off x="7782227" y="2151175"/>
            <a:ext cx="1023120"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SNS</a:t>
            </a:r>
          </a:p>
        </p:txBody>
      </p:sp>
      <p:sp>
        <p:nvSpPr>
          <p:cNvPr id="44" name="Rectangle 43"/>
          <p:cNvSpPr/>
          <p:nvPr/>
        </p:nvSpPr>
        <p:spPr>
          <a:xfrm>
            <a:off x="6477117" y="3424724"/>
            <a:ext cx="1023120"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Cognito</a:t>
            </a:r>
          </a:p>
        </p:txBody>
      </p:sp>
      <p:sp>
        <p:nvSpPr>
          <p:cNvPr id="45" name="Rectangle 44"/>
          <p:cNvSpPr/>
          <p:nvPr/>
        </p:nvSpPr>
        <p:spPr>
          <a:xfrm>
            <a:off x="7793500" y="3431127"/>
            <a:ext cx="1023120"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Device Farm</a:t>
            </a:r>
          </a:p>
        </p:txBody>
      </p:sp>
      <p:sp>
        <p:nvSpPr>
          <p:cNvPr id="46" name="Rectangle 45"/>
          <p:cNvSpPr/>
          <p:nvPr/>
        </p:nvSpPr>
        <p:spPr>
          <a:xfrm>
            <a:off x="6335944" y="4676297"/>
            <a:ext cx="1305109"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Mobile Analytics</a:t>
            </a:r>
          </a:p>
        </p:txBody>
      </p:sp>
      <p:sp>
        <p:nvSpPr>
          <p:cNvPr id="47" name="Rectangle 46"/>
          <p:cNvSpPr/>
          <p:nvPr/>
        </p:nvSpPr>
        <p:spPr>
          <a:xfrm>
            <a:off x="7624664" y="4776313"/>
            <a:ext cx="1305109"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Mobile SDKs</a:t>
            </a:r>
          </a:p>
        </p:txBody>
      </p:sp>
      <p:sp>
        <p:nvSpPr>
          <p:cNvPr id="48" name="Rectangle 47"/>
          <p:cNvSpPr/>
          <p:nvPr/>
        </p:nvSpPr>
        <p:spPr>
          <a:xfrm>
            <a:off x="9530894" y="2336030"/>
            <a:ext cx="1180729" cy="184666"/>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IoT</a:t>
            </a:r>
          </a:p>
        </p:txBody>
      </p:sp>
      <p:pic>
        <p:nvPicPr>
          <p:cNvPr id="50" name="Picture 49"/>
          <p:cNvPicPr>
            <a:picLocks noChangeAspect="1"/>
          </p:cNvPicPr>
          <p:nvPr/>
        </p:nvPicPr>
        <p:blipFill>
          <a:blip r:embed="rId18" cstate="screen">
            <a:extLst>
              <a:ext uri="{28A0092B-C50C-407E-A947-70E740481C1C}">
                <a14:useLocalDpi xmlns:a14="http://schemas.microsoft.com/office/drawing/2010/main"/>
              </a:ext>
            </a:extLst>
          </a:blip>
          <a:stretch>
            <a:fillRect/>
          </a:stretch>
        </p:blipFill>
        <p:spPr>
          <a:xfrm>
            <a:off x="6623383" y="5371917"/>
            <a:ext cx="771743" cy="758144"/>
          </a:xfrm>
          <a:prstGeom prst="rect">
            <a:avLst/>
          </a:prstGeom>
        </p:spPr>
      </p:pic>
      <p:sp>
        <p:nvSpPr>
          <p:cNvPr id="51" name="Rectangle 50"/>
          <p:cNvSpPr/>
          <p:nvPr/>
        </p:nvSpPr>
        <p:spPr>
          <a:xfrm>
            <a:off x="6467789" y="6145596"/>
            <a:ext cx="1023120"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Pinpoint</a:t>
            </a:r>
          </a:p>
        </p:txBody>
      </p:sp>
      <p:sp>
        <p:nvSpPr>
          <p:cNvPr id="53" name="Rectangle 52"/>
          <p:cNvSpPr/>
          <p:nvPr/>
        </p:nvSpPr>
        <p:spPr>
          <a:xfrm>
            <a:off x="10766449" y="2287061"/>
            <a:ext cx="1180729" cy="184666"/>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Greengrass</a:t>
            </a:r>
          </a:p>
        </p:txBody>
      </p:sp>
      <p:pic>
        <p:nvPicPr>
          <p:cNvPr id="55" name="Picture 54"/>
          <p:cNvPicPr>
            <a:picLocks noChangeAspect="1"/>
          </p:cNvPicPr>
          <p:nvPr/>
        </p:nvPicPr>
        <p:blipFill>
          <a:blip r:embed="rId19" cstate="screen">
            <a:extLst>
              <a:ext uri="{28A0092B-C50C-407E-A947-70E740481C1C}">
                <a14:useLocalDpi xmlns:a14="http://schemas.microsoft.com/office/drawing/2010/main"/>
              </a:ext>
            </a:extLst>
          </a:blip>
          <a:stretch>
            <a:fillRect/>
          </a:stretch>
        </p:blipFill>
        <p:spPr>
          <a:xfrm>
            <a:off x="532604" y="1462202"/>
            <a:ext cx="563021" cy="675625"/>
          </a:xfrm>
          <a:prstGeom prst="rect">
            <a:avLst/>
          </a:prstGeom>
        </p:spPr>
      </p:pic>
      <p:pic>
        <p:nvPicPr>
          <p:cNvPr id="56" name="Picture 55"/>
          <p:cNvPicPr>
            <a:picLocks noChangeAspect="1"/>
          </p:cNvPicPr>
          <p:nvPr/>
        </p:nvPicPr>
        <p:blipFill rotWithShape="1">
          <a:blip r:embed="rId20" cstate="screen">
            <a:extLst>
              <a:ext uri="{28A0092B-C50C-407E-A947-70E740481C1C}">
                <a14:useLocalDpi xmlns:a14="http://schemas.microsoft.com/office/drawing/2010/main"/>
              </a:ext>
            </a:extLst>
          </a:blip>
          <a:srcRect l="-1"/>
          <a:stretch/>
        </p:blipFill>
        <p:spPr>
          <a:xfrm>
            <a:off x="556335" y="2750216"/>
            <a:ext cx="555277" cy="673608"/>
          </a:xfrm>
          <a:prstGeom prst="rect">
            <a:avLst/>
          </a:prstGeom>
        </p:spPr>
      </p:pic>
      <p:pic>
        <p:nvPicPr>
          <p:cNvPr id="57" name="Picture 56"/>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527916" y="4093705"/>
            <a:ext cx="567709" cy="685913"/>
          </a:xfrm>
          <a:prstGeom prst="rect">
            <a:avLst/>
          </a:prstGeom>
        </p:spPr>
      </p:pic>
      <p:pic>
        <p:nvPicPr>
          <p:cNvPr id="58" name="Picture 57"/>
          <p:cNvPicPr>
            <a:picLocks noChangeAspect="1"/>
          </p:cNvPicPr>
          <p:nvPr/>
        </p:nvPicPr>
        <p:blipFill>
          <a:blip r:embed="rId22" cstate="screen">
            <a:extLst>
              <a:ext uri="{28A0092B-C50C-407E-A947-70E740481C1C}">
                <a14:useLocalDpi xmlns:a14="http://schemas.microsoft.com/office/drawing/2010/main"/>
              </a:ext>
            </a:extLst>
          </a:blip>
          <a:stretch>
            <a:fillRect/>
          </a:stretch>
        </p:blipFill>
        <p:spPr>
          <a:xfrm>
            <a:off x="1893049" y="4204593"/>
            <a:ext cx="560832" cy="560832"/>
          </a:xfrm>
          <a:prstGeom prst="rect">
            <a:avLst/>
          </a:prstGeom>
        </p:spPr>
      </p:pic>
      <p:pic>
        <p:nvPicPr>
          <p:cNvPr id="59" name="Picture 58"/>
          <p:cNvPicPr>
            <a:picLocks noChangeAspect="1"/>
          </p:cNvPicPr>
          <p:nvPr/>
        </p:nvPicPr>
        <p:blipFill>
          <a:blip r:embed="rId23" cstate="screen">
            <a:extLst>
              <a:ext uri="{28A0092B-C50C-407E-A947-70E740481C1C}">
                <a14:useLocalDpi xmlns:a14="http://schemas.microsoft.com/office/drawing/2010/main"/>
              </a:ext>
            </a:extLst>
          </a:blip>
          <a:stretch>
            <a:fillRect/>
          </a:stretch>
        </p:blipFill>
        <p:spPr>
          <a:xfrm>
            <a:off x="11062476" y="1562756"/>
            <a:ext cx="558761" cy="673800"/>
          </a:xfrm>
          <a:prstGeom prst="rect">
            <a:avLst/>
          </a:prstGeom>
        </p:spPr>
      </p:pic>
      <p:sp>
        <p:nvSpPr>
          <p:cNvPr id="52" name="Title 3">
            <a:extLst>
              <a:ext uri="{FF2B5EF4-FFF2-40B4-BE49-F238E27FC236}">
                <a16:creationId xmlns:a16="http://schemas.microsoft.com/office/drawing/2014/main" id="{98147E54-FCB4-0141-BA3C-B982A335FB9A}"/>
              </a:ext>
            </a:extLst>
          </p:cNvPr>
          <p:cNvSpPr>
            <a:spLocks noGrp="1"/>
          </p:cNvSpPr>
          <p:nvPr>
            <p:ph type="title"/>
          </p:nvPr>
        </p:nvSpPr>
        <p:spPr>
          <a:xfrm>
            <a:off x="238539" y="263527"/>
            <a:ext cx="11115261" cy="779463"/>
          </a:xfrm>
        </p:spPr>
        <p:txBody>
          <a:bodyPr vert="horz" lIns="91440" tIns="45720" rIns="91440" bIns="45720" rtlCol="0" anchor="ctr">
            <a:normAutofit/>
          </a:bodyPr>
          <a:lstStyle/>
          <a:p>
            <a:r>
              <a:rPr lang="en-US" sz="4000" dirty="0">
                <a:latin typeface="Amazon Ember Light" panose="020B0403020204020204" pitchFamily="34" charset="0"/>
                <a:ea typeface="Amazon Ember Light" panose="020B0403020204020204" pitchFamily="34" charset="0"/>
                <a:cs typeface="Amazon Ember Light" panose="020B0403020204020204" pitchFamily="34" charset="0"/>
              </a:rPr>
              <a:t>AWS by Category: Foundational Services</a:t>
            </a:r>
            <a:endParaRPr lang="en-US" sz="43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32275192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Title 1"/>
          <p:cNvSpPr txBox="1">
            <a:spLocks/>
          </p:cNvSpPr>
          <p:nvPr/>
        </p:nvSpPr>
        <p:spPr>
          <a:xfrm>
            <a:off x="234447" y="153248"/>
            <a:ext cx="10940405" cy="902667"/>
          </a:xfrm>
          <a:prstGeom prst="rect">
            <a:avLst/>
          </a:prstGeom>
        </p:spPr>
        <p:txBody>
          <a:bodyPr vert="horz" lIns="91440" tIns="45720" rIns="91440" bIns="45720" rtlCol="0" anchor="ctr">
            <a:noAutofit/>
          </a:bodyPr>
          <a:lstStyle>
            <a:defPPr>
              <a:defRPr lang="en-US"/>
            </a:defPPr>
            <a:lvl1pPr>
              <a:lnSpc>
                <a:spcPct val="90000"/>
              </a:lnSpc>
              <a:spcBef>
                <a:spcPct val="0"/>
              </a:spcBef>
              <a:buNone/>
              <a:defRPr sz="4300" b="0" i="0">
                <a:solidFill>
                  <a:schemeClr val="bg1"/>
                </a:solidFill>
                <a:latin typeface="Amazon Ember Light" charset="0"/>
                <a:ea typeface="Amazon Ember Light" charset="0"/>
                <a:cs typeface="Amazon Ember Light" charset="0"/>
              </a:defRPr>
            </a:lvl1pPr>
          </a:lstStyle>
          <a:p>
            <a:r>
              <a:rPr lang="en-US" sz="4000" dirty="0">
                <a:latin typeface="Amazon Ember Light" panose="020B0403020204020204" pitchFamily="34" charset="0"/>
                <a:ea typeface="Amazon Ember Light" panose="020B0403020204020204" pitchFamily="34" charset="0"/>
                <a:cs typeface="Amazon Ember Light" panose="020B0403020204020204" pitchFamily="34" charset="0"/>
              </a:rPr>
              <a:t>AWS by Category: </a:t>
            </a:r>
          </a:p>
          <a:p>
            <a:r>
              <a:rPr lang="en-US" sz="4000" dirty="0">
                <a:latin typeface="Amazon Ember Light" panose="020B0403020204020204" pitchFamily="34" charset="0"/>
                <a:ea typeface="Amazon Ember Light" panose="020B0403020204020204" pitchFamily="34" charset="0"/>
                <a:cs typeface="Amazon Ember Light" panose="020B0403020204020204" pitchFamily="34" charset="0"/>
              </a:rPr>
              <a:t>Developer and Operations Services</a:t>
            </a:r>
          </a:p>
        </p:txBody>
      </p:sp>
      <p:graphicFrame>
        <p:nvGraphicFramePr>
          <p:cNvPr id="4" name="Table 7"/>
          <p:cNvGraphicFramePr>
            <a:graphicFrameLocks noGrp="1"/>
          </p:cNvGraphicFramePr>
          <p:nvPr>
            <p:extLst>
              <p:ext uri="{D42A27DB-BD31-4B8C-83A1-F6EECF244321}">
                <p14:modId xmlns:p14="http://schemas.microsoft.com/office/powerpoint/2010/main" val="502849503"/>
              </p:ext>
            </p:extLst>
          </p:nvPr>
        </p:nvGraphicFramePr>
        <p:xfrm>
          <a:off x="360710" y="1184200"/>
          <a:ext cx="11345378" cy="5170457"/>
        </p:xfrm>
        <a:graphic>
          <a:graphicData uri="http://schemas.openxmlformats.org/drawingml/2006/table">
            <a:tbl>
              <a:tblPr firstRow="1" bandRow="1">
                <a:tableStyleId>{5940675A-B579-460E-94D1-54222C63F5DA}</a:tableStyleId>
              </a:tblPr>
              <a:tblGrid>
                <a:gridCol w="1418172">
                  <a:extLst>
                    <a:ext uri="{9D8B030D-6E8A-4147-A177-3AD203B41FA5}">
                      <a16:colId xmlns:a16="http://schemas.microsoft.com/office/drawing/2014/main" val="20000"/>
                    </a:ext>
                  </a:extLst>
                </a:gridCol>
                <a:gridCol w="1418172">
                  <a:extLst>
                    <a:ext uri="{9D8B030D-6E8A-4147-A177-3AD203B41FA5}">
                      <a16:colId xmlns:a16="http://schemas.microsoft.com/office/drawing/2014/main" val="20001"/>
                    </a:ext>
                  </a:extLst>
                </a:gridCol>
                <a:gridCol w="1418172">
                  <a:extLst>
                    <a:ext uri="{9D8B030D-6E8A-4147-A177-3AD203B41FA5}">
                      <a16:colId xmlns:a16="http://schemas.microsoft.com/office/drawing/2014/main" val="20002"/>
                    </a:ext>
                  </a:extLst>
                </a:gridCol>
                <a:gridCol w="1418172">
                  <a:extLst>
                    <a:ext uri="{9D8B030D-6E8A-4147-A177-3AD203B41FA5}">
                      <a16:colId xmlns:a16="http://schemas.microsoft.com/office/drawing/2014/main" val="20003"/>
                    </a:ext>
                  </a:extLst>
                </a:gridCol>
                <a:gridCol w="709087">
                  <a:extLst>
                    <a:ext uri="{9D8B030D-6E8A-4147-A177-3AD203B41FA5}">
                      <a16:colId xmlns:a16="http://schemas.microsoft.com/office/drawing/2014/main" val="20004"/>
                    </a:ext>
                  </a:extLst>
                </a:gridCol>
                <a:gridCol w="709087">
                  <a:extLst>
                    <a:ext uri="{9D8B030D-6E8A-4147-A177-3AD203B41FA5}">
                      <a16:colId xmlns:a16="http://schemas.microsoft.com/office/drawing/2014/main" val="20005"/>
                    </a:ext>
                  </a:extLst>
                </a:gridCol>
                <a:gridCol w="1418172">
                  <a:extLst>
                    <a:ext uri="{9D8B030D-6E8A-4147-A177-3AD203B41FA5}">
                      <a16:colId xmlns:a16="http://schemas.microsoft.com/office/drawing/2014/main" val="20006"/>
                    </a:ext>
                  </a:extLst>
                </a:gridCol>
                <a:gridCol w="1418172">
                  <a:extLst>
                    <a:ext uri="{9D8B030D-6E8A-4147-A177-3AD203B41FA5}">
                      <a16:colId xmlns:a16="http://schemas.microsoft.com/office/drawing/2014/main" val="20007"/>
                    </a:ext>
                  </a:extLst>
                </a:gridCol>
                <a:gridCol w="1418172">
                  <a:extLst>
                    <a:ext uri="{9D8B030D-6E8A-4147-A177-3AD203B41FA5}">
                      <a16:colId xmlns:a16="http://schemas.microsoft.com/office/drawing/2014/main" val="20008"/>
                    </a:ext>
                  </a:extLst>
                </a:gridCol>
              </a:tblGrid>
              <a:tr h="509920">
                <a:tc gridSpan="2">
                  <a:txBody>
                    <a:bodyPr/>
                    <a:lstStyle/>
                    <a:p>
                      <a:pPr algn="ctr"/>
                      <a:r>
                        <a:rPr lang="en-US" sz="1600" b="1" kern="1200"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Developer Tools</a:t>
                      </a:r>
                    </a:p>
                  </a:txBody>
                  <a:tcPr marL="0" marR="0" marT="0" marB="6096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hMerge="1">
                  <a:txBody>
                    <a:bodyPr/>
                    <a:lstStyle/>
                    <a:p>
                      <a:pPr algn="ctr"/>
                      <a:endParaRPr lang="en-US" sz="1200" dirty="0"/>
                    </a:p>
                  </a:txBody>
                  <a:tcPr/>
                </a:tc>
                <a:tc gridSpan="2">
                  <a:txBody>
                    <a:bodyPr/>
                    <a:lstStyle/>
                    <a:p>
                      <a:pPr marL="0" algn="ctr" defTabSz="914400" rtl="0" eaLnBrk="1" latinLnBrk="0" hangingPunct="1"/>
                      <a:r>
                        <a:rPr lang="en-US" sz="1600" b="1" kern="1200"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Management Tools</a:t>
                      </a:r>
                    </a:p>
                  </a:txBody>
                  <a:tcPr marL="0" marR="0" marT="0" marB="6096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gridSpan="3">
                  <a:txBody>
                    <a:bodyPr/>
                    <a:lstStyle/>
                    <a:p>
                      <a:pPr marL="0" algn="ctr" defTabSz="914400" rtl="0" eaLnBrk="1" latinLnBrk="0" hangingPunct="1"/>
                      <a:r>
                        <a:rPr lang="en-US" sz="1600" b="1" kern="1200"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Security &amp; Identity</a:t>
                      </a:r>
                    </a:p>
                  </a:txBody>
                  <a:tcPr marL="0" marR="0" marT="0" marB="6096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a:p>
                  </a:txBody>
                  <a:tcPr/>
                </a:tc>
                <a:tc gridSpan="2">
                  <a:txBody>
                    <a:bodyPr/>
                    <a:lstStyle/>
                    <a:p>
                      <a:pPr marL="0" algn="ctr" defTabSz="914400" rtl="0" eaLnBrk="1" latinLnBrk="0" hangingPunct="1"/>
                      <a:r>
                        <a:rPr lang="en-US" sz="1600" b="1" kern="1200"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App Services</a:t>
                      </a:r>
                    </a:p>
                  </a:txBody>
                  <a:tcPr marL="0" marR="0" marT="0" marB="6096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pPr algn="ctr"/>
                      <a:endParaRPr lang="en-US" sz="1200" b="1" kern="1200" dirty="0">
                        <a:solidFill>
                          <a:srgbClr val="4F81BD"/>
                        </a:solidFill>
                        <a:latin typeface="Arial"/>
                        <a:ea typeface="+mn-ea"/>
                        <a:cs typeface="Arial"/>
                      </a:endParaRPr>
                    </a:p>
                  </a:txBody>
                  <a:tcPr marL="0" marR="0" marT="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0"/>
                  </a:ext>
                </a:extLst>
              </a:tr>
              <a:tr h="645783">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no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48640">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CodeCommit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endParaRPr lang="en-US" sz="1200" baseline="0" dirty="0">
                        <a:latin typeface="Amazon Ember Light" panose="020B0403020204020204" pitchFamily="34" charset="0"/>
                        <a:ea typeface="Amazon Ember Light" panose="020B0403020204020204" pitchFamily="34" charset="0"/>
                        <a:cs typeface="Amazon Ember Light" panose="020B0403020204020204" pitchFamily="34" charset="0"/>
                      </a:endParaRPr>
                    </a:p>
                    <a:p>
                      <a:pPr algn="ctr"/>
                      <a:r>
                        <a:rPr lang="en-US" sz="1200" baseline="0" dirty="0">
                          <a:latin typeface="Amazon Ember Light" panose="020B0403020204020204" pitchFamily="34" charset="0"/>
                          <a:ea typeface="Amazon Ember Light" panose="020B0403020204020204" pitchFamily="34" charset="0"/>
                          <a:cs typeface="Amazon Ember Light" panose="020B0403020204020204" pitchFamily="34" charset="0"/>
                        </a:rPr>
                        <a:t>CodeDeploy</a:t>
                      </a: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CloudWatch</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CloudFormation</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Identity and Access Management</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Directory Service</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API Gateway</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AppStream</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646176">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489473">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CodePipeline</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CodeBuild</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CloudTrail</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Config</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r>
                        <a:rPr lang="en-US" sz="1200" baseline="0" dirty="0">
                          <a:latin typeface="Amazon Ember Light" panose="020B0403020204020204" pitchFamily="34" charset="0"/>
                          <a:ea typeface="Amazon Ember Light" panose="020B0403020204020204" pitchFamily="34" charset="0"/>
                          <a:cs typeface="Amazon Ember Light" panose="020B0403020204020204" pitchFamily="34" charset="0"/>
                        </a:rPr>
                        <a:t> Inspector</a:t>
                      </a: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CloudHSM</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CloudSearch</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r>
                        <a:rPr lang="en-US" sz="1200" baseline="0" dirty="0">
                          <a:latin typeface="Amazon Ember Light" panose="020B0403020204020204" pitchFamily="34" charset="0"/>
                          <a:ea typeface="Amazon Ember Light" panose="020B0403020204020204" pitchFamily="34" charset="0"/>
                          <a:cs typeface="Amazon Ember Light" panose="020B0403020204020204" pitchFamily="34" charset="0"/>
                        </a:rPr>
                        <a:t> Elastic Transcoder</a:t>
                      </a: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646176">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548640">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X-Ray</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OpsWorks</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Service Catalog</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Key Management Service</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WAF</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SES</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SNS</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646176">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489473">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Trusted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Advisor</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SQS</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SWF</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8"/>
                  </a:ext>
                </a:extLst>
              </a:tr>
            </a:tbl>
          </a:graphicData>
        </a:graphic>
      </p:graphicFrame>
      <p:pic>
        <p:nvPicPr>
          <p:cNvPr id="23" name="Picture 2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082115" y="1616942"/>
            <a:ext cx="806451" cy="806451"/>
          </a:xfrm>
          <a:prstGeom prst="rect">
            <a:avLst/>
          </a:prstGeom>
        </p:spPr>
      </p:pic>
      <p:pic>
        <p:nvPicPr>
          <p:cNvPr id="26" name="Picture 2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49914" y="2823247"/>
            <a:ext cx="850900" cy="850900"/>
          </a:xfrm>
          <a:prstGeom prst="rect">
            <a:avLst/>
          </a:prstGeom>
        </p:spPr>
      </p:pic>
      <p:pic>
        <p:nvPicPr>
          <p:cNvPr id="27" name="Picture 26"/>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75316" y="1639167"/>
            <a:ext cx="762000" cy="762000"/>
          </a:xfrm>
          <a:prstGeom prst="rect">
            <a:avLst/>
          </a:prstGeom>
        </p:spPr>
      </p:pic>
      <p:pic>
        <p:nvPicPr>
          <p:cNvPr id="28" name="Picture 27"/>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3493453" y="2882196"/>
            <a:ext cx="804672" cy="804672"/>
          </a:xfrm>
          <a:prstGeom prst="rect">
            <a:avLst/>
          </a:prstGeom>
        </p:spPr>
      </p:pic>
      <p:pic>
        <p:nvPicPr>
          <p:cNvPr id="29" name="Picture 28"/>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3528792" y="1622211"/>
            <a:ext cx="804672" cy="804672"/>
          </a:xfrm>
          <a:prstGeom prst="rect">
            <a:avLst/>
          </a:prstGeom>
        </p:spPr>
      </p:pic>
      <p:pic>
        <p:nvPicPr>
          <p:cNvPr id="30" name="Picture 29"/>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4921373" y="2864527"/>
            <a:ext cx="804672" cy="804672"/>
          </a:xfrm>
          <a:prstGeom prst="rect">
            <a:avLst/>
          </a:prstGeom>
        </p:spPr>
      </p:pic>
      <p:pic>
        <p:nvPicPr>
          <p:cNvPr id="31" name="Picture 30"/>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3493453" y="4010727"/>
            <a:ext cx="804672" cy="804672"/>
          </a:xfrm>
          <a:prstGeom prst="rect">
            <a:avLst/>
          </a:prstGeom>
        </p:spPr>
      </p:pic>
      <p:pic>
        <p:nvPicPr>
          <p:cNvPr id="32" name="Picture 31"/>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4921373" y="4010727"/>
            <a:ext cx="804672" cy="804672"/>
          </a:xfrm>
          <a:prstGeom prst="rect">
            <a:avLst/>
          </a:prstGeom>
        </p:spPr>
      </p:pic>
      <p:pic>
        <p:nvPicPr>
          <p:cNvPr id="33" name="Picture 32"/>
          <p:cNvPicPr>
            <a:picLocks noChangeAspect="1"/>
          </p:cNvPicPr>
          <p:nvPr/>
        </p:nvPicPr>
        <p:blipFill>
          <a:blip r:embed="rId12" cstate="screen">
            <a:extLst>
              <a:ext uri="{28A0092B-C50C-407E-A947-70E740481C1C}">
                <a14:useLocalDpi xmlns:a14="http://schemas.microsoft.com/office/drawing/2010/main"/>
              </a:ext>
            </a:extLst>
          </a:blip>
          <a:stretch>
            <a:fillRect/>
          </a:stretch>
        </p:blipFill>
        <p:spPr>
          <a:xfrm>
            <a:off x="4921373" y="1627164"/>
            <a:ext cx="804672" cy="804672"/>
          </a:xfrm>
          <a:prstGeom prst="rect">
            <a:avLst/>
          </a:prstGeom>
        </p:spPr>
      </p:pic>
      <p:pic>
        <p:nvPicPr>
          <p:cNvPr id="2" name="Picture 1"/>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3480356" y="5187384"/>
            <a:ext cx="804672" cy="804672"/>
          </a:xfrm>
          <a:prstGeom prst="rect">
            <a:avLst/>
          </a:prstGeom>
        </p:spPr>
      </p:pic>
      <p:pic>
        <p:nvPicPr>
          <p:cNvPr id="34" name="Picture 33"/>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7787316" y="3003486"/>
            <a:ext cx="804672" cy="804672"/>
          </a:xfrm>
          <a:prstGeom prst="rect">
            <a:avLst/>
          </a:prstGeom>
        </p:spPr>
      </p:pic>
      <p:pic>
        <p:nvPicPr>
          <p:cNvPr id="35" name="Picture 34"/>
          <p:cNvPicPr>
            <a:picLocks noChangeAspect="1"/>
          </p:cNvPicPr>
          <p:nvPr/>
        </p:nvPicPr>
        <p:blipFill>
          <a:blip r:embed="rId15" cstate="screen">
            <a:extLst>
              <a:ext uri="{28A0092B-C50C-407E-A947-70E740481C1C}">
                <a14:useLocalDpi xmlns:a14="http://schemas.microsoft.com/office/drawing/2010/main"/>
              </a:ext>
            </a:extLst>
          </a:blip>
          <a:stretch>
            <a:fillRect/>
          </a:stretch>
        </p:blipFill>
        <p:spPr>
          <a:xfrm>
            <a:off x="7787316" y="1612835"/>
            <a:ext cx="804672" cy="804672"/>
          </a:xfrm>
          <a:prstGeom prst="rect">
            <a:avLst/>
          </a:prstGeom>
        </p:spPr>
      </p:pic>
      <p:pic>
        <p:nvPicPr>
          <p:cNvPr id="36" name="Picture 35"/>
          <p:cNvPicPr>
            <a:picLocks noChangeAspect="1"/>
          </p:cNvPicPr>
          <p:nvPr/>
        </p:nvPicPr>
        <p:blipFill>
          <a:blip r:embed="rId16" cstate="screen">
            <a:extLst>
              <a:ext uri="{28A0092B-C50C-407E-A947-70E740481C1C}">
                <a14:useLocalDpi xmlns:a14="http://schemas.microsoft.com/office/drawing/2010/main"/>
              </a:ext>
            </a:extLst>
          </a:blip>
          <a:stretch>
            <a:fillRect/>
          </a:stretch>
        </p:blipFill>
        <p:spPr>
          <a:xfrm>
            <a:off x="6313264" y="1579580"/>
            <a:ext cx="820427" cy="820427"/>
          </a:xfrm>
          <a:prstGeom prst="rect">
            <a:avLst/>
          </a:prstGeom>
        </p:spPr>
      </p:pic>
      <p:pic>
        <p:nvPicPr>
          <p:cNvPr id="37" name="Picture 36"/>
          <p:cNvPicPr>
            <a:picLocks noChangeAspect="1"/>
          </p:cNvPicPr>
          <p:nvPr/>
        </p:nvPicPr>
        <p:blipFill>
          <a:blip r:embed="rId17" cstate="screen">
            <a:extLst>
              <a:ext uri="{28A0092B-C50C-407E-A947-70E740481C1C}">
                <a14:useLocalDpi xmlns:a14="http://schemas.microsoft.com/office/drawing/2010/main"/>
              </a:ext>
            </a:extLst>
          </a:blip>
          <a:stretch>
            <a:fillRect/>
          </a:stretch>
        </p:blipFill>
        <p:spPr>
          <a:xfrm>
            <a:off x="6347117" y="3029462"/>
            <a:ext cx="752720" cy="752720"/>
          </a:xfrm>
          <a:prstGeom prst="rect">
            <a:avLst/>
          </a:prstGeom>
        </p:spPr>
      </p:pic>
      <p:pic>
        <p:nvPicPr>
          <p:cNvPr id="38" name="Picture 37"/>
          <p:cNvPicPr>
            <a:picLocks noChangeAspect="1"/>
          </p:cNvPicPr>
          <p:nvPr/>
        </p:nvPicPr>
        <p:blipFill>
          <a:blip r:embed="rId18" cstate="screen">
            <a:extLst>
              <a:ext uri="{28A0092B-C50C-407E-A947-70E740481C1C}">
                <a14:useLocalDpi xmlns:a14="http://schemas.microsoft.com/office/drawing/2010/main"/>
              </a:ext>
            </a:extLst>
          </a:blip>
          <a:stretch>
            <a:fillRect/>
          </a:stretch>
        </p:blipFill>
        <p:spPr>
          <a:xfrm>
            <a:off x="6346629" y="4013692"/>
            <a:ext cx="753696" cy="753696"/>
          </a:xfrm>
          <a:prstGeom prst="rect">
            <a:avLst/>
          </a:prstGeom>
        </p:spPr>
      </p:pic>
      <p:pic>
        <p:nvPicPr>
          <p:cNvPr id="39" name="Picture 38"/>
          <p:cNvPicPr>
            <a:picLocks noChangeAspect="1"/>
          </p:cNvPicPr>
          <p:nvPr/>
        </p:nvPicPr>
        <p:blipFill>
          <a:blip r:embed="rId19" cstate="screen">
            <a:extLst>
              <a:ext uri="{28A0092B-C50C-407E-A947-70E740481C1C}">
                <a14:useLocalDpi xmlns:a14="http://schemas.microsoft.com/office/drawing/2010/main"/>
              </a:ext>
            </a:extLst>
          </a:blip>
          <a:stretch>
            <a:fillRect/>
          </a:stretch>
        </p:blipFill>
        <p:spPr>
          <a:xfrm>
            <a:off x="7825782" y="4049183"/>
            <a:ext cx="727740" cy="727740"/>
          </a:xfrm>
          <a:prstGeom prst="rect">
            <a:avLst/>
          </a:prstGeom>
        </p:spPr>
      </p:pic>
      <p:pic>
        <p:nvPicPr>
          <p:cNvPr id="40" name="Picture 39"/>
          <p:cNvPicPr>
            <a:picLocks noChangeAspect="1"/>
          </p:cNvPicPr>
          <p:nvPr/>
        </p:nvPicPr>
        <p:blipFill rotWithShape="1">
          <a:blip r:embed="rId20" cstate="screen">
            <a:extLst>
              <a:ext uri="{28A0092B-C50C-407E-A947-70E740481C1C}">
                <a14:useLocalDpi xmlns:a14="http://schemas.microsoft.com/office/drawing/2010/main"/>
              </a:ext>
            </a:extLst>
          </a:blip>
          <a:srcRect l="13843" t="7025" r="14670" b="6199"/>
          <a:stretch/>
        </p:blipFill>
        <p:spPr>
          <a:xfrm>
            <a:off x="9277902" y="1801748"/>
            <a:ext cx="509623" cy="618617"/>
          </a:xfrm>
          <a:prstGeom prst="rect">
            <a:avLst/>
          </a:prstGeom>
        </p:spPr>
      </p:pic>
      <p:pic>
        <p:nvPicPr>
          <p:cNvPr id="41" name="Picture 40"/>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10554822" y="4087856"/>
            <a:ext cx="795309" cy="795309"/>
          </a:xfrm>
          <a:prstGeom prst="rect">
            <a:avLst/>
          </a:prstGeom>
        </p:spPr>
      </p:pic>
      <p:pic>
        <p:nvPicPr>
          <p:cNvPr id="42" name="Picture 41"/>
          <p:cNvPicPr>
            <a:picLocks noChangeAspect="1"/>
          </p:cNvPicPr>
          <p:nvPr/>
        </p:nvPicPr>
        <p:blipFill>
          <a:blip r:embed="rId22" cstate="screen">
            <a:extLst>
              <a:ext uri="{28A0092B-C50C-407E-A947-70E740481C1C}">
                <a14:useLocalDpi xmlns:a14="http://schemas.microsoft.com/office/drawing/2010/main"/>
              </a:ext>
            </a:extLst>
          </a:blip>
          <a:stretch>
            <a:fillRect/>
          </a:stretch>
        </p:blipFill>
        <p:spPr>
          <a:xfrm>
            <a:off x="9177877" y="2968543"/>
            <a:ext cx="743712" cy="743712"/>
          </a:xfrm>
          <a:prstGeom prst="rect">
            <a:avLst/>
          </a:prstGeom>
        </p:spPr>
      </p:pic>
      <p:pic>
        <p:nvPicPr>
          <p:cNvPr id="43" name="Picture 42"/>
          <p:cNvPicPr>
            <a:picLocks noChangeAspect="1"/>
          </p:cNvPicPr>
          <p:nvPr/>
        </p:nvPicPr>
        <p:blipFill>
          <a:blip r:embed="rId23" cstate="screen">
            <a:extLst>
              <a:ext uri="{28A0092B-C50C-407E-A947-70E740481C1C}">
                <a14:useLocalDpi xmlns:a14="http://schemas.microsoft.com/office/drawing/2010/main"/>
              </a:ext>
            </a:extLst>
          </a:blip>
          <a:stretch>
            <a:fillRect/>
          </a:stretch>
        </p:blipFill>
        <p:spPr>
          <a:xfrm>
            <a:off x="10588160" y="2959325"/>
            <a:ext cx="743712" cy="743712"/>
          </a:xfrm>
          <a:prstGeom prst="rect">
            <a:avLst/>
          </a:prstGeom>
        </p:spPr>
      </p:pic>
      <p:pic>
        <p:nvPicPr>
          <p:cNvPr id="44" name="Picture 43"/>
          <p:cNvPicPr>
            <a:picLocks noChangeAspect="1"/>
          </p:cNvPicPr>
          <p:nvPr/>
        </p:nvPicPr>
        <p:blipFill>
          <a:blip r:embed="rId24" cstate="screen">
            <a:extLst>
              <a:ext uri="{28A0092B-C50C-407E-A947-70E740481C1C}">
                <a14:useLocalDpi xmlns:a14="http://schemas.microsoft.com/office/drawing/2010/main"/>
              </a:ext>
            </a:extLst>
          </a:blip>
          <a:stretch>
            <a:fillRect/>
          </a:stretch>
        </p:blipFill>
        <p:spPr>
          <a:xfrm>
            <a:off x="9177877" y="4113655"/>
            <a:ext cx="743712" cy="743712"/>
          </a:xfrm>
          <a:prstGeom prst="rect">
            <a:avLst/>
          </a:prstGeom>
        </p:spPr>
      </p:pic>
      <p:pic>
        <p:nvPicPr>
          <p:cNvPr id="45" name="Picture 44"/>
          <p:cNvPicPr>
            <a:picLocks noChangeAspect="1"/>
          </p:cNvPicPr>
          <p:nvPr/>
        </p:nvPicPr>
        <p:blipFill>
          <a:blip r:embed="rId25" cstate="screen">
            <a:extLst>
              <a:ext uri="{28A0092B-C50C-407E-A947-70E740481C1C}">
                <a14:useLocalDpi xmlns:a14="http://schemas.microsoft.com/office/drawing/2010/main"/>
              </a:ext>
            </a:extLst>
          </a:blip>
          <a:stretch>
            <a:fillRect/>
          </a:stretch>
        </p:blipFill>
        <p:spPr>
          <a:xfrm>
            <a:off x="9177877" y="5280992"/>
            <a:ext cx="743712" cy="743712"/>
          </a:xfrm>
          <a:prstGeom prst="rect">
            <a:avLst/>
          </a:prstGeom>
        </p:spPr>
      </p:pic>
      <p:pic>
        <p:nvPicPr>
          <p:cNvPr id="46" name="Picture 45"/>
          <p:cNvPicPr>
            <a:picLocks noChangeAspect="1"/>
          </p:cNvPicPr>
          <p:nvPr/>
        </p:nvPicPr>
        <p:blipFill>
          <a:blip r:embed="rId26" cstate="screen">
            <a:extLst>
              <a:ext uri="{28A0092B-C50C-407E-A947-70E740481C1C}">
                <a14:useLocalDpi xmlns:a14="http://schemas.microsoft.com/office/drawing/2010/main"/>
              </a:ext>
            </a:extLst>
          </a:blip>
          <a:stretch>
            <a:fillRect/>
          </a:stretch>
        </p:blipFill>
        <p:spPr>
          <a:xfrm>
            <a:off x="10606419" y="5294993"/>
            <a:ext cx="743712" cy="743712"/>
          </a:xfrm>
          <a:prstGeom prst="rect">
            <a:avLst/>
          </a:prstGeom>
        </p:spPr>
      </p:pic>
      <p:pic>
        <p:nvPicPr>
          <p:cNvPr id="47" name="Picture 46"/>
          <p:cNvPicPr>
            <a:picLocks noChangeAspect="1"/>
          </p:cNvPicPr>
          <p:nvPr/>
        </p:nvPicPr>
        <p:blipFill>
          <a:blip r:embed="rId27" cstate="screen">
            <a:extLst>
              <a:ext uri="{28A0092B-C50C-407E-A947-70E740481C1C}">
                <a14:useLocalDpi xmlns:a14="http://schemas.microsoft.com/office/drawing/2010/main"/>
              </a:ext>
            </a:extLst>
          </a:blip>
          <a:stretch>
            <a:fillRect/>
          </a:stretch>
        </p:blipFill>
        <p:spPr>
          <a:xfrm>
            <a:off x="10580824" y="1774345"/>
            <a:ext cx="743712" cy="743712"/>
          </a:xfrm>
          <a:prstGeom prst="rect">
            <a:avLst/>
          </a:prstGeom>
        </p:spPr>
      </p:pic>
      <p:pic>
        <p:nvPicPr>
          <p:cNvPr id="1028" name="Picture 4" descr="http://docs.aws.amazon.com/codebuild/latest/userguide/images/overview.png"/>
          <p:cNvPicPr>
            <a:picLocks noChangeAspect="1" noChangeArrowheads="1"/>
          </p:cNvPicPr>
          <p:nvPr/>
        </p:nvPicPr>
        <p:blipFill rotWithShape="1">
          <a:blip r:embed="rId28" cstate="screen">
            <a:extLst>
              <a:ext uri="{28A0092B-C50C-407E-A947-70E740481C1C}">
                <a14:useLocalDpi xmlns:a14="http://schemas.microsoft.com/office/drawing/2010/main"/>
              </a:ext>
            </a:extLst>
          </a:blip>
          <a:srcRect/>
          <a:stretch/>
        </p:blipFill>
        <p:spPr bwMode="auto">
          <a:xfrm>
            <a:off x="2150566" y="2919301"/>
            <a:ext cx="632391" cy="637451"/>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48"/>
          <p:cNvPicPr>
            <a:picLocks noChangeAspect="1"/>
          </p:cNvPicPr>
          <p:nvPr/>
        </p:nvPicPr>
        <p:blipFill>
          <a:blip r:embed="rId29" cstate="screen">
            <a:extLst>
              <a:ext uri="{28A0092B-C50C-407E-A947-70E740481C1C}">
                <a14:useLocalDpi xmlns:a14="http://schemas.microsoft.com/office/drawing/2010/main"/>
              </a:ext>
            </a:extLst>
          </a:blip>
          <a:stretch>
            <a:fillRect/>
          </a:stretch>
        </p:blipFill>
        <p:spPr>
          <a:xfrm>
            <a:off x="793041" y="4127490"/>
            <a:ext cx="566764" cy="640109"/>
          </a:xfrm>
          <a:prstGeom prst="rect">
            <a:avLst/>
          </a:prstGeom>
        </p:spPr>
      </p:pic>
      <p:pic>
        <p:nvPicPr>
          <p:cNvPr id="50" name="Picture 49"/>
          <p:cNvPicPr>
            <a:picLocks noChangeAspect="1"/>
          </p:cNvPicPr>
          <p:nvPr/>
        </p:nvPicPr>
        <p:blipFill>
          <a:blip r:embed="rId30" cstate="screen">
            <a:extLst>
              <a:ext uri="{28A0092B-C50C-407E-A947-70E740481C1C}">
                <a14:useLocalDpi xmlns:a14="http://schemas.microsoft.com/office/drawing/2010/main"/>
              </a:ext>
            </a:extLst>
          </a:blip>
          <a:stretch>
            <a:fillRect/>
          </a:stretch>
        </p:blipFill>
        <p:spPr>
          <a:xfrm>
            <a:off x="5049479" y="5257875"/>
            <a:ext cx="536033" cy="646393"/>
          </a:xfrm>
          <a:prstGeom prst="rect">
            <a:avLst/>
          </a:prstGeom>
        </p:spPr>
      </p:pic>
      <p:pic>
        <p:nvPicPr>
          <p:cNvPr id="52" name="Picture 51"/>
          <p:cNvPicPr>
            <a:picLocks noChangeAspect="1"/>
          </p:cNvPicPr>
          <p:nvPr/>
        </p:nvPicPr>
        <p:blipFill>
          <a:blip r:embed="rId31" cstate="screen">
            <a:extLst>
              <a:ext uri="{28A0092B-C50C-407E-A947-70E740481C1C}">
                <a14:useLocalDpi xmlns:a14="http://schemas.microsoft.com/office/drawing/2010/main"/>
              </a:ext>
            </a:extLst>
          </a:blip>
          <a:stretch>
            <a:fillRect/>
          </a:stretch>
        </p:blipFill>
        <p:spPr>
          <a:xfrm>
            <a:off x="7927916" y="5379410"/>
            <a:ext cx="523472" cy="486521"/>
          </a:xfrm>
          <a:prstGeom prst="rect">
            <a:avLst/>
          </a:prstGeom>
        </p:spPr>
      </p:pic>
      <p:pic>
        <p:nvPicPr>
          <p:cNvPr id="53" name="Picture 52"/>
          <p:cNvPicPr>
            <a:picLocks noChangeAspect="1"/>
          </p:cNvPicPr>
          <p:nvPr/>
        </p:nvPicPr>
        <p:blipFill>
          <a:blip r:embed="rId32" cstate="screen">
            <a:extLst>
              <a:ext uri="{28A0092B-C50C-407E-A947-70E740481C1C}">
                <a14:useLocalDpi xmlns:a14="http://schemas.microsoft.com/office/drawing/2010/main"/>
              </a:ext>
            </a:extLst>
          </a:blip>
          <a:stretch>
            <a:fillRect/>
          </a:stretch>
        </p:blipFill>
        <p:spPr>
          <a:xfrm>
            <a:off x="6443290" y="5382441"/>
            <a:ext cx="560375" cy="461485"/>
          </a:xfrm>
          <a:prstGeom prst="rect">
            <a:avLst/>
          </a:prstGeom>
        </p:spPr>
      </p:pic>
      <p:sp>
        <p:nvSpPr>
          <p:cNvPr id="55" name="TextBox 54"/>
          <p:cNvSpPr txBox="1"/>
          <p:nvPr/>
        </p:nvSpPr>
        <p:spPr>
          <a:xfrm>
            <a:off x="6125910" y="5972211"/>
            <a:ext cx="1313509" cy="207264"/>
          </a:xfrm>
          <a:prstGeom prst="rect">
            <a:avLst/>
          </a:prstGeom>
          <a:noFill/>
        </p:spPr>
        <p:txBody>
          <a:bodyPr wrap="square" lIns="0" tIns="0" rIns="0" bIns="0" rtlCol="0" anchor="t">
            <a:no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Certificate Manager</a:t>
            </a:r>
          </a:p>
        </p:txBody>
      </p:sp>
      <p:sp>
        <p:nvSpPr>
          <p:cNvPr id="6" name="TextBox 5"/>
          <p:cNvSpPr txBox="1"/>
          <p:nvPr/>
        </p:nvSpPr>
        <p:spPr>
          <a:xfrm>
            <a:off x="7907142" y="5901358"/>
            <a:ext cx="609462" cy="461665"/>
          </a:xfrm>
          <a:prstGeom prst="rect">
            <a:avLst/>
          </a:prstGeom>
          <a:noFill/>
        </p:spPr>
        <p:txBody>
          <a:bodyPr wrap="none"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Shield</a:t>
            </a:r>
          </a:p>
        </p:txBody>
      </p:sp>
      <p:sp>
        <p:nvSpPr>
          <p:cNvPr id="7" name="TextBox 6"/>
          <p:cNvSpPr txBox="1"/>
          <p:nvPr/>
        </p:nvSpPr>
        <p:spPr>
          <a:xfrm>
            <a:off x="4799991" y="5912916"/>
            <a:ext cx="1055096" cy="430887"/>
          </a:xfrm>
          <a:prstGeom prst="rect">
            <a:avLst/>
          </a:prstGeom>
          <a:noFill/>
        </p:spPr>
        <p:txBody>
          <a:bodyPr wrap="none" rtlCol="0">
            <a:spAutoFit/>
          </a:bodyPr>
          <a:lstStyle/>
          <a:p>
            <a:pPr lvl="0" algn="ctr" defTabSz="457200">
              <a:defRPr/>
            </a:pPr>
            <a:r>
              <a:rPr lang="en-US" sz="11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lvl="0" algn="ctr" defTabSz="457200">
              <a:defRPr/>
            </a:pPr>
            <a:r>
              <a:rPr lang="en-US" sz="1100" dirty="0">
                <a:latin typeface="Amazon Ember Light" panose="020B0403020204020204" pitchFamily="34" charset="0"/>
                <a:ea typeface="Amazon Ember Light" panose="020B0403020204020204" pitchFamily="34" charset="0"/>
                <a:cs typeface="Amazon Ember Light" panose="020B0403020204020204" pitchFamily="34" charset="0"/>
              </a:rPr>
              <a:t>Organizations</a:t>
            </a:r>
          </a:p>
        </p:txBody>
      </p:sp>
    </p:spTree>
    <p:custDataLst>
      <p:tags r:id="rId1"/>
    </p:custDataLst>
    <p:extLst>
      <p:ext uri="{BB962C8B-B14F-4D97-AF65-F5344CB8AC3E}">
        <p14:creationId xmlns:p14="http://schemas.microsoft.com/office/powerpoint/2010/main" val="14690816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2" name="Group 876"/>
          <p:cNvGrpSpPr/>
          <p:nvPr/>
        </p:nvGrpSpPr>
        <p:grpSpPr>
          <a:xfrm>
            <a:off x="767296" y="1833171"/>
            <a:ext cx="348997" cy="667376"/>
            <a:chOff x="0" y="0"/>
            <a:chExt cx="723900" cy="723900"/>
          </a:xfrm>
          <a:solidFill>
            <a:schemeClr val="bg1"/>
          </a:solidFill>
        </p:grpSpPr>
        <p:sp>
          <p:nvSpPr>
            <p:cNvPr id="303" name="Shape 872"/>
            <p:cNvSpPr/>
            <p:nvPr/>
          </p:nvSpPr>
          <p:spPr>
            <a:xfrm>
              <a:off x="0" y="0"/>
              <a:ext cx="723901" cy="723901"/>
            </a:xfrm>
            <a:custGeom>
              <a:avLst/>
              <a:gdLst/>
              <a:ahLst/>
              <a:cxnLst>
                <a:cxn ang="0">
                  <a:pos x="wd2" y="hd2"/>
                </a:cxn>
                <a:cxn ang="5400000">
                  <a:pos x="wd2" y="hd2"/>
                </a:cxn>
                <a:cxn ang="10800000">
                  <a:pos x="wd2" y="hd2"/>
                </a:cxn>
                <a:cxn ang="16200000">
                  <a:pos x="wd2" y="hd2"/>
                </a:cxn>
              </a:cxnLst>
              <a:rect l="0" t="0" r="r" b="b"/>
              <a:pathLst>
                <a:path w="21600" h="21600" extrusionOk="0">
                  <a:moveTo>
                    <a:pt x="20048" y="0"/>
                  </a:moveTo>
                  <a:cubicBezTo>
                    <a:pt x="1552" y="0"/>
                    <a:pt x="1552" y="0"/>
                    <a:pt x="1552" y="0"/>
                  </a:cubicBezTo>
                  <a:cubicBezTo>
                    <a:pt x="696" y="0"/>
                    <a:pt x="0" y="696"/>
                    <a:pt x="0" y="1552"/>
                  </a:cubicBezTo>
                  <a:cubicBezTo>
                    <a:pt x="0" y="20048"/>
                    <a:pt x="0" y="20048"/>
                    <a:pt x="0" y="20048"/>
                  </a:cubicBezTo>
                  <a:cubicBezTo>
                    <a:pt x="0" y="20904"/>
                    <a:pt x="696" y="21600"/>
                    <a:pt x="1552" y="21600"/>
                  </a:cubicBezTo>
                  <a:cubicBezTo>
                    <a:pt x="5300" y="21600"/>
                    <a:pt x="5300" y="21600"/>
                    <a:pt x="5300" y="21600"/>
                  </a:cubicBezTo>
                  <a:cubicBezTo>
                    <a:pt x="6745" y="21600"/>
                    <a:pt x="6745" y="21600"/>
                    <a:pt x="6745" y="21600"/>
                  </a:cubicBezTo>
                  <a:cubicBezTo>
                    <a:pt x="20048" y="21600"/>
                    <a:pt x="20048" y="21600"/>
                    <a:pt x="20048" y="21600"/>
                  </a:cubicBezTo>
                  <a:cubicBezTo>
                    <a:pt x="20904" y="21600"/>
                    <a:pt x="21600" y="20904"/>
                    <a:pt x="21600" y="20048"/>
                  </a:cubicBezTo>
                  <a:cubicBezTo>
                    <a:pt x="21600" y="9877"/>
                    <a:pt x="21600" y="9877"/>
                    <a:pt x="21600" y="9877"/>
                  </a:cubicBezTo>
                  <a:cubicBezTo>
                    <a:pt x="21600" y="6397"/>
                    <a:pt x="21600" y="6397"/>
                    <a:pt x="21600" y="6397"/>
                  </a:cubicBezTo>
                  <a:cubicBezTo>
                    <a:pt x="21600" y="1552"/>
                    <a:pt x="21600" y="1552"/>
                    <a:pt x="21600" y="1552"/>
                  </a:cubicBezTo>
                  <a:cubicBezTo>
                    <a:pt x="21600" y="696"/>
                    <a:pt x="20904" y="0"/>
                    <a:pt x="20048" y="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304" name="Shape 873"/>
            <p:cNvSpPr/>
            <p:nvPr/>
          </p:nvSpPr>
          <p:spPr>
            <a:xfrm>
              <a:off x="51246" y="34164"/>
              <a:ext cx="321144" cy="321143"/>
            </a:xfrm>
            <a:custGeom>
              <a:avLst/>
              <a:gdLst/>
              <a:ahLst/>
              <a:cxnLst>
                <a:cxn ang="0">
                  <a:pos x="wd2" y="hd2"/>
                </a:cxn>
                <a:cxn ang="5400000">
                  <a:pos x="wd2" y="hd2"/>
                </a:cxn>
                <a:cxn ang="10800000">
                  <a:pos x="wd2" y="hd2"/>
                </a:cxn>
                <a:cxn ang="16200000">
                  <a:pos x="wd2" y="hd2"/>
                </a:cxn>
              </a:cxnLst>
              <a:rect l="0" t="0" r="r" b="b"/>
              <a:pathLst>
                <a:path w="21600" h="21600" extrusionOk="0">
                  <a:moveTo>
                    <a:pt x="20514" y="8628"/>
                  </a:moveTo>
                  <a:cubicBezTo>
                    <a:pt x="18583" y="8628"/>
                    <a:pt x="18583" y="8628"/>
                    <a:pt x="18583" y="8628"/>
                  </a:cubicBezTo>
                  <a:cubicBezTo>
                    <a:pt x="18402" y="7964"/>
                    <a:pt x="18161" y="7361"/>
                    <a:pt x="17799" y="6818"/>
                  </a:cubicBezTo>
                  <a:cubicBezTo>
                    <a:pt x="19187" y="5430"/>
                    <a:pt x="19187" y="5430"/>
                    <a:pt x="19187" y="5430"/>
                  </a:cubicBezTo>
                  <a:cubicBezTo>
                    <a:pt x="19609" y="5008"/>
                    <a:pt x="19609" y="4344"/>
                    <a:pt x="19187" y="3922"/>
                  </a:cubicBezTo>
                  <a:cubicBezTo>
                    <a:pt x="17618" y="2413"/>
                    <a:pt x="17618" y="2413"/>
                    <a:pt x="17618" y="2413"/>
                  </a:cubicBezTo>
                  <a:cubicBezTo>
                    <a:pt x="17196" y="1991"/>
                    <a:pt x="16532" y="1991"/>
                    <a:pt x="16109" y="2413"/>
                  </a:cubicBezTo>
                  <a:cubicBezTo>
                    <a:pt x="14782" y="3741"/>
                    <a:pt x="14782" y="3741"/>
                    <a:pt x="14782" y="3741"/>
                  </a:cubicBezTo>
                  <a:cubicBezTo>
                    <a:pt x="14179" y="3439"/>
                    <a:pt x="13575" y="3198"/>
                    <a:pt x="12912" y="3017"/>
                  </a:cubicBezTo>
                  <a:cubicBezTo>
                    <a:pt x="12912" y="1086"/>
                    <a:pt x="12912" y="1086"/>
                    <a:pt x="12912" y="1086"/>
                  </a:cubicBezTo>
                  <a:cubicBezTo>
                    <a:pt x="12912" y="483"/>
                    <a:pt x="12429" y="0"/>
                    <a:pt x="11826" y="0"/>
                  </a:cubicBezTo>
                  <a:cubicBezTo>
                    <a:pt x="10800" y="0"/>
                    <a:pt x="10800" y="0"/>
                    <a:pt x="10800" y="0"/>
                  </a:cubicBezTo>
                  <a:cubicBezTo>
                    <a:pt x="9714" y="0"/>
                    <a:pt x="9714" y="0"/>
                    <a:pt x="9714" y="0"/>
                  </a:cubicBezTo>
                  <a:cubicBezTo>
                    <a:pt x="9111" y="0"/>
                    <a:pt x="8628" y="483"/>
                    <a:pt x="8628" y="1086"/>
                  </a:cubicBezTo>
                  <a:cubicBezTo>
                    <a:pt x="8628" y="3017"/>
                    <a:pt x="8628" y="3017"/>
                    <a:pt x="8628" y="3017"/>
                  </a:cubicBezTo>
                  <a:cubicBezTo>
                    <a:pt x="7964" y="3198"/>
                    <a:pt x="7361" y="3439"/>
                    <a:pt x="6758" y="3741"/>
                  </a:cubicBezTo>
                  <a:cubicBezTo>
                    <a:pt x="5430" y="2413"/>
                    <a:pt x="5430" y="2413"/>
                    <a:pt x="5430" y="2413"/>
                  </a:cubicBezTo>
                  <a:cubicBezTo>
                    <a:pt x="5008" y="1991"/>
                    <a:pt x="4344" y="1991"/>
                    <a:pt x="3922" y="2413"/>
                  </a:cubicBezTo>
                  <a:cubicBezTo>
                    <a:pt x="2353" y="3922"/>
                    <a:pt x="2353" y="3922"/>
                    <a:pt x="2353" y="3922"/>
                  </a:cubicBezTo>
                  <a:cubicBezTo>
                    <a:pt x="1931" y="4344"/>
                    <a:pt x="1931" y="5008"/>
                    <a:pt x="2353" y="5430"/>
                  </a:cubicBezTo>
                  <a:cubicBezTo>
                    <a:pt x="3741" y="6818"/>
                    <a:pt x="3741" y="6818"/>
                    <a:pt x="3741" y="6818"/>
                  </a:cubicBezTo>
                  <a:cubicBezTo>
                    <a:pt x="3379" y="7361"/>
                    <a:pt x="3137" y="7964"/>
                    <a:pt x="2956" y="8628"/>
                  </a:cubicBezTo>
                  <a:cubicBezTo>
                    <a:pt x="1026" y="8628"/>
                    <a:pt x="1026" y="8628"/>
                    <a:pt x="1026" y="8628"/>
                  </a:cubicBezTo>
                  <a:cubicBezTo>
                    <a:pt x="483" y="8628"/>
                    <a:pt x="0" y="9111"/>
                    <a:pt x="0" y="9714"/>
                  </a:cubicBezTo>
                  <a:cubicBezTo>
                    <a:pt x="0" y="10800"/>
                    <a:pt x="0" y="10800"/>
                    <a:pt x="0" y="10800"/>
                  </a:cubicBezTo>
                  <a:cubicBezTo>
                    <a:pt x="0" y="11886"/>
                    <a:pt x="0" y="11886"/>
                    <a:pt x="0" y="11886"/>
                  </a:cubicBezTo>
                  <a:cubicBezTo>
                    <a:pt x="0" y="12489"/>
                    <a:pt x="483" y="12972"/>
                    <a:pt x="1026" y="12972"/>
                  </a:cubicBezTo>
                  <a:cubicBezTo>
                    <a:pt x="2956" y="12972"/>
                    <a:pt x="2956" y="12972"/>
                    <a:pt x="2956" y="12972"/>
                  </a:cubicBezTo>
                  <a:cubicBezTo>
                    <a:pt x="3137" y="13636"/>
                    <a:pt x="3379" y="14239"/>
                    <a:pt x="3741" y="14782"/>
                  </a:cubicBezTo>
                  <a:cubicBezTo>
                    <a:pt x="2353" y="16170"/>
                    <a:pt x="2353" y="16170"/>
                    <a:pt x="2353" y="16170"/>
                  </a:cubicBezTo>
                  <a:cubicBezTo>
                    <a:pt x="1931" y="16592"/>
                    <a:pt x="1931" y="17256"/>
                    <a:pt x="2353" y="17678"/>
                  </a:cubicBezTo>
                  <a:cubicBezTo>
                    <a:pt x="3922" y="19187"/>
                    <a:pt x="3922" y="19187"/>
                    <a:pt x="3922" y="19187"/>
                  </a:cubicBezTo>
                  <a:cubicBezTo>
                    <a:pt x="4344" y="19609"/>
                    <a:pt x="5008" y="19609"/>
                    <a:pt x="5430" y="19187"/>
                  </a:cubicBezTo>
                  <a:cubicBezTo>
                    <a:pt x="6758" y="17859"/>
                    <a:pt x="6758" y="17859"/>
                    <a:pt x="6758" y="17859"/>
                  </a:cubicBezTo>
                  <a:cubicBezTo>
                    <a:pt x="7361" y="18161"/>
                    <a:pt x="7964" y="18402"/>
                    <a:pt x="8628" y="18583"/>
                  </a:cubicBezTo>
                  <a:cubicBezTo>
                    <a:pt x="8628" y="20514"/>
                    <a:pt x="8628" y="20514"/>
                    <a:pt x="8628" y="20514"/>
                  </a:cubicBezTo>
                  <a:cubicBezTo>
                    <a:pt x="8628" y="21117"/>
                    <a:pt x="9111" y="21600"/>
                    <a:pt x="9714" y="21600"/>
                  </a:cubicBezTo>
                  <a:cubicBezTo>
                    <a:pt x="10800" y="21600"/>
                    <a:pt x="10800" y="21600"/>
                    <a:pt x="10800" y="21600"/>
                  </a:cubicBezTo>
                  <a:cubicBezTo>
                    <a:pt x="11826" y="21600"/>
                    <a:pt x="11826" y="21600"/>
                    <a:pt x="11826" y="21600"/>
                  </a:cubicBezTo>
                  <a:cubicBezTo>
                    <a:pt x="12429" y="21600"/>
                    <a:pt x="12912" y="21117"/>
                    <a:pt x="12912" y="20514"/>
                  </a:cubicBezTo>
                  <a:cubicBezTo>
                    <a:pt x="12912" y="18583"/>
                    <a:pt x="12912" y="18583"/>
                    <a:pt x="12912" y="18583"/>
                  </a:cubicBezTo>
                  <a:cubicBezTo>
                    <a:pt x="13575" y="18402"/>
                    <a:pt x="14179" y="18161"/>
                    <a:pt x="14782" y="17859"/>
                  </a:cubicBezTo>
                  <a:cubicBezTo>
                    <a:pt x="16109" y="19187"/>
                    <a:pt x="16109" y="19187"/>
                    <a:pt x="16109" y="19187"/>
                  </a:cubicBezTo>
                  <a:cubicBezTo>
                    <a:pt x="16532" y="19609"/>
                    <a:pt x="17196" y="19609"/>
                    <a:pt x="17618" y="19187"/>
                  </a:cubicBezTo>
                  <a:cubicBezTo>
                    <a:pt x="19187" y="17678"/>
                    <a:pt x="19187" y="17678"/>
                    <a:pt x="19187" y="17678"/>
                  </a:cubicBezTo>
                  <a:cubicBezTo>
                    <a:pt x="19609" y="17256"/>
                    <a:pt x="19609" y="16592"/>
                    <a:pt x="19187" y="16170"/>
                  </a:cubicBezTo>
                  <a:cubicBezTo>
                    <a:pt x="17799" y="14782"/>
                    <a:pt x="17799" y="14782"/>
                    <a:pt x="17799" y="14782"/>
                  </a:cubicBezTo>
                  <a:cubicBezTo>
                    <a:pt x="18161" y="14239"/>
                    <a:pt x="18402" y="13636"/>
                    <a:pt x="18583" y="12972"/>
                  </a:cubicBezTo>
                  <a:cubicBezTo>
                    <a:pt x="20514" y="12972"/>
                    <a:pt x="20514" y="12972"/>
                    <a:pt x="20514" y="12972"/>
                  </a:cubicBezTo>
                  <a:cubicBezTo>
                    <a:pt x="21057" y="12972"/>
                    <a:pt x="21600" y="12489"/>
                    <a:pt x="21600" y="11886"/>
                  </a:cubicBezTo>
                  <a:cubicBezTo>
                    <a:pt x="21600" y="10800"/>
                    <a:pt x="21600" y="10800"/>
                    <a:pt x="21600" y="10800"/>
                  </a:cubicBezTo>
                  <a:cubicBezTo>
                    <a:pt x="21600" y="9714"/>
                    <a:pt x="21600" y="9714"/>
                    <a:pt x="21600" y="9714"/>
                  </a:cubicBezTo>
                  <a:cubicBezTo>
                    <a:pt x="21600" y="9111"/>
                    <a:pt x="21057" y="8628"/>
                    <a:pt x="20514" y="8628"/>
                  </a:cubicBezTo>
                  <a:close/>
                  <a:moveTo>
                    <a:pt x="4223" y="10800"/>
                  </a:moveTo>
                  <a:cubicBezTo>
                    <a:pt x="4223" y="7180"/>
                    <a:pt x="7180" y="4284"/>
                    <a:pt x="10800" y="4284"/>
                  </a:cubicBezTo>
                  <a:cubicBezTo>
                    <a:pt x="14360" y="4284"/>
                    <a:pt x="17316" y="7180"/>
                    <a:pt x="17316" y="10800"/>
                  </a:cubicBezTo>
                  <a:cubicBezTo>
                    <a:pt x="17316" y="14420"/>
                    <a:pt x="14360" y="17316"/>
                    <a:pt x="10800" y="17316"/>
                  </a:cubicBezTo>
                  <a:cubicBezTo>
                    <a:pt x="7180" y="17316"/>
                    <a:pt x="4223" y="14420"/>
                    <a:pt x="4223" y="1080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305" name="Shape 874"/>
            <p:cNvSpPr/>
            <p:nvPr/>
          </p:nvSpPr>
          <p:spPr>
            <a:xfrm>
              <a:off x="351510" y="105908"/>
              <a:ext cx="321144" cy="321144"/>
            </a:xfrm>
            <a:custGeom>
              <a:avLst/>
              <a:gdLst/>
              <a:ahLst/>
              <a:cxnLst>
                <a:cxn ang="0">
                  <a:pos x="wd2" y="hd2"/>
                </a:cxn>
                <a:cxn ang="5400000">
                  <a:pos x="wd2" y="hd2"/>
                </a:cxn>
                <a:cxn ang="10800000">
                  <a:pos x="wd2" y="hd2"/>
                </a:cxn>
                <a:cxn ang="16200000">
                  <a:pos x="wd2" y="hd2"/>
                </a:cxn>
              </a:cxnLst>
              <a:rect l="0" t="0" r="r" b="b"/>
              <a:pathLst>
                <a:path w="21600" h="21600" extrusionOk="0">
                  <a:moveTo>
                    <a:pt x="20514" y="8628"/>
                  </a:moveTo>
                  <a:cubicBezTo>
                    <a:pt x="18583" y="8628"/>
                    <a:pt x="18583" y="8628"/>
                    <a:pt x="18583" y="8628"/>
                  </a:cubicBezTo>
                  <a:cubicBezTo>
                    <a:pt x="18402" y="7964"/>
                    <a:pt x="18161" y="7361"/>
                    <a:pt x="17799" y="6818"/>
                  </a:cubicBezTo>
                  <a:cubicBezTo>
                    <a:pt x="19187" y="5430"/>
                    <a:pt x="19187" y="5430"/>
                    <a:pt x="19187" y="5430"/>
                  </a:cubicBezTo>
                  <a:cubicBezTo>
                    <a:pt x="19609" y="5008"/>
                    <a:pt x="19609" y="4344"/>
                    <a:pt x="19187" y="3922"/>
                  </a:cubicBezTo>
                  <a:cubicBezTo>
                    <a:pt x="17618" y="2413"/>
                    <a:pt x="17618" y="2413"/>
                    <a:pt x="17618" y="2413"/>
                  </a:cubicBezTo>
                  <a:cubicBezTo>
                    <a:pt x="17196" y="1991"/>
                    <a:pt x="16532" y="1991"/>
                    <a:pt x="16109" y="2413"/>
                  </a:cubicBezTo>
                  <a:cubicBezTo>
                    <a:pt x="14782" y="3741"/>
                    <a:pt x="14782" y="3741"/>
                    <a:pt x="14782" y="3741"/>
                  </a:cubicBezTo>
                  <a:cubicBezTo>
                    <a:pt x="14179" y="3439"/>
                    <a:pt x="13575" y="3198"/>
                    <a:pt x="12912" y="3017"/>
                  </a:cubicBezTo>
                  <a:cubicBezTo>
                    <a:pt x="12912" y="1086"/>
                    <a:pt x="12912" y="1086"/>
                    <a:pt x="12912" y="1086"/>
                  </a:cubicBezTo>
                  <a:cubicBezTo>
                    <a:pt x="12912" y="483"/>
                    <a:pt x="12429" y="0"/>
                    <a:pt x="11826" y="0"/>
                  </a:cubicBezTo>
                  <a:cubicBezTo>
                    <a:pt x="10800" y="0"/>
                    <a:pt x="10800" y="0"/>
                    <a:pt x="10800" y="0"/>
                  </a:cubicBezTo>
                  <a:cubicBezTo>
                    <a:pt x="9714" y="0"/>
                    <a:pt x="9714" y="0"/>
                    <a:pt x="9714" y="0"/>
                  </a:cubicBezTo>
                  <a:cubicBezTo>
                    <a:pt x="9111" y="0"/>
                    <a:pt x="8628" y="483"/>
                    <a:pt x="8628" y="1086"/>
                  </a:cubicBezTo>
                  <a:cubicBezTo>
                    <a:pt x="8628" y="3017"/>
                    <a:pt x="8628" y="3017"/>
                    <a:pt x="8628" y="3017"/>
                  </a:cubicBezTo>
                  <a:cubicBezTo>
                    <a:pt x="7964" y="3198"/>
                    <a:pt x="7361" y="3439"/>
                    <a:pt x="6758" y="3741"/>
                  </a:cubicBezTo>
                  <a:cubicBezTo>
                    <a:pt x="5430" y="2413"/>
                    <a:pt x="5430" y="2413"/>
                    <a:pt x="5430" y="2413"/>
                  </a:cubicBezTo>
                  <a:cubicBezTo>
                    <a:pt x="5008" y="1991"/>
                    <a:pt x="4344" y="1991"/>
                    <a:pt x="3922" y="2413"/>
                  </a:cubicBezTo>
                  <a:cubicBezTo>
                    <a:pt x="2353" y="3922"/>
                    <a:pt x="2353" y="3922"/>
                    <a:pt x="2353" y="3922"/>
                  </a:cubicBezTo>
                  <a:cubicBezTo>
                    <a:pt x="1931" y="4344"/>
                    <a:pt x="1931" y="5008"/>
                    <a:pt x="2353" y="5430"/>
                  </a:cubicBezTo>
                  <a:cubicBezTo>
                    <a:pt x="3741" y="6818"/>
                    <a:pt x="3741" y="6818"/>
                    <a:pt x="3741" y="6818"/>
                  </a:cubicBezTo>
                  <a:cubicBezTo>
                    <a:pt x="3379" y="7361"/>
                    <a:pt x="3137" y="7964"/>
                    <a:pt x="2956" y="8628"/>
                  </a:cubicBezTo>
                  <a:cubicBezTo>
                    <a:pt x="1026" y="8628"/>
                    <a:pt x="1026" y="8628"/>
                    <a:pt x="1026" y="8628"/>
                  </a:cubicBezTo>
                  <a:cubicBezTo>
                    <a:pt x="483" y="8628"/>
                    <a:pt x="0" y="9111"/>
                    <a:pt x="0" y="9714"/>
                  </a:cubicBezTo>
                  <a:cubicBezTo>
                    <a:pt x="0" y="10800"/>
                    <a:pt x="0" y="10800"/>
                    <a:pt x="0" y="10800"/>
                  </a:cubicBezTo>
                  <a:cubicBezTo>
                    <a:pt x="0" y="11886"/>
                    <a:pt x="0" y="11886"/>
                    <a:pt x="0" y="11886"/>
                  </a:cubicBezTo>
                  <a:cubicBezTo>
                    <a:pt x="0" y="12489"/>
                    <a:pt x="483" y="12972"/>
                    <a:pt x="1026" y="12972"/>
                  </a:cubicBezTo>
                  <a:cubicBezTo>
                    <a:pt x="2956" y="12972"/>
                    <a:pt x="2956" y="12972"/>
                    <a:pt x="2956" y="12972"/>
                  </a:cubicBezTo>
                  <a:cubicBezTo>
                    <a:pt x="3137" y="13636"/>
                    <a:pt x="3379" y="14239"/>
                    <a:pt x="3741" y="14782"/>
                  </a:cubicBezTo>
                  <a:cubicBezTo>
                    <a:pt x="2353" y="16170"/>
                    <a:pt x="2353" y="16170"/>
                    <a:pt x="2353" y="16170"/>
                  </a:cubicBezTo>
                  <a:cubicBezTo>
                    <a:pt x="1931" y="16592"/>
                    <a:pt x="1931" y="17256"/>
                    <a:pt x="2353" y="17678"/>
                  </a:cubicBezTo>
                  <a:cubicBezTo>
                    <a:pt x="3922" y="19187"/>
                    <a:pt x="3922" y="19187"/>
                    <a:pt x="3922" y="19187"/>
                  </a:cubicBezTo>
                  <a:cubicBezTo>
                    <a:pt x="4344" y="19609"/>
                    <a:pt x="5008" y="19609"/>
                    <a:pt x="5430" y="19187"/>
                  </a:cubicBezTo>
                  <a:cubicBezTo>
                    <a:pt x="6758" y="17859"/>
                    <a:pt x="6758" y="17859"/>
                    <a:pt x="6758" y="17859"/>
                  </a:cubicBezTo>
                  <a:cubicBezTo>
                    <a:pt x="7361" y="18161"/>
                    <a:pt x="7964" y="18402"/>
                    <a:pt x="8628" y="18583"/>
                  </a:cubicBezTo>
                  <a:cubicBezTo>
                    <a:pt x="8628" y="20514"/>
                    <a:pt x="8628" y="20514"/>
                    <a:pt x="8628" y="20514"/>
                  </a:cubicBezTo>
                  <a:cubicBezTo>
                    <a:pt x="8628" y="21117"/>
                    <a:pt x="9111" y="21600"/>
                    <a:pt x="9714" y="21600"/>
                  </a:cubicBezTo>
                  <a:cubicBezTo>
                    <a:pt x="10800" y="21600"/>
                    <a:pt x="10800" y="21600"/>
                    <a:pt x="10800" y="21600"/>
                  </a:cubicBezTo>
                  <a:cubicBezTo>
                    <a:pt x="11826" y="21600"/>
                    <a:pt x="11826" y="21600"/>
                    <a:pt x="11826" y="21600"/>
                  </a:cubicBezTo>
                  <a:cubicBezTo>
                    <a:pt x="12429" y="21600"/>
                    <a:pt x="12912" y="21117"/>
                    <a:pt x="12912" y="20514"/>
                  </a:cubicBezTo>
                  <a:cubicBezTo>
                    <a:pt x="12912" y="18583"/>
                    <a:pt x="12912" y="18583"/>
                    <a:pt x="12912" y="18583"/>
                  </a:cubicBezTo>
                  <a:cubicBezTo>
                    <a:pt x="13575" y="18402"/>
                    <a:pt x="14179" y="18161"/>
                    <a:pt x="14782" y="17859"/>
                  </a:cubicBezTo>
                  <a:cubicBezTo>
                    <a:pt x="16109" y="19187"/>
                    <a:pt x="16109" y="19187"/>
                    <a:pt x="16109" y="19187"/>
                  </a:cubicBezTo>
                  <a:cubicBezTo>
                    <a:pt x="16532" y="19609"/>
                    <a:pt x="17196" y="19609"/>
                    <a:pt x="17618" y="19187"/>
                  </a:cubicBezTo>
                  <a:cubicBezTo>
                    <a:pt x="19187" y="17678"/>
                    <a:pt x="19187" y="17678"/>
                    <a:pt x="19187" y="17678"/>
                  </a:cubicBezTo>
                  <a:cubicBezTo>
                    <a:pt x="19609" y="17256"/>
                    <a:pt x="19609" y="16592"/>
                    <a:pt x="19187" y="16170"/>
                  </a:cubicBezTo>
                  <a:cubicBezTo>
                    <a:pt x="17799" y="14782"/>
                    <a:pt x="17799" y="14782"/>
                    <a:pt x="17799" y="14782"/>
                  </a:cubicBezTo>
                  <a:cubicBezTo>
                    <a:pt x="18161" y="14239"/>
                    <a:pt x="18402" y="13636"/>
                    <a:pt x="18583" y="12972"/>
                  </a:cubicBezTo>
                  <a:cubicBezTo>
                    <a:pt x="20514" y="12972"/>
                    <a:pt x="20514" y="12972"/>
                    <a:pt x="20514" y="12972"/>
                  </a:cubicBezTo>
                  <a:cubicBezTo>
                    <a:pt x="21057" y="12972"/>
                    <a:pt x="21600" y="12489"/>
                    <a:pt x="21600" y="11886"/>
                  </a:cubicBezTo>
                  <a:cubicBezTo>
                    <a:pt x="21600" y="10800"/>
                    <a:pt x="21600" y="10800"/>
                    <a:pt x="21600" y="10800"/>
                  </a:cubicBezTo>
                  <a:cubicBezTo>
                    <a:pt x="21600" y="9714"/>
                    <a:pt x="21600" y="9714"/>
                    <a:pt x="21600" y="9714"/>
                  </a:cubicBezTo>
                  <a:cubicBezTo>
                    <a:pt x="21600" y="9111"/>
                    <a:pt x="21057" y="8628"/>
                    <a:pt x="20514" y="8628"/>
                  </a:cubicBezTo>
                  <a:close/>
                  <a:moveTo>
                    <a:pt x="4223" y="10800"/>
                  </a:moveTo>
                  <a:cubicBezTo>
                    <a:pt x="4223" y="7180"/>
                    <a:pt x="7180" y="4284"/>
                    <a:pt x="10800" y="4284"/>
                  </a:cubicBezTo>
                  <a:cubicBezTo>
                    <a:pt x="14360" y="4284"/>
                    <a:pt x="17316" y="7180"/>
                    <a:pt x="17316" y="10800"/>
                  </a:cubicBezTo>
                  <a:cubicBezTo>
                    <a:pt x="17316" y="14420"/>
                    <a:pt x="14360" y="17316"/>
                    <a:pt x="10800" y="17316"/>
                  </a:cubicBezTo>
                  <a:cubicBezTo>
                    <a:pt x="7180" y="17316"/>
                    <a:pt x="4223" y="14420"/>
                    <a:pt x="4223" y="1080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306" name="Shape 875"/>
            <p:cNvSpPr/>
            <p:nvPr/>
          </p:nvSpPr>
          <p:spPr>
            <a:xfrm>
              <a:off x="192837" y="367833"/>
              <a:ext cx="321144" cy="320765"/>
            </a:xfrm>
            <a:custGeom>
              <a:avLst/>
              <a:gdLst/>
              <a:ahLst/>
              <a:cxnLst>
                <a:cxn ang="0">
                  <a:pos x="wd2" y="hd2"/>
                </a:cxn>
                <a:cxn ang="5400000">
                  <a:pos x="wd2" y="hd2"/>
                </a:cxn>
                <a:cxn ang="10800000">
                  <a:pos x="wd2" y="hd2"/>
                </a:cxn>
                <a:cxn ang="16200000">
                  <a:pos x="wd2" y="hd2"/>
                </a:cxn>
              </a:cxnLst>
              <a:rect l="0" t="0" r="r" b="b"/>
              <a:pathLst>
                <a:path w="21600" h="21600" extrusionOk="0">
                  <a:moveTo>
                    <a:pt x="20514" y="8628"/>
                  </a:moveTo>
                  <a:cubicBezTo>
                    <a:pt x="18583" y="8628"/>
                    <a:pt x="18583" y="8628"/>
                    <a:pt x="18583" y="8628"/>
                  </a:cubicBezTo>
                  <a:cubicBezTo>
                    <a:pt x="18402" y="7964"/>
                    <a:pt x="18161" y="7361"/>
                    <a:pt x="17799" y="6818"/>
                  </a:cubicBezTo>
                  <a:cubicBezTo>
                    <a:pt x="19187" y="5430"/>
                    <a:pt x="19187" y="5430"/>
                    <a:pt x="19187" y="5430"/>
                  </a:cubicBezTo>
                  <a:cubicBezTo>
                    <a:pt x="19609" y="5008"/>
                    <a:pt x="19609" y="4344"/>
                    <a:pt x="19187" y="3922"/>
                  </a:cubicBezTo>
                  <a:cubicBezTo>
                    <a:pt x="17618" y="2413"/>
                    <a:pt x="17618" y="2413"/>
                    <a:pt x="17618" y="2413"/>
                  </a:cubicBezTo>
                  <a:cubicBezTo>
                    <a:pt x="17196" y="1991"/>
                    <a:pt x="16532" y="1991"/>
                    <a:pt x="16109" y="2413"/>
                  </a:cubicBezTo>
                  <a:cubicBezTo>
                    <a:pt x="14782" y="3741"/>
                    <a:pt x="14782" y="3741"/>
                    <a:pt x="14782" y="3741"/>
                  </a:cubicBezTo>
                  <a:cubicBezTo>
                    <a:pt x="14179" y="3439"/>
                    <a:pt x="13575" y="3198"/>
                    <a:pt x="12912" y="3017"/>
                  </a:cubicBezTo>
                  <a:cubicBezTo>
                    <a:pt x="12912" y="1086"/>
                    <a:pt x="12912" y="1086"/>
                    <a:pt x="12912" y="1086"/>
                  </a:cubicBezTo>
                  <a:cubicBezTo>
                    <a:pt x="12912" y="483"/>
                    <a:pt x="12429" y="0"/>
                    <a:pt x="11826" y="0"/>
                  </a:cubicBezTo>
                  <a:cubicBezTo>
                    <a:pt x="10800" y="0"/>
                    <a:pt x="10800" y="0"/>
                    <a:pt x="10800" y="0"/>
                  </a:cubicBezTo>
                  <a:cubicBezTo>
                    <a:pt x="9714" y="0"/>
                    <a:pt x="9714" y="0"/>
                    <a:pt x="9714" y="0"/>
                  </a:cubicBezTo>
                  <a:cubicBezTo>
                    <a:pt x="9111" y="0"/>
                    <a:pt x="8628" y="483"/>
                    <a:pt x="8628" y="1086"/>
                  </a:cubicBezTo>
                  <a:cubicBezTo>
                    <a:pt x="8628" y="3017"/>
                    <a:pt x="8628" y="3017"/>
                    <a:pt x="8628" y="3017"/>
                  </a:cubicBezTo>
                  <a:cubicBezTo>
                    <a:pt x="7964" y="3198"/>
                    <a:pt x="7361" y="3439"/>
                    <a:pt x="6758" y="3741"/>
                  </a:cubicBezTo>
                  <a:cubicBezTo>
                    <a:pt x="5430" y="2413"/>
                    <a:pt x="5430" y="2413"/>
                    <a:pt x="5430" y="2413"/>
                  </a:cubicBezTo>
                  <a:cubicBezTo>
                    <a:pt x="5008" y="1991"/>
                    <a:pt x="4344" y="1991"/>
                    <a:pt x="3922" y="2413"/>
                  </a:cubicBezTo>
                  <a:cubicBezTo>
                    <a:pt x="2353" y="3922"/>
                    <a:pt x="2353" y="3922"/>
                    <a:pt x="2353" y="3922"/>
                  </a:cubicBezTo>
                  <a:cubicBezTo>
                    <a:pt x="1931" y="4344"/>
                    <a:pt x="1931" y="5008"/>
                    <a:pt x="2353" y="5430"/>
                  </a:cubicBezTo>
                  <a:cubicBezTo>
                    <a:pt x="3741" y="6818"/>
                    <a:pt x="3741" y="6818"/>
                    <a:pt x="3741" y="6818"/>
                  </a:cubicBezTo>
                  <a:cubicBezTo>
                    <a:pt x="3379" y="7361"/>
                    <a:pt x="3137" y="7964"/>
                    <a:pt x="2956" y="8628"/>
                  </a:cubicBezTo>
                  <a:cubicBezTo>
                    <a:pt x="1026" y="8628"/>
                    <a:pt x="1026" y="8628"/>
                    <a:pt x="1026" y="8628"/>
                  </a:cubicBezTo>
                  <a:cubicBezTo>
                    <a:pt x="483" y="8628"/>
                    <a:pt x="0" y="9111"/>
                    <a:pt x="0" y="9714"/>
                  </a:cubicBezTo>
                  <a:cubicBezTo>
                    <a:pt x="0" y="10800"/>
                    <a:pt x="0" y="10800"/>
                    <a:pt x="0" y="10800"/>
                  </a:cubicBezTo>
                  <a:cubicBezTo>
                    <a:pt x="0" y="11886"/>
                    <a:pt x="0" y="11886"/>
                    <a:pt x="0" y="11886"/>
                  </a:cubicBezTo>
                  <a:cubicBezTo>
                    <a:pt x="0" y="12489"/>
                    <a:pt x="483" y="12972"/>
                    <a:pt x="1026" y="12972"/>
                  </a:cubicBezTo>
                  <a:cubicBezTo>
                    <a:pt x="2956" y="12972"/>
                    <a:pt x="2956" y="12972"/>
                    <a:pt x="2956" y="12972"/>
                  </a:cubicBezTo>
                  <a:cubicBezTo>
                    <a:pt x="3137" y="13636"/>
                    <a:pt x="3379" y="14239"/>
                    <a:pt x="3741" y="14782"/>
                  </a:cubicBezTo>
                  <a:cubicBezTo>
                    <a:pt x="2353" y="16170"/>
                    <a:pt x="2353" y="16170"/>
                    <a:pt x="2353" y="16170"/>
                  </a:cubicBezTo>
                  <a:cubicBezTo>
                    <a:pt x="1931" y="16592"/>
                    <a:pt x="1931" y="17256"/>
                    <a:pt x="2353" y="17678"/>
                  </a:cubicBezTo>
                  <a:cubicBezTo>
                    <a:pt x="3922" y="19187"/>
                    <a:pt x="3922" y="19187"/>
                    <a:pt x="3922" y="19187"/>
                  </a:cubicBezTo>
                  <a:cubicBezTo>
                    <a:pt x="4344" y="19609"/>
                    <a:pt x="5008" y="19609"/>
                    <a:pt x="5430" y="19187"/>
                  </a:cubicBezTo>
                  <a:cubicBezTo>
                    <a:pt x="6758" y="17859"/>
                    <a:pt x="6758" y="17859"/>
                    <a:pt x="6758" y="17859"/>
                  </a:cubicBezTo>
                  <a:cubicBezTo>
                    <a:pt x="7361" y="18161"/>
                    <a:pt x="7964" y="18402"/>
                    <a:pt x="8628" y="18583"/>
                  </a:cubicBezTo>
                  <a:cubicBezTo>
                    <a:pt x="8628" y="20514"/>
                    <a:pt x="8628" y="20514"/>
                    <a:pt x="8628" y="20514"/>
                  </a:cubicBezTo>
                  <a:cubicBezTo>
                    <a:pt x="8628" y="21117"/>
                    <a:pt x="9111" y="21600"/>
                    <a:pt x="9714" y="21600"/>
                  </a:cubicBezTo>
                  <a:cubicBezTo>
                    <a:pt x="10800" y="21600"/>
                    <a:pt x="10800" y="21600"/>
                    <a:pt x="10800" y="21600"/>
                  </a:cubicBezTo>
                  <a:cubicBezTo>
                    <a:pt x="11826" y="21600"/>
                    <a:pt x="11826" y="21600"/>
                    <a:pt x="11826" y="21600"/>
                  </a:cubicBezTo>
                  <a:cubicBezTo>
                    <a:pt x="12429" y="21600"/>
                    <a:pt x="12912" y="21117"/>
                    <a:pt x="12912" y="20514"/>
                  </a:cubicBezTo>
                  <a:cubicBezTo>
                    <a:pt x="12912" y="18583"/>
                    <a:pt x="12912" y="18583"/>
                    <a:pt x="12912" y="18583"/>
                  </a:cubicBezTo>
                  <a:cubicBezTo>
                    <a:pt x="13575" y="18402"/>
                    <a:pt x="14179" y="18161"/>
                    <a:pt x="14782" y="17859"/>
                  </a:cubicBezTo>
                  <a:cubicBezTo>
                    <a:pt x="16109" y="19187"/>
                    <a:pt x="16109" y="19187"/>
                    <a:pt x="16109" y="19187"/>
                  </a:cubicBezTo>
                  <a:cubicBezTo>
                    <a:pt x="16532" y="19609"/>
                    <a:pt x="17196" y="19609"/>
                    <a:pt x="17618" y="19187"/>
                  </a:cubicBezTo>
                  <a:cubicBezTo>
                    <a:pt x="19187" y="17678"/>
                    <a:pt x="19187" y="17678"/>
                    <a:pt x="19187" y="17678"/>
                  </a:cubicBezTo>
                  <a:cubicBezTo>
                    <a:pt x="19609" y="17256"/>
                    <a:pt x="19609" y="16592"/>
                    <a:pt x="19187" y="16170"/>
                  </a:cubicBezTo>
                  <a:cubicBezTo>
                    <a:pt x="17799" y="14782"/>
                    <a:pt x="17799" y="14782"/>
                    <a:pt x="17799" y="14782"/>
                  </a:cubicBezTo>
                  <a:cubicBezTo>
                    <a:pt x="18161" y="14239"/>
                    <a:pt x="18402" y="13636"/>
                    <a:pt x="18583" y="12972"/>
                  </a:cubicBezTo>
                  <a:cubicBezTo>
                    <a:pt x="20514" y="12972"/>
                    <a:pt x="20514" y="12972"/>
                    <a:pt x="20514" y="12972"/>
                  </a:cubicBezTo>
                  <a:cubicBezTo>
                    <a:pt x="21057" y="12972"/>
                    <a:pt x="21600" y="12489"/>
                    <a:pt x="21600" y="11886"/>
                  </a:cubicBezTo>
                  <a:cubicBezTo>
                    <a:pt x="21600" y="10800"/>
                    <a:pt x="21600" y="10800"/>
                    <a:pt x="21600" y="10800"/>
                  </a:cubicBezTo>
                  <a:cubicBezTo>
                    <a:pt x="21600" y="9714"/>
                    <a:pt x="21600" y="9714"/>
                    <a:pt x="21600" y="9714"/>
                  </a:cubicBezTo>
                  <a:cubicBezTo>
                    <a:pt x="21600" y="9111"/>
                    <a:pt x="21057" y="8628"/>
                    <a:pt x="20514" y="8628"/>
                  </a:cubicBezTo>
                  <a:close/>
                  <a:moveTo>
                    <a:pt x="4223" y="10800"/>
                  </a:moveTo>
                  <a:cubicBezTo>
                    <a:pt x="4223" y="7180"/>
                    <a:pt x="7180" y="4284"/>
                    <a:pt x="10800" y="4284"/>
                  </a:cubicBezTo>
                  <a:cubicBezTo>
                    <a:pt x="14360" y="4284"/>
                    <a:pt x="17316" y="7180"/>
                    <a:pt x="17316" y="10800"/>
                  </a:cubicBezTo>
                  <a:cubicBezTo>
                    <a:pt x="17316" y="14420"/>
                    <a:pt x="14360" y="17316"/>
                    <a:pt x="10800" y="17316"/>
                  </a:cubicBezTo>
                  <a:cubicBezTo>
                    <a:pt x="7180" y="17316"/>
                    <a:pt x="4223" y="14420"/>
                    <a:pt x="4223" y="1080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grpSp>
      <p:grpSp>
        <p:nvGrpSpPr>
          <p:cNvPr id="292" name="Group 885"/>
          <p:cNvGrpSpPr/>
          <p:nvPr/>
        </p:nvGrpSpPr>
        <p:grpSpPr>
          <a:xfrm>
            <a:off x="3938703" y="1833171"/>
            <a:ext cx="348997" cy="667376"/>
            <a:chOff x="0" y="0"/>
            <a:chExt cx="723900" cy="723900"/>
          </a:xfrm>
          <a:solidFill>
            <a:schemeClr val="bg1"/>
          </a:solidFill>
        </p:grpSpPr>
        <p:sp>
          <p:nvSpPr>
            <p:cNvPr id="293" name="Shape 877"/>
            <p:cNvSpPr/>
            <p:nvPr/>
          </p:nvSpPr>
          <p:spPr>
            <a:xfrm>
              <a:off x="0" y="0"/>
              <a:ext cx="723901" cy="723901"/>
            </a:xfrm>
            <a:custGeom>
              <a:avLst/>
              <a:gdLst/>
              <a:ahLst/>
              <a:cxnLst>
                <a:cxn ang="0">
                  <a:pos x="wd2" y="hd2"/>
                </a:cxn>
                <a:cxn ang="5400000">
                  <a:pos x="wd2" y="hd2"/>
                </a:cxn>
                <a:cxn ang="10800000">
                  <a:pos x="wd2" y="hd2"/>
                </a:cxn>
                <a:cxn ang="16200000">
                  <a:pos x="wd2" y="hd2"/>
                </a:cxn>
              </a:cxnLst>
              <a:rect l="0" t="0" r="r" b="b"/>
              <a:pathLst>
                <a:path w="21600" h="21600" extrusionOk="0">
                  <a:moveTo>
                    <a:pt x="20048" y="0"/>
                  </a:moveTo>
                  <a:cubicBezTo>
                    <a:pt x="1552" y="0"/>
                    <a:pt x="1552" y="0"/>
                    <a:pt x="1552" y="0"/>
                  </a:cubicBezTo>
                  <a:cubicBezTo>
                    <a:pt x="696" y="0"/>
                    <a:pt x="0" y="696"/>
                    <a:pt x="0" y="1552"/>
                  </a:cubicBezTo>
                  <a:cubicBezTo>
                    <a:pt x="0" y="20048"/>
                    <a:pt x="0" y="20048"/>
                    <a:pt x="0" y="20048"/>
                  </a:cubicBezTo>
                  <a:cubicBezTo>
                    <a:pt x="0" y="20904"/>
                    <a:pt x="696" y="21600"/>
                    <a:pt x="1552" y="21600"/>
                  </a:cubicBezTo>
                  <a:cubicBezTo>
                    <a:pt x="5300" y="21600"/>
                    <a:pt x="5300" y="21600"/>
                    <a:pt x="5300" y="21600"/>
                  </a:cubicBezTo>
                  <a:cubicBezTo>
                    <a:pt x="6745" y="21600"/>
                    <a:pt x="6745" y="21600"/>
                    <a:pt x="6745" y="21600"/>
                  </a:cubicBezTo>
                  <a:cubicBezTo>
                    <a:pt x="8859" y="21600"/>
                    <a:pt x="8859" y="21600"/>
                    <a:pt x="8859" y="21600"/>
                  </a:cubicBezTo>
                  <a:cubicBezTo>
                    <a:pt x="20048" y="21600"/>
                    <a:pt x="20048" y="21600"/>
                    <a:pt x="20048" y="21600"/>
                  </a:cubicBezTo>
                  <a:cubicBezTo>
                    <a:pt x="20904" y="21600"/>
                    <a:pt x="21600" y="20904"/>
                    <a:pt x="21600" y="20048"/>
                  </a:cubicBezTo>
                  <a:cubicBezTo>
                    <a:pt x="21600" y="9877"/>
                    <a:pt x="21600" y="9877"/>
                    <a:pt x="21600" y="9877"/>
                  </a:cubicBezTo>
                  <a:cubicBezTo>
                    <a:pt x="21600" y="7414"/>
                    <a:pt x="21600" y="7414"/>
                    <a:pt x="21600" y="7414"/>
                  </a:cubicBezTo>
                  <a:cubicBezTo>
                    <a:pt x="21600" y="6397"/>
                    <a:pt x="21600" y="6397"/>
                    <a:pt x="21600" y="6397"/>
                  </a:cubicBezTo>
                  <a:cubicBezTo>
                    <a:pt x="21600" y="1552"/>
                    <a:pt x="21600" y="1552"/>
                    <a:pt x="21600" y="1552"/>
                  </a:cubicBezTo>
                  <a:cubicBezTo>
                    <a:pt x="21600" y="696"/>
                    <a:pt x="20904" y="0"/>
                    <a:pt x="20048" y="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4" name="Shape 878"/>
            <p:cNvSpPr/>
            <p:nvPr/>
          </p:nvSpPr>
          <p:spPr>
            <a:xfrm>
              <a:off x="392128" y="250157"/>
              <a:ext cx="192459" cy="355308"/>
            </a:xfrm>
            <a:custGeom>
              <a:avLst/>
              <a:gdLst/>
              <a:ahLst/>
              <a:cxnLst>
                <a:cxn ang="0">
                  <a:pos x="wd2" y="hd2"/>
                </a:cxn>
                <a:cxn ang="5400000">
                  <a:pos x="wd2" y="hd2"/>
                </a:cxn>
                <a:cxn ang="10800000">
                  <a:pos x="wd2" y="hd2"/>
                </a:cxn>
                <a:cxn ang="16200000">
                  <a:pos x="wd2" y="hd2"/>
                </a:cxn>
              </a:cxnLst>
              <a:rect l="0" t="0" r="r" b="b"/>
              <a:pathLst>
                <a:path w="21600" h="21600" extrusionOk="0">
                  <a:moveTo>
                    <a:pt x="20796" y="55"/>
                  </a:moveTo>
                  <a:cubicBezTo>
                    <a:pt x="20495" y="0"/>
                    <a:pt x="20294" y="0"/>
                    <a:pt x="19993" y="0"/>
                  </a:cubicBezTo>
                  <a:cubicBezTo>
                    <a:pt x="19691" y="0"/>
                    <a:pt x="19390" y="55"/>
                    <a:pt x="19088" y="109"/>
                  </a:cubicBezTo>
                  <a:cubicBezTo>
                    <a:pt x="703" y="6982"/>
                    <a:pt x="703" y="6982"/>
                    <a:pt x="703" y="6982"/>
                  </a:cubicBezTo>
                  <a:cubicBezTo>
                    <a:pt x="301" y="7145"/>
                    <a:pt x="0" y="7418"/>
                    <a:pt x="0" y="7691"/>
                  </a:cubicBezTo>
                  <a:cubicBezTo>
                    <a:pt x="0" y="20727"/>
                    <a:pt x="0" y="20727"/>
                    <a:pt x="0" y="20727"/>
                  </a:cubicBezTo>
                  <a:cubicBezTo>
                    <a:pt x="0" y="21055"/>
                    <a:pt x="301" y="21327"/>
                    <a:pt x="904" y="21491"/>
                  </a:cubicBezTo>
                  <a:cubicBezTo>
                    <a:pt x="1105" y="21545"/>
                    <a:pt x="1407" y="21600"/>
                    <a:pt x="1607" y="21600"/>
                  </a:cubicBezTo>
                  <a:cubicBezTo>
                    <a:pt x="1909" y="21600"/>
                    <a:pt x="2210" y="21545"/>
                    <a:pt x="2512" y="21436"/>
                  </a:cubicBezTo>
                  <a:cubicBezTo>
                    <a:pt x="20897" y="14618"/>
                    <a:pt x="20897" y="14618"/>
                    <a:pt x="20897" y="14618"/>
                  </a:cubicBezTo>
                  <a:cubicBezTo>
                    <a:pt x="21399" y="14455"/>
                    <a:pt x="21600" y="14182"/>
                    <a:pt x="21600" y="13909"/>
                  </a:cubicBezTo>
                  <a:cubicBezTo>
                    <a:pt x="21600" y="873"/>
                    <a:pt x="21600" y="873"/>
                    <a:pt x="21600" y="873"/>
                  </a:cubicBezTo>
                  <a:cubicBezTo>
                    <a:pt x="21600" y="545"/>
                    <a:pt x="21299" y="218"/>
                    <a:pt x="20796" y="55"/>
                  </a:cubicBezTo>
                  <a:close/>
                  <a:moveTo>
                    <a:pt x="19993" y="13909"/>
                  </a:moveTo>
                  <a:cubicBezTo>
                    <a:pt x="1607" y="20727"/>
                    <a:pt x="1607" y="20727"/>
                    <a:pt x="1607" y="20727"/>
                  </a:cubicBezTo>
                  <a:cubicBezTo>
                    <a:pt x="1607" y="7691"/>
                    <a:pt x="1607" y="7691"/>
                    <a:pt x="1607" y="7691"/>
                  </a:cubicBezTo>
                  <a:cubicBezTo>
                    <a:pt x="19993" y="873"/>
                    <a:pt x="19993" y="873"/>
                    <a:pt x="19993" y="873"/>
                  </a:cubicBezTo>
                  <a:lnTo>
                    <a:pt x="19993" y="13909"/>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5" name="Shape 879"/>
            <p:cNvSpPr/>
            <p:nvPr/>
          </p:nvSpPr>
          <p:spPr>
            <a:xfrm>
              <a:off x="403516" y="259267"/>
              <a:ext cx="169683" cy="33708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4181"/>
                  </a:lnTo>
                  <a:lnTo>
                    <a:pt x="21600" y="0"/>
                  </a:lnTo>
                  <a:lnTo>
                    <a:pt x="0" y="7468"/>
                  </a:lnTo>
                  <a:lnTo>
                    <a:pt x="0" y="2160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6" name="Shape 880"/>
            <p:cNvSpPr/>
            <p:nvPr/>
          </p:nvSpPr>
          <p:spPr>
            <a:xfrm>
              <a:off x="151840" y="128305"/>
              <a:ext cx="406934" cy="221688"/>
            </a:xfrm>
            <a:custGeom>
              <a:avLst/>
              <a:gdLst/>
              <a:ahLst/>
              <a:cxnLst>
                <a:cxn ang="0">
                  <a:pos x="wd2" y="hd2"/>
                </a:cxn>
                <a:cxn ang="5400000">
                  <a:pos x="wd2" y="hd2"/>
                </a:cxn>
                <a:cxn ang="10800000">
                  <a:pos x="wd2" y="hd2"/>
                </a:cxn>
                <a:cxn ang="16200000">
                  <a:pos x="wd2" y="hd2"/>
                </a:cxn>
              </a:cxnLst>
              <a:rect l="0" t="0" r="r" b="b"/>
              <a:pathLst>
                <a:path w="21600" h="21600" extrusionOk="0">
                  <a:moveTo>
                    <a:pt x="21600" y="9007"/>
                  </a:moveTo>
                  <a:cubicBezTo>
                    <a:pt x="21552" y="8483"/>
                    <a:pt x="21362" y="8045"/>
                    <a:pt x="21124" y="7870"/>
                  </a:cubicBezTo>
                  <a:cubicBezTo>
                    <a:pt x="10229" y="87"/>
                    <a:pt x="10229" y="87"/>
                    <a:pt x="10229" y="87"/>
                  </a:cubicBezTo>
                  <a:cubicBezTo>
                    <a:pt x="10134" y="0"/>
                    <a:pt x="10039" y="0"/>
                    <a:pt x="9944" y="0"/>
                  </a:cubicBezTo>
                  <a:cubicBezTo>
                    <a:pt x="9801" y="0"/>
                    <a:pt x="9658" y="87"/>
                    <a:pt x="9563" y="175"/>
                  </a:cubicBezTo>
                  <a:cubicBezTo>
                    <a:pt x="381" y="10931"/>
                    <a:pt x="381" y="10931"/>
                    <a:pt x="381" y="10931"/>
                  </a:cubicBezTo>
                  <a:cubicBezTo>
                    <a:pt x="143" y="11281"/>
                    <a:pt x="0" y="11718"/>
                    <a:pt x="0" y="12243"/>
                  </a:cubicBezTo>
                  <a:cubicBezTo>
                    <a:pt x="48" y="12768"/>
                    <a:pt x="238" y="13292"/>
                    <a:pt x="476" y="13467"/>
                  </a:cubicBezTo>
                  <a:cubicBezTo>
                    <a:pt x="11847" y="21513"/>
                    <a:pt x="11847" y="21513"/>
                    <a:pt x="11847" y="21513"/>
                  </a:cubicBezTo>
                  <a:cubicBezTo>
                    <a:pt x="11942" y="21513"/>
                    <a:pt x="12037" y="21600"/>
                    <a:pt x="12132" y="21600"/>
                  </a:cubicBezTo>
                  <a:cubicBezTo>
                    <a:pt x="12275" y="21600"/>
                    <a:pt x="12418" y="21513"/>
                    <a:pt x="12560" y="21338"/>
                  </a:cubicBezTo>
                  <a:cubicBezTo>
                    <a:pt x="21267" y="10319"/>
                    <a:pt x="21267" y="10319"/>
                    <a:pt x="21267" y="10319"/>
                  </a:cubicBezTo>
                  <a:cubicBezTo>
                    <a:pt x="21505" y="10057"/>
                    <a:pt x="21600" y="9532"/>
                    <a:pt x="21600" y="9007"/>
                  </a:cubicBezTo>
                  <a:close/>
                  <a:moveTo>
                    <a:pt x="12132" y="20201"/>
                  </a:moveTo>
                  <a:cubicBezTo>
                    <a:pt x="761" y="12155"/>
                    <a:pt x="761" y="12155"/>
                    <a:pt x="761" y="12155"/>
                  </a:cubicBezTo>
                  <a:cubicBezTo>
                    <a:pt x="9944" y="1399"/>
                    <a:pt x="9944" y="1399"/>
                    <a:pt x="9944" y="1399"/>
                  </a:cubicBezTo>
                  <a:cubicBezTo>
                    <a:pt x="20839" y="9182"/>
                    <a:pt x="20839" y="9182"/>
                    <a:pt x="20839" y="9182"/>
                  </a:cubicBezTo>
                  <a:lnTo>
                    <a:pt x="12132" y="2020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7" name="Shape 881"/>
            <p:cNvSpPr/>
            <p:nvPr/>
          </p:nvSpPr>
          <p:spPr>
            <a:xfrm>
              <a:off x="162469" y="140832"/>
              <a:ext cx="385676" cy="196634"/>
            </a:xfrm>
            <a:custGeom>
              <a:avLst/>
              <a:gdLst/>
              <a:ahLst/>
              <a:cxnLst>
                <a:cxn ang="0">
                  <a:pos x="wd2" y="hd2"/>
                </a:cxn>
                <a:cxn ang="5400000">
                  <a:pos x="wd2" y="hd2"/>
                </a:cxn>
                <a:cxn ang="10800000">
                  <a:pos x="wd2" y="hd2"/>
                </a:cxn>
                <a:cxn ang="16200000">
                  <a:pos x="wd2" y="hd2"/>
                </a:cxn>
              </a:cxnLst>
              <a:rect l="0" t="0" r="r" b="b"/>
              <a:pathLst>
                <a:path w="21600" h="21600" extrusionOk="0">
                  <a:moveTo>
                    <a:pt x="0" y="12343"/>
                  </a:moveTo>
                  <a:lnTo>
                    <a:pt x="12203" y="21600"/>
                  </a:lnTo>
                  <a:lnTo>
                    <a:pt x="21600" y="8882"/>
                  </a:lnTo>
                  <a:lnTo>
                    <a:pt x="9886" y="0"/>
                  </a:lnTo>
                  <a:lnTo>
                    <a:pt x="0" y="12343"/>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8" name="Shape 882"/>
            <p:cNvSpPr/>
            <p:nvPr/>
          </p:nvSpPr>
          <p:spPr>
            <a:xfrm>
              <a:off x="141970" y="282423"/>
              <a:ext cx="231938" cy="328356"/>
            </a:xfrm>
            <a:custGeom>
              <a:avLst/>
              <a:gdLst/>
              <a:ahLst/>
              <a:cxnLst>
                <a:cxn ang="0">
                  <a:pos x="wd2" y="hd2"/>
                </a:cxn>
                <a:cxn ang="5400000">
                  <a:pos x="wd2" y="hd2"/>
                </a:cxn>
                <a:cxn ang="10800000">
                  <a:pos x="wd2" y="hd2"/>
                </a:cxn>
                <a:cxn ang="16200000">
                  <a:pos x="wd2" y="hd2"/>
                </a:cxn>
              </a:cxnLst>
              <a:rect l="0" t="0" r="r" b="b"/>
              <a:pathLst>
                <a:path w="21600" h="21600" extrusionOk="0">
                  <a:moveTo>
                    <a:pt x="20766" y="5370"/>
                  </a:moveTo>
                  <a:cubicBezTo>
                    <a:pt x="1751" y="118"/>
                    <a:pt x="1751" y="118"/>
                    <a:pt x="1751" y="118"/>
                  </a:cubicBezTo>
                  <a:cubicBezTo>
                    <a:pt x="1668" y="59"/>
                    <a:pt x="1501" y="0"/>
                    <a:pt x="1334" y="0"/>
                  </a:cubicBezTo>
                  <a:cubicBezTo>
                    <a:pt x="1001" y="0"/>
                    <a:pt x="751" y="59"/>
                    <a:pt x="584" y="177"/>
                  </a:cubicBezTo>
                  <a:cubicBezTo>
                    <a:pt x="167" y="354"/>
                    <a:pt x="0" y="649"/>
                    <a:pt x="0" y="944"/>
                  </a:cubicBezTo>
                  <a:cubicBezTo>
                    <a:pt x="0" y="15462"/>
                    <a:pt x="0" y="15462"/>
                    <a:pt x="0" y="15462"/>
                  </a:cubicBezTo>
                  <a:cubicBezTo>
                    <a:pt x="0" y="15875"/>
                    <a:pt x="334" y="16230"/>
                    <a:pt x="834" y="16348"/>
                  </a:cubicBezTo>
                  <a:cubicBezTo>
                    <a:pt x="19765" y="21541"/>
                    <a:pt x="19765" y="21541"/>
                    <a:pt x="19765" y="21541"/>
                  </a:cubicBezTo>
                  <a:cubicBezTo>
                    <a:pt x="19932" y="21600"/>
                    <a:pt x="20099" y="21600"/>
                    <a:pt x="20266" y="21600"/>
                  </a:cubicBezTo>
                  <a:cubicBezTo>
                    <a:pt x="20516" y="21600"/>
                    <a:pt x="20766" y="21541"/>
                    <a:pt x="21016" y="21423"/>
                  </a:cubicBezTo>
                  <a:cubicBezTo>
                    <a:pt x="21350" y="21246"/>
                    <a:pt x="21600" y="21010"/>
                    <a:pt x="21600" y="20656"/>
                  </a:cubicBezTo>
                  <a:cubicBezTo>
                    <a:pt x="21600" y="6256"/>
                    <a:pt x="21600" y="6256"/>
                    <a:pt x="21600" y="6256"/>
                  </a:cubicBezTo>
                  <a:cubicBezTo>
                    <a:pt x="21600" y="5843"/>
                    <a:pt x="21266" y="5489"/>
                    <a:pt x="20766" y="5370"/>
                  </a:cubicBezTo>
                  <a:close/>
                  <a:moveTo>
                    <a:pt x="20266" y="20656"/>
                  </a:moveTo>
                  <a:cubicBezTo>
                    <a:pt x="1334" y="15462"/>
                    <a:pt x="1334" y="15462"/>
                    <a:pt x="1334" y="15462"/>
                  </a:cubicBezTo>
                  <a:cubicBezTo>
                    <a:pt x="1334" y="944"/>
                    <a:pt x="1334" y="944"/>
                    <a:pt x="1334" y="944"/>
                  </a:cubicBezTo>
                  <a:cubicBezTo>
                    <a:pt x="20266" y="6256"/>
                    <a:pt x="20266" y="6256"/>
                    <a:pt x="20266" y="6256"/>
                  </a:cubicBezTo>
                  <a:lnTo>
                    <a:pt x="20266" y="20656"/>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9" name="Shape 883"/>
            <p:cNvSpPr/>
            <p:nvPr/>
          </p:nvSpPr>
          <p:spPr>
            <a:xfrm>
              <a:off x="153358" y="294191"/>
              <a:ext cx="208023" cy="305959"/>
            </a:xfrm>
            <a:custGeom>
              <a:avLst/>
              <a:gdLst/>
              <a:ahLst/>
              <a:cxnLst>
                <a:cxn ang="0">
                  <a:pos x="wd2" y="hd2"/>
                </a:cxn>
                <a:cxn ang="5400000">
                  <a:pos x="wd2" y="hd2"/>
                </a:cxn>
                <a:cxn ang="10800000">
                  <a:pos x="wd2" y="hd2"/>
                </a:cxn>
                <a:cxn ang="16200000">
                  <a:pos x="wd2" y="hd2"/>
                </a:cxn>
              </a:cxnLst>
              <a:rect l="0" t="0" r="r" b="b"/>
              <a:pathLst>
                <a:path w="21600" h="21600" extrusionOk="0">
                  <a:moveTo>
                    <a:pt x="0" y="15892"/>
                  </a:moveTo>
                  <a:lnTo>
                    <a:pt x="21600" y="21600"/>
                  </a:lnTo>
                  <a:lnTo>
                    <a:pt x="21600" y="5762"/>
                  </a:lnTo>
                  <a:lnTo>
                    <a:pt x="0" y="0"/>
                  </a:lnTo>
                  <a:lnTo>
                    <a:pt x="0" y="15892"/>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300" name="Shape 884"/>
            <p:cNvSpPr/>
            <p:nvPr/>
          </p:nvSpPr>
          <p:spPr>
            <a:xfrm>
              <a:off x="157155" y="133619"/>
              <a:ext cx="181830" cy="193978"/>
            </a:xfrm>
            <a:custGeom>
              <a:avLst/>
              <a:gdLst/>
              <a:ahLst/>
              <a:cxnLst>
                <a:cxn ang="0">
                  <a:pos x="wd2" y="hd2"/>
                </a:cxn>
                <a:cxn ang="5400000">
                  <a:pos x="wd2" y="hd2"/>
                </a:cxn>
                <a:cxn ang="10800000">
                  <a:pos x="wd2" y="hd2"/>
                </a:cxn>
                <a:cxn ang="16200000">
                  <a:pos x="wd2" y="hd2"/>
                </a:cxn>
              </a:cxnLst>
              <a:rect l="0" t="0" r="r" b="b"/>
              <a:pathLst>
                <a:path w="21600" h="21600" extrusionOk="0">
                  <a:moveTo>
                    <a:pt x="21600" y="211"/>
                  </a:moveTo>
                  <a:lnTo>
                    <a:pt x="21600" y="21600"/>
                  </a:lnTo>
                  <a:lnTo>
                    <a:pt x="722" y="14076"/>
                  </a:lnTo>
                  <a:lnTo>
                    <a:pt x="0" y="13104"/>
                  </a:lnTo>
                  <a:lnTo>
                    <a:pt x="21284" y="0"/>
                  </a:lnTo>
                  <a:lnTo>
                    <a:pt x="21600" y="21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grpSp>
      <p:grpSp>
        <p:nvGrpSpPr>
          <p:cNvPr id="285" name="Group 891"/>
          <p:cNvGrpSpPr/>
          <p:nvPr/>
        </p:nvGrpSpPr>
        <p:grpSpPr>
          <a:xfrm>
            <a:off x="6716227" y="1833171"/>
            <a:ext cx="348997" cy="667376"/>
            <a:chOff x="0" y="0"/>
            <a:chExt cx="723900" cy="723900"/>
          </a:xfrm>
          <a:solidFill>
            <a:schemeClr val="bg1"/>
          </a:solidFill>
        </p:grpSpPr>
        <p:sp>
          <p:nvSpPr>
            <p:cNvPr id="286" name="Shape 886"/>
            <p:cNvSpPr/>
            <p:nvPr/>
          </p:nvSpPr>
          <p:spPr>
            <a:xfrm>
              <a:off x="0" y="0"/>
              <a:ext cx="723901" cy="723901"/>
            </a:xfrm>
            <a:custGeom>
              <a:avLst/>
              <a:gdLst/>
              <a:ahLst/>
              <a:cxnLst>
                <a:cxn ang="0">
                  <a:pos x="wd2" y="hd2"/>
                </a:cxn>
                <a:cxn ang="5400000">
                  <a:pos x="wd2" y="hd2"/>
                </a:cxn>
                <a:cxn ang="10800000">
                  <a:pos x="wd2" y="hd2"/>
                </a:cxn>
                <a:cxn ang="16200000">
                  <a:pos x="wd2" y="hd2"/>
                </a:cxn>
              </a:cxnLst>
              <a:rect l="0" t="0" r="r" b="b"/>
              <a:pathLst>
                <a:path w="21600" h="21600" extrusionOk="0">
                  <a:moveTo>
                    <a:pt x="20048" y="0"/>
                  </a:moveTo>
                  <a:cubicBezTo>
                    <a:pt x="1552" y="0"/>
                    <a:pt x="1552" y="0"/>
                    <a:pt x="1552" y="0"/>
                  </a:cubicBezTo>
                  <a:cubicBezTo>
                    <a:pt x="696" y="0"/>
                    <a:pt x="0" y="696"/>
                    <a:pt x="0" y="1552"/>
                  </a:cubicBezTo>
                  <a:cubicBezTo>
                    <a:pt x="0" y="20048"/>
                    <a:pt x="0" y="20048"/>
                    <a:pt x="0" y="20048"/>
                  </a:cubicBezTo>
                  <a:cubicBezTo>
                    <a:pt x="0" y="20904"/>
                    <a:pt x="696" y="21600"/>
                    <a:pt x="1552" y="21600"/>
                  </a:cubicBezTo>
                  <a:cubicBezTo>
                    <a:pt x="5300" y="21600"/>
                    <a:pt x="5300" y="21600"/>
                    <a:pt x="5300" y="21600"/>
                  </a:cubicBezTo>
                  <a:cubicBezTo>
                    <a:pt x="6745" y="21600"/>
                    <a:pt x="6745" y="21600"/>
                    <a:pt x="6745" y="21600"/>
                  </a:cubicBezTo>
                  <a:cubicBezTo>
                    <a:pt x="8859" y="21600"/>
                    <a:pt x="8859" y="21600"/>
                    <a:pt x="8859" y="21600"/>
                  </a:cubicBezTo>
                  <a:cubicBezTo>
                    <a:pt x="10171" y="21600"/>
                    <a:pt x="10171" y="21600"/>
                    <a:pt x="10171" y="21600"/>
                  </a:cubicBezTo>
                  <a:cubicBezTo>
                    <a:pt x="20048" y="21600"/>
                    <a:pt x="20048" y="21600"/>
                    <a:pt x="20048" y="21600"/>
                  </a:cubicBezTo>
                  <a:cubicBezTo>
                    <a:pt x="20904" y="21600"/>
                    <a:pt x="21600" y="20904"/>
                    <a:pt x="21600" y="20048"/>
                  </a:cubicBezTo>
                  <a:cubicBezTo>
                    <a:pt x="21600" y="18683"/>
                    <a:pt x="21600" y="18683"/>
                    <a:pt x="21600" y="18683"/>
                  </a:cubicBezTo>
                  <a:cubicBezTo>
                    <a:pt x="21600" y="9877"/>
                    <a:pt x="21600" y="9877"/>
                    <a:pt x="21600" y="9877"/>
                  </a:cubicBezTo>
                  <a:cubicBezTo>
                    <a:pt x="21600" y="7414"/>
                    <a:pt x="21600" y="7414"/>
                    <a:pt x="21600" y="7414"/>
                  </a:cubicBezTo>
                  <a:cubicBezTo>
                    <a:pt x="21600" y="6397"/>
                    <a:pt x="21600" y="6397"/>
                    <a:pt x="21600" y="6397"/>
                  </a:cubicBezTo>
                  <a:cubicBezTo>
                    <a:pt x="21600" y="1552"/>
                    <a:pt x="21600" y="1552"/>
                    <a:pt x="21600" y="1552"/>
                  </a:cubicBezTo>
                  <a:cubicBezTo>
                    <a:pt x="21600" y="696"/>
                    <a:pt x="20904" y="0"/>
                    <a:pt x="20048" y="0"/>
                  </a:cubicBezTo>
                  <a:close/>
                  <a:moveTo>
                    <a:pt x="4256" y="15685"/>
                  </a:moveTo>
                  <a:cubicBezTo>
                    <a:pt x="4336" y="15765"/>
                    <a:pt x="4336" y="15765"/>
                    <a:pt x="4336" y="15765"/>
                  </a:cubicBezTo>
                  <a:cubicBezTo>
                    <a:pt x="4336" y="15765"/>
                    <a:pt x="4336" y="15765"/>
                    <a:pt x="4336" y="15765"/>
                  </a:cubicBezTo>
                  <a:lnTo>
                    <a:pt x="4256" y="15685"/>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12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7" name="Shape 887"/>
            <p:cNvSpPr/>
            <p:nvPr/>
          </p:nvSpPr>
          <p:spPr>
            <a:xfrm>
              <a:off x="44033" y="149942"/>
              <a:ext cx="634695" cy="423257"/>
            </a:xfrm>
            <a:custGeom>
              <a:avLst/>
              <a:gdLst/>
              <a:ahLst/>
              <a:cxnLst>
                <a:cxn ang="0">
                  <a:pos x="wd2" y="hd2"/>
                </a:cxn>
                <a:cxn ang="5400000">
                  <a:pos x="wd2" y="hd2"/>
                </a:cxn>
                <a:cxn ang="10800000">
                  <a:pos x="wd2" y="hd2"/>
                </a:cxn>
                <a:cxn ang="16200000">
                  <a:pos x="wd2" y="hd2"/>
                </a:cxn>
              </a:cxnLst>
              <a:rect l="0" t="0" r="r" b="b"/>
              <a:pathLst>
                <a:path w="21600" h="21600" extrusionOk="0">
                  <a:moveTo>
                    <a:pt x="17481" y="9747"/>
                  </a:moveTo>
                  <a:cubicBezTo>
                    <a:pt x="17512" y="9336"/>
                    <a:pt x="17542" y="8924"/>
                    <a:pt x="17542" y="8512"/>
                  </a:cubicBezTo>
                  <a:cubicBezTo>
                    <a:pt x="17542" y="3844"/>
                    <a:pt x="14980" y="0"/>
                    <a:pt x="11868" y="0"/>
                  </a:cubicBezTo>
                  <a:cubicBezTo>
                    <a:pt x="10617" y="0"/>
                    <a:pt x="9427" y="595"/>
                    <a:pt x="8420" y="1739"/>
                  </a:cubicBezTo>
                  <a:cubicBezTo>
                    <a:pt x="7505" y="2792"/>
                    <a:pt x="6834" y="4210"/>
                    <a:pt x="6468" y="5858"/>
                  </a:cubicBezTo>
                  <a:cubicBezTo>
                    <a:pt x="6163" y="5675"/>
                    <a:pt x="5827" y="5629"/>
                    <a:pt x="5522" y="5629"/>
                  </a:cubicBezTo>
                  <a:cubicBezTo>
                    <a:pt x="3905" y="5629"/>
                    <a:pt x="2593" y="7551"/>
                    <a:pt x="2593" y="9931"/>
                  </a:cubicBezTo>
                  <a:cubicBezTo>
                    <a:pt x="2593" y="9976"/>
                    <a:pt x="2593" y="10022"/>
                    <a:pt x="2593" y="10068"/>
                  </a:cubicBezTo>
                  <a:cubicBezTo>
                    <a:pt x="1007" y="11075"/>
                    <a:pt x="0" y="13408"/>
                    <a:pt x="0" y="16017"/>
                  </a:cubicBezTo>
                  <a:cubicBezTo>
                    <a:pt x="0" y="18259"/>
                    <a:pt x="763" y="20319"/>
                    <a:pt x="2044" y="21554"/>
                  </a:cubicBezTo>
                  <a:cubicBezTo>
                    <a:pt x="2075" y="21600"/>
                    <a:pt x="2075" y="21600"/>
                    <a:pt x="2075" y="21600"/>
                  </a:cubicBezTo>
                  <a:cubicBezTo>
                    <a:pt x="19373" y="21600"/>
                    <a:pt x="19373" y="21600"/>
                    <a:pt x="19373" y="21600"/>
                  </a:cubicBezTo>
                  <a:cubicBezTo>
                    <a:pt x="19586" y="21371"/>
                    <a:pt x="19586" y="21371"/>
                    <a:pt x="19586" y="21371"/>
                  </a:cubicBezTo>
                  <a:cubicBezTo>
                    <a:pt x="20868" y="20227"/>
                    <a:pt x="21600" y="18214"/>
                    <a:pt x="21600" y="16017"/>
                  </a:cubicBezTo>
                  <a:cubicBezTo>
                    <a:pt x="21600" y="12585"/>
                    <a:pt x="19769" y="9793"/>
                    <a:pt x="17481" y="9747"/>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12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8" name="Shape 888"/>
            <p:cNvSpPr/>
            <p:nvPr/>
          </p:nvSpPr>
          <p:spPr>
            <a:xfrm>
              <a:off x="302162" y="215234"/>
              <a:ext cx="184108" cy="94142"/>
            </a:xfrm>
            <a:custGeom>
              <a:avLst/>
              <a:gdLst/>
              <a:ahLst/>
              <a:cxnLst>
                <a:cxn ang="0">
                  <a:pos x="wd2" y="hd2"/>
                </a:cxn>
                <a:cxn ang="5400000">
                  <a:pos x="wd2" y="hd2"/>
                </a:cxn>
                <a:cxn ang="10800000">
                  <a:pos x="wd2" y="hd2"/>
                </a:cxn>
                <a:cxn ang="16200000">
                  <a:pos x="wd2" y="hd2"/>
                </a:cxn>
              </a:cxnLst>
              <a:rect l="0" t="0" r="r" b="b"/>
              <a:pathLst>
                <a:path w="21600" h="21600" extrusionOk="0">
                  <a:moveTo>
                    <a:pt x="3899" y="21600"/>
                  </a:moveTo>
                  <a:cubicBezTo>
                    <a:pt x="3899" y="21394"/>
                    <a:pt x="3899" y="21394"/>
                    <a:pt x="3899" y="21189"/>
                  </a:cubicBezTo>
                  <a:cubicBezTo>
                    <a:pt x="3899" y="13783"/>
                    <a:pt x="6954" y="7611"/>
                    <a:pt x="10747" y="7611"/>
                  </a:cubicBezTo>
                  <a:cubicBezTo>
                    <a:pt x="14646" y="7611"/>
                    <a:pt x="17701" y="13783"/>
                    <a:pt x="17701" y="21189"/>
                  </a:cubicBezTo>
                  <a:cubicBezTo>
                    <a:pt x="17701" y="21394"/>
                    <a:pt x="17701" y="21394"/>
                    <a:pt x="17701" y="21600"/>
                  </a:cubicBezTo>
                  <a:cubicBezTo>
                    <a:pt x="21284" y="21600"/>
                    <a:pt x="21284" y="21600"/>
                    <a:pt x="21284" y="21600"/>
                  </a:cubicBezTo>
                  <a:cubicBezTo>
                    <a:pt x="21389" y="21600"/>
                    <a:pt x="21495" y="21600"/>
                    <a:pt x="21600" y="21600"/>
                  </a:cubicBezTo>
                  <a:cubicBezTo>
                    <a:pt x="21600" y="21394"/>
                    <a:pt x="21600" y="21394"/>
                    <a:pt x="21600" y="21189"/>
                  </a:cubicBezTo>
                  <a:cubicBezTo>
                    <a:pt x="21600" y="9463"/>
                    <a:pt x="16753" y="0"/>
                    <a:pt x="10747" y="0"/>
                  </a:cubicBezTo>
                  <a:cubicBezTo>
                    <a:pt x="4847" y="0"/>
                    <a:pt x="0" y="9463"/>
                    <a:pt x="0" y="21189"/>
                  </a:cubicBezTo>
                  <a:cubicBezTo>
                    <a:pt x="0" y="21394"/>
                    <a:pt x="0" y="21394"/>
                    <a:pt x="0" y="21600"/>
                  </a:cubicBezTo>
                  <a:cubicBezTo>
                    <a:pt x="105" y="21600"/>
                    <a:pt x="211" y="21600"/>
                    <a:pt x="211" y="21600"/>
                  </a:cubicBezTo>
                  <a:lnTo>
                    <a:pt x="3899" y="2160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12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9" name="Shape 889"/>
            <p:cNvSpPr/>
            <p:nvPr/>
          </p:nvSpPr>
          <p:spPr>
            <a:xfrm>
              <a:off x="279007" y="321902"/>
              <a:ext cx="230419" cy="75541"/>
            </a:xfrm>
            <a:custGeom>
              <a:avLst/>
              <a:gdLst/>
              <a:ahLst/>
              <a:cxnLst>
                <a:cxn ang="0">
                  <a:pos x="wd2" y="hd2"/>
                </a:cxn>
                <a:cxn ang="5400000">
                  <a:pos x="wd2" y="hd2"/>
                </a:cxn>
                <a:cxn ang="10800000">
                  <a:pos x="wd2" y="hd2"/>
                </a:cxn>
                <a:cxn ang="16200000">
                  <a:pos x="wd2" y="hd2"/>
                </a:cxn>
              </a:cxnLst>
              <a:rect l="0" t="0" r="r" b="b"/>
              <a:pathLst>
                <a:path w="21600" h="21600" extrusionOk="0">
                  <a:moveTo>
                    <a:pt x="21600" y="7971"/>
                  </a:moveTo>
                  <a:cubicBezTo>
                    <a:pt x="21600" y="3600"/>
                    <a:pt x="20423" y="0"/>
                    <a:pt x="18995" y="0"/>
                  </a:cubicBezTo>
                  <a:cubicBezTo>
                    <a:pt x="2605" y="0"/>
                    <a:pt x="2605" y="0"/>
                    <a:pt x="2605" y="0"/>
                  </a:cubicBezTo>
                  <a:cubicBezTo>
                    <a:pt x="1177" y="0"/>
                    <a:pt x="0" y="3600"/>
                    <a:pt x="0" y="7971"/>
                  </a:cubicBezTo>
                  <a:cubicBezTo>
                    <a:pt x="0" y="21600"/>
                    <a:pt x="0" y="21600"/>
                    <a:pt x="0" y="21600"/>
                  </a:cubicBezTo>
                  <a:cubicBezTo>
                    <a:pt x="21600" y="21600"/>
                    <a:pt x="21600" y="21600"/>
                    <a:pt x="21600" y="21600"/>
                  </a:cubicBezTo>
                  <a:lnTo>
                    <a:pt x="21600" y="797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12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90" name="Shape 890"/>
            <p:cNvSpPr/>
            <p:nvPr/>
          </p:nvSpPr>
          <p:spPr>
            <a:xfrm>
              <a:off x="279007" y="429708"/>
              <a:ext cx="230419" cy="80477"/>
            </a:xfrm>
            <a:custGeom>
              <a:avLst/>
              <a:gdLst/>
              <a:ahLst/>
              <a:cxnLst>
                <a:cxn ang="0">
                  <a:pos x="wd2" y="hd2"/>
                </a:cxn>
                <a:cxn ang="5400000">
                  <a:pos x="wd2" y="hd2"/>
                </a:cxn>
                <a:cxn ang="10800000">
                  <a:pos x="wd2" y="hd2"/>
                </a:cxn>
                <a:cxn ang="16200000">
                  <a:pos x="wd2" y="hd2"/>
                </a:cxn>
              </a:cxnLst>
              <a:rect l="0" t="0" r="r" b="b"/>
              <a:pathLst>
                <a:path w="21600" h="21600" extrusionOk="0">
                  <a:moveTo>
                    <a:pt x="0" y="14160"/>
                  </a:moveTo>
                  <a:cubicBezTo>
                    <a:pt x="0" y="18240"/>
                    <a:pt x="1177" y="21600"/>
                    <a:pt x="2605" y="21600"/>
                  </a:cubicBezTo>
                  <a:cubicBezTo>
                    <a:pt x="18995" y="21600"/>
                    <a:pt x="18995" y="21600"/>
                    <a:pt x="18995" y="21600"/>
                  </a:cubicBezTo>
                  <a:cubicBezTo>
                    <a:pt x="20423" y="21600"/>
                    <a:pt x="21600" y="18240"/>
                    <a:pt x="21600" y="14160"/>
                  </a:cubicBezTo>
                  <a:cubicBezTo>
                    <a:pt x="21600" y="0"/>
                    <a:pt x="21600" y="0"/>
                    <a:pt x="21600" y="0"/>
                  </a:cubicBezTo>
                  <a:cubicBezTo>
                    <a:pt x="0" y="0"/>
                    <a:pt x="0" y="0"/>
                    <a:pt x="0" y="0"/>
                  </a:cubicBezTo>
                  <a:lnTo>
                    <a:pt x="0" y="1416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12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grpSp>
      <p:grpSp>
        <p:nvGrpSpPr>
          <p:cNvPr id="257" name="Group 918"/>
          <p:cNvGrpSpPr/>
          <p:nvPr/>
        </p:nvGrpSpPr>
        <p:grpSpPr>
          <a:xfrm>
            <a:off x="9826116" y="1834546"/>
            <a:ext cx="347561" cy="664631"/>
            <a:chOff x="0" y="0"/>
            <a:chExt cx="864960" cy="864960"/>
          </a:xfrm>
          <a:solidFill>
            <a:schemeClr val="bg1"/>
          </a:solidFill>
        </p:grpSpPr>
        <p:sp>
          <p:nvSpPr>
            <p:cNvPr id="258" name="Shape 892"/>
            <p:cNvSpPr/>
            <p:nvPr/>
          </p:nvSpPr>
          <p:spPr>
            <a:xfrm>
              <a:off x="0" y="0"/>
              <a:ext cx="864961" cy="864961"/>
            </a:xfrm>
            <a:custGeom>
              <a:avLst/>
              <a:gdLst/>
              <a:ahLst/>
              <a:cxnLst>
                <a:cxn ang="0">
                  <a:pos x="wd2" y="hd2"/>
                </a:cxn>
                <a:cxn ang="5400000">
                  <a:pos x="wd2" y="hd2"/>
                </a:cxn>
                <a:cxn ang="10800000">
                  <a:pos x="wd2" y="hd2"/>
                </a:cxn>
                <a:cxn ang="16200000">
                  <a:pos x="wd2" y="hd2"/>
                </a:cxn>
              </a:cxnLst>
              <a:rect l="0" t="0" r="r" b="b"/>
              <a:pathLst>
                <a:path w="21600" h="21600" extrusionOk="0">
                  <a:moveTo>
                    <a:pt x="20048" y="0"/>
                  </a:moveTo>
                  <a:cubicBezTo>
                    <a:pt x="1552" y="0"/>
                    <a:pt x="1552" y="0"/>
                    <a:pt x="1552" y="0"/>
                  </a:cubicBezTo>
                  <a:cubicBezTo>
                    <a:pt x="696" y="0"/>
                    <a:pt x="0" y="696"/>
                    <a:pt x="0" y="1552"/>
                  </a:cubicBezTo>
                  <a:cubicBezTo>
                    <a:pt x="0" y="20048"/>
                    <a:pt x="0" y="20048"/>
                    <a:pt x="0" y="20048"/>
                  </a:cubicBezTo>
                  <a:cubicBezTo>
                    <a:pt x="0" y="20904"/>
                    <a:pt x="696" y="21600"/>
                    <a:pt x="1552" y="21600"/>
                  </a:cubicBezTo>
                  <a:cubicBezTo>
                    <a:pt x="5300" y="21600"/>
                    <a:pt x="5300" y="21600"/>
                    <a:pt x="5300" y="21600"/>
                  </a:cubicBezTo>
                  <a:cubicBezTo>
                    <a:pt x="6049" y="21600"/>
                    <a:pt x="6049" y="21600"/>
                    <a:pt x="6049" y="21600"/>
                  </a:cubicBezTo>
                  <a:cubicBezTo>
                    <a:pt x="6745" y="21600"/>
                    <a:pt x="6745" y="21600"/>
                    <a:pt x="6745" y="21600"/>
                  </a:cubicBezTo>
                  <a:cubicBezTo>
                    <a:pt x="7682" y="21600"/>
                    <a:pt x="7682" y="21600"/>
                    <a:pt x="7682" y="21600"/>
                  </a:cubicBezTo>
                  <a:cubicBezTo>
                    <a:pt x="8859" y="21600"/>
                    <a:pt x="8859" y="21600"/>
                    <a:pt x="8859" y="21600"/>
                  </a:cubicBezTo>
                  <a:cubicBezTo>
                    <a:pt x="10171" y="21600"/>
                    <a:pt x="10171" y="21600"/>
                    <a:pt x="10171" y="21600"/>
                  </a:cubicBezTo>
                  <a:cubicBezTo>
                    <a:pt x="20048" y="21600"/>
                    <a:pt x="20048" y="21600"/>
                    <a:pt x="20048" y="21600"/>
                  </a:cubicBezTo>
                  <a:cubicBezTo>
                    <a:pt x="20904" y="21600"/>
                    <a:pt x="21600" y="20904"/>
                    <a:pt x="21600" y="20048"/>
                  </a:cubicBezTo>
                  <a:cubicBezTo>
                    <a:pt x="21600" y="18683"/>
                    <a:pt x="21600" y="18683"/>
                    <a:pt x="21600" y="18683"/>
                  </a:cubicBezTo>
                  <a:cubicBezTo>
                    <a:pt x="21600" y="10760"/>
                    <a:pt x="21600" y="10760"/>
                    <a:pt x="21600" y="10760"/>
                  </a:cubicBezTo>
                  <a:cubicBezTo>
                    <a:pt x="21600" y="9877"/>
                    <a:pt x="21600" y="9877"/>
                    <a:pt x="21600" y="9877"/>
                  </a:cubicBezTo>
                  <a:cubicBezTo>
                    <a:pt x="21600" y="7655"/>
                    <a:pt x="21600" y="7655"/>
                    <a:pt x="21600" y="7655"/>
                  </a:cubicBezTo>
                  <a:cubicBezTo>
                    <a:pt x="21600" y="7414"/>
                    <a:pt x="21600" y="7414"/>
                    <a:pt x="21600" y="7414"/>
                  </a:cubicBezTo>
                  <a:cubicBezTo>
                    <a:pt x="21600" y="6397"/>
                    <a:pt x="21600" y="6397"/>
                    <a:pt x="21600" y="6397"/>
                  </a:cubicBezTo>
                  <a:cubicBezTo>
                    <a:pt x="21600" y="1552"/>
                    <a:pt x="21600" y="1552"/>
                    <a:pt x="21600" y="1552"/>
                  </a:cubicBezTo>
                  <a:cubicBezTo>
                    <a:pt x="21600" y="696"/>
                    <a:pt x="20904" y="0"/>
                    <a:pt x="20048" y="0"/>
                  </a:cubicBezTo>
                  <a:close/>
                  <a:moveTo>
                    <a:pt x="4336" y="15765"/>
                  </a:moveTo>
                  <a:cubicBezTo>
                    <a:pt x="4336" y="15765"/>
                    <a:pt x="4336" y="15765"/>
                    <a:pt x="4336" y="15765"/>
                  </a:cubicBezTo>
                  <a:cubicBezTo>
                    <a:pt x="4256" y="15685"/>
                    <a:pt x="4256" y="15685"/>
                    <a:pt x="4256" y="15685"/>
                  </a:cubicBezTo>
                  <a:lnTo>
                    <a:pt x="4336" y="15765"/>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59" name="Shape 893"/>
            <p:cNvSpPr/>
            <p:nvPr/>
          </p:nvSpPr>
          <p:spPr>
            <a:xfrm>
              <a:off x="678542" y="526142"/>
              <a:ext cx="145598" cy="266701"/>
            </a:xfrm>
            <a:custGeom>
              <a:avLst/>
              <a:gdLst/>
              <a:ahLst/>
              <a:cxnLst>
                <a:cxn ang="0">
                  <a:pos x="wd2" y="hd2"/>
                </a:cxn>
                <a:cxn ang="5400000">
                  <a:pos x="wd2" y="hd2"/>
                </a:cxn>
                <a:cxn ang="10800000">
                  <a:pos x="wd2" y="hd2"/>
                </a:cxn>
                <a:cxn ang="16200000">
                  <a:pos x="wd2" y="hd2"/>
                </a:cxn>
              </a:cxnLst>
              <a:rect l="0" t="0" r="r" b="b"/>
              <a:pathLst>
                <a:path w="21600" h="21600" extrusionOk="0">
                  <a:moveTo>
                    <a:pt x="20647" y="87"/>
                  </a:moveTo>
                  <a:cubicBezTo>
                    <a:pt x="20488" y="0"/>
                    <a:pt x="20171" y="0"/>
                    <a:pt x="20012" y="0"/>
                  </a:cubicBezTo>
                  <a:cubicBezTo>
                    <a:pt x="19694" y="0"/>
                    <a:pt x="19376" y="0"/>
                    <a:pt x="19059" y="173"/>
                  </a:cubicBezTo>
                  <a:cubicBezTo>
                    <a:pt x="794" y="7027"/>
                    <a:pt x="794" y="7027"/>
                    <a:pt x="794" y="7027"/>
                  </a:cubicBezTo>
                  <a:cubicBezTo>
                    <a:pt x="318" y="7200"/>
                    <a:pt x="0" y="7460"/>
                    <a:pt x="0" y="7720"/>
                  </a:cubicBezTo>
                  <a:cubicBezTo>
                    <a:pt x="0" y="20733"/>
                    <a:pt x="0" y="20733"/>
                    <a:pt x="0" y="20733"/>
                  </a:cubicBezTo>
                  <a:cubicBezTo>
                    <a:pt x="0" y="21080"/>
                    <a:pt x="476" y="21340"/>
                    <a:pt x="953" y="21513"/>
                  </a:cubicBezTo>
                  <a:cubicBezTo>
                    <a:pt x="1112" y="21600"/>
                    <a:pt x="1429" y="21600"/>
                    <a:pt x="1747" y="21600"/>
                  </a:cubicBezTo>
                  <a:cubicBezTo>
                    <a:pt x="2065" y="21600"/>
                    <a:pt x="2224" y="21513"/>
                    <a:pt x="2541" y="21427"/>
                  </a:cubicBezTo>
                  <a:cubicBezTo>
                    <a:pt x="20806" y="14660"/>
                    <a:pt x="20806" y="14660"/>
                    <a:pt x="20806" y="14660"/>
                  </a:cubicBezTo>
                  <a:cubicBezTo>
                    <a:pt x="21282" y="14487"/>
                    <a:pt x="21600" y="14227"/>
                    <a:pt x="21600" y="13880"/>
                  </a:cubicBezTo>
                  <a:cubicBezTo>
                    <a:pt x="21600" y="867"/>
                    <a:pt x="21600" y="867"/>
                    <a:pt x="21600" y="867"/>
                  </a:cubicBezTo>
                  <a:cubicBezTo>
                    <a:pt x="21600" y="520"/>
                    <a:pt x="21282" y="260"/>
                    <a:pt x="20647" y="87"/>
                  </a:cubicBezTo>
                  <a:close/>
                  <a:moveTo>
                    <a:pt x="20012" y="13880"/>
                  </a:moveTo>
                  <a:cubicBezTo>
                    <a:pt x="1747" y="20733"/>
                    <a:pt x="1747" y="20733"/>
                    <a:pt x="1747" y="20733"/>
                  </a:cubicBezTo>
                  <a:cubicBezTo>
                    <a:pt x="1747" y="7720"/>
                    <a:pt x="1747" y="7720"/>
                    <a:pt x="1747" y="7720"/>
                  </a:cubicBezTo>
                  <a:cubicBezTo>
                    <a:pt x="20012" y="867"/>
                    <a:pt x="20012" y="867"/>
                    <a:pt x="20012" y="867"/>
                  </a:cubicBezTo>
                  <a:lnTo>
                    <a:pt x="20012" y="1388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0" name="Shape 894"/>
            <p:cNvSpPr/>
            <p:nvPr/>
          </p:nvSpPr>
          <p:spPr>
            <a:xfrm>
              <a:off x="688067" y="532492"/>
              <a:ext cx="127455" cy="2540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4117"/>
                  </a:lnTo>
                  <a:lnTo>
                    <a:pt x="21600" y="0"/>
                  </a:lnTo>
                  <a:lnTo>
                    <a:pt x="0" y="7483"/>
                  </a:lnTo>
                  <a:lnTo>
                    <a:pt x="0" y="2160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1" name="Shape 895"/>
            <p:cNvSpPr/>
            <p:nvPr/>
          </p:nvSpPr>
          <p:spPr>
            <a:xfrm>
              <a:off x="498475" y="434067"/>
              <a:ext cx="305369" cy="167369"/>
            </a:xfrm>
            <a:custGeom>
              <a:avLst/>
              <a:gdLst/>
              <a:ahLst/>
              <a:cxnLst>
                <a:cxn ang="0">
                  <a:pos x="wd2" y="hd2"/>
                </a:cxn>
                <a:cxn ang="5400000">
                  <a:pos x="wd2" y="hd2"/>
                </a:cxn>
                <a:cxn ang="10800000">
                  <a:pos x="wd2" y="hd2"/>
                </a:cxn>
                <a:cxn ang="16200000">
                  <a:pos x="wd2" y="hd2"/>
                </a:cxn>
              </a:cxnLst>
              <a:rect l="0" t="0" r="r" b="b"/>
              <a:pathLst>
                <a:path w="21544" h="21600" extrusionOk="0">
                  <a:moveTo>
                    <a:pt x="21524" y="9000"/>
                  </a:moveTo>
                  <a:cubicBezTo>
                    <a:pt x="21524" y="8585"/>
                    <a:pt x="21298" y="8031"/>
                    <a:pt x="21071" y="7892"/>
                  </a:cubicBezTo>
                  <a:cubicBezTo>
                    <a:pt x="10196" y="138"/>
                    <a:pt x="10196" y="138"/>
                    <a:pt x="10196" y="138"/>
                  </a:cubicBezTo>
                  <a:cubicBezTo>
                    <a:pt x="10120" y="138"/>
                    <a:pt x="10045" y="0"/>
                    <a:pt x="9894" y="0"/>
                  </a:cubicBezTo>
                  <a:cubicBezTo>
                    <a:pt x="9818" y="0"/>
                    <a:pt x="9667" y="138"/>
                    <a:pt x="9516" y="277"/>
                  </a:cubicBezTo>
                  <a:cubicBezTo>
                    <a:pt x="378" y="10938"/>
                    <a:pt x="378" y="10938"/>
                    <a:pt x="378" y="10938"/>
                  </a:cubicBezTo>
                  <a:cubicBezTo>
                    <a:pt x="76" y="11215"/>
                    <a:pt x="0" y="11769"/>
                    <a:pt x="0" y="12323"/>
                  </a:cubicBezTo>
                  <a:cubicBezTo>
                    <a:pt x="0" y="12877"/>
                    <a:pt x="227" y="13292"/>
                    <a:pt x="453" y="13431"/>
                  </a:cubicBezTo>
                  <a:cubicBezTo>
                    <a:pt x="11782" y="21462"/>
                    <a:pt x="11782" y="21462"/>
                    <a:pt x="11782" y="21462"/>
                  </a:cubicBezTo>
                  <a:cubicBezTo>
                    <a:pt x="11857" y="21462"/>
                    <a:pt x="12008" y="21600"/>
                    <a:pt x="12084" y="21600"/>
                  </a:cubicBezTo>
                  <a:cubicBezTo>
                    <a:pt x="12235" y="21600"/>
                    <a:pt x="12386" y="21462"/>
                    <a:pt x="12537" y="21323"/>
                  </a:cubicBezTo>
                  <a:cubicBezTo>
                    <a:pt x="21222" y="10385"/>
                    <a:pt x="21222" y="10385"/>
                    <a:pt x="21222" y="10385"/>
                  </a:cubicBezTo>
                  <a:cubicBezTo>
                    <a:pt x="21449" y="10108"/>
                    <a:pt x="21600" y="9554"/>
                    <a:pt x="21524" y="9000"/>
                  </a:cubicBezTo>
                  <a:close/>
                  <a:moveTo>
                    <a:pt x="12084" y="20215"/>
                  </a:moveTo>
                  <a:cubicBezTo>
                    <a:pt x="755" y="12185"/>
                    <a:pt x="755" y="12185"/>
                    <a:pt x="755" y="12185"/>
                  </a:cubicBezTo>
                  <a:cubicBezTo>
                    <a:pt x="9894" y="1385"/>
                    <a:pt x="9894" y="1385"/>
                    <a:pt x="9894" y="1385"/>
                  </a:cubicBezTo>
                  <a:cubicBezTo>
                    <a:pt x="20769" y="9138"/>
                    <a:pt x="20769" y="9138"/>
                    <a:pt x="20769" y="9138"/>
                  </a:cubicBezTo>
                  <a:lnTo>
                    <a:pt x="12084" y="20215"/>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2" name="Shape 896"/>
            <p:cNvSpPr/>
            <p:nvPr/>
          </p:nvSpPr>
          <p:spPr>
            <a:xfrm>
              <a:off x="507092" y="443592"/>
              <a:ext cx="288926" cy="147866"/>
            </a:xfrm>
            <a:custGeom>
              <a:avLst/>
              <a:gdLst/>
              <a:ahLst/>
              <a:cxnLst>
                <a:cxn ang="0">
                  <a:pos x="wd2" y="hd2"/>
                </a:cxn>
                <a:cxn ang="5400000">
                  <a:pos x="wd2" y="hd2"/>
                </a:cxn>
                <a:cxn ang="10800000">
                  <a:pos x="wd2" y="hd2"/>
                </a:cxn>
                <a:cxn ang="16200000">
                  <a:pos x="wd2" y="hd2"/>
                </a:cxn>
              </a:cxnLst>
              <a:rect l="0" t="0" r="r" b="b"/>
              <a:pathLst>
                <a:path w="21600" h="21600" extrusionOk="0">
                  <a:moveTo>
                    <a:pt x="0" y="12390"/>
                  </a:moveTo>
                  <a:lnTo>
                    <a:pt x="12173" y="21600"/>
                  </a:lnTo>
                  <a:lnTo>
                    <a:pt x="21600" y="8945"/>
                  </a:lnTo>
                  <a:lnTo>
                    <a:pt x="9834" y="0"/>
                  </a:lnTo>
                  <a:lnTo>
                    <a:pt x="0" y="1239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3" name="Shape 897"/>
            <p:cNvSpPr/>
            <p:nvPr/>
          </p:nvSpPr>
          <p:spPr>
            <a:xfrm>
              <a:off x="490764" y="551089"/>
              <a:ext cx="174626" cy="246290"/>
            </a:xfrm>
            <a:custGeom>
              <a:avLst/>
              <a:gdLst/>
              <a:ahLst/>
              <a:cxnLst>
                <a:cxn ang="0">
                  <a:pos x="wd2" y="hd2"/>
                </a:cxn>
                <a:cxn ang="5400000">
                  <a:pos x="wd2" y="hd2"/>
                </a:cxn>
                <a:cxn ang="10800000">
                  <a:pos x="wd2" y="hd2"/>
                </a:cxn>
                <a:cxn ang="16200000">
                  <a:pos x="wd2" y="hd2"/>
                </a:cxn>
              </a:cxnLst>
              <a:rect l="0" t="0" r="r" b="b"/>
              <a:pathLst>
                <a:path w="21600" h="21600" extrusionOk="0">
                  <a:moveTo>
                    <a:pt x="20672" y="5353"/>
                  </a:moveTo>
                  <a:cubicBezTo>
                    <a:pt x="1723" y="94"/>
                    <a:pt x="1723" y="94"/>
                    <a:pt x="1723" y="94"/>
                  </a:cubicBezTo>
                  <a:cubicBezTo>
                    <a:pt x="1590" y="0"/>
                    <a:pt x="1458" y="0"/>
                    <a:pt x="1325" y="0"/>
                  </a:cubicBezTo>
                  <a:cubicBezTo>
                    <a:pt x="1060" y="0"/>
                    <a:pt x="795" y="94"/>
                    <a:pt x="530" y="188"/>
                  </a:cubicBezTo>
                  <a:cubicBezTo>
                    <a:pt x="133" y="376"/>
                    <a:pt x="0" y="657"/>
                    <a:pt x="0" y="939"/>
                  </a:cubicBezTo>
                  <a:cubicBezTo>
                    <a:pt x="0" y="15496"/>
                    <a:pt x="0" y="15496"/>
                    <a:pt x="0" y="15496"/>
                  </a:cubicBezTo>
                  <a:cubicBezTo>
                    <a:pt x="0" y="15871"/>
                    <a:pt x="265" y="16153"/>
                    <a:pt x="795" y="16341"/>
                  </a:cubicBezTo>
                  <a:cubicBezTo>
                    <a:pt x="19745" y="21506"/>
                    <a:pt x="19745" y="21506"/>
                    <a:pt x="19745" y="21506"/>
                  </a:cubicBezTo>
                  <a:cubicBezTo>
                    <a:pt x="19877" y="21600"/>
                    <a:pt x="20010" y="21600"/>
                    <a:pt x="20275" y="21600"/>
                  </a:cubicBezTo>
                  <a:cubicBezTo>
                    <a:pt x="20540" y="21600"/>
                    <a:pt x="20805" y="21506"/>
                    <a:pt x="20937" y="21412"/>
                  </a:cubicBezTo>
                  <a:cubicBezTo>
                    <a:pt x="21335" y="21224"/>
                    <a:pt x="21600" y="20943"/>
                    <a:pt x="21600" y="20661"/>
                  </a:cubicBezTo>
                  <a:cubicBezTo>
                    <a:pt x="21600" y="6198"/>
                    <a:pt x="21600" y="6198"/>
                    <a:pt x="21600" y="6198"/>
                  </a:cubicBezTo>
                  <a:cubicBezTo>
                    <a:pt x="21600" y="5823"/>
                    <a:pt x="21202" y="5447"/>
                    <a:pt x="20672" y="5353"/>
                  </a:cubicBezTo>
                  <a:close/>
                  <a:moveTo>
                    <a:pt x="20275" y="20661"/>
                  </a:moveTo>
                  <a:cubicBezTo>
                    <a:pt x="1325" y="15496"/>
                    <a:pt x="1325" y="15496"/>
                    <a:pt x="1325" y="15496"/>
                  </a:cubicBezTo>
                  <a:cubicBezTo>
                    <a:pt x="1325" y="939"/>
                    <a:pt x="1325" y="939"/>
                    <a:pt x="1325" y="939"/>
                  </a:cubicBezTo>
                  <a:cubicBezTo>
                    <a:pt x="20275" y="6198"/>
                    <a:pt x="20275" y="6198"/>
                    <a:pt x="20275" y="6198"/>
                  </a:cubicBezTo>
                  <a:lnTo>
                    <a:pt x="20275" y="2066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4" name="Shape 898"/>
            <p:cNvSpPr/>
            <p:nvPr/>
          </p:nvSpPr>
          <p:spPr>
            <a:xfrm>
              <a:off x="499382" y="559253"/>
              <a:ext cx="156483" cy="229508"/>
            </a:xfrm>
            <a:custGeom>
              <a:avLst/>
              <a:gdLst/>
              <a:ahLst/>
              <a:cxnLst>
                <a:cxn ang="0">
                  <a:pos x="wd2" y="hd2"/>
                </a:cxn>
                <a:cxn ang="5400000">
                  <a:pos x="wd2" y="hd2"/>
                </a:cxn>
                <a:cxn ang="10800000">
                  <a:pos x="wd2" y="hd2"/>
                </a:cxn>
                <a:cxn ang="16200000">
                  <a:pos x="wd2" y="hd2"/>
                </a:cxn>
              </a:cxnLst>
              <a:rect l="0" t="0" r="r" b="b"/>
              <a:pathLst>
                <a:path w="21600" h="21600" extrusionOk="0">
                  <a:moveTo>
                    <a:pt x="0" y="15965"/>
                  </a:moveTo>
                  <a:lnTo>
                    <a:pt x="21600" y="21600"/>
                  </a:lnTo>
                  <a:lnTo>
                    <a:pt x="21600" y="5763"/>
                  </a:lnTo>
                  <a:lnTo>
                    <a:pt x="0" y="0"/>
                  </a:lnTo>
                  <a:lnTo>
                    <a:pt x="0" y="15965"/>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5" name="Shape 899"/>
            <p:cNvSpPr/>
            <p:nvPr/>
          </p:nvSpPr>
          <p:spPr>
            <a:xfrm>
              <a:off x="502557" y="438603"/>
              <a:ext cx="136072" cy="145598"/>
            </a:xfrm>
            <a:custGeom>
              <a:avLst/>
              <a:gdLst/>
              <a:ahLst/>
              <a:cxnLst>
                <a:cxn ang="0">
                  <a:pos x="wd2" y="hd2"/>
                </a:cxn>
                <a:cxn ang="5400000">
                  <a:pos x="wd2" y="hd2"/>
                </a:cxn>
                <a:cxn ang="10800000">
                  <a:pos x="wd2" y="hd2"/>
                </a:cxn>
                <a:cxn ang="16200000">
                  <a:pos x="wd2" y="hd2"/>
                </a:cxn>
              </a:cxnLst>
              <a:rect l="0" t="0" r="r" b="b"/>
              <a:pathLst>
                <a:path w="21600" h="21600" extrusionOk="0">
                  <a:moveTo>
                    <a:pt x="21600" y="269"/>
                  </a:moveTo>
                  <a:lnTo>
                    <a:pt x="21600" y="21600"/>
                  </a:lnTo>
                  <a:lnTo>
                    <a:pt x="720" y="14131"/>
                  </a:lnTo>
                  <a:lnTo>
                    <a:pt x="0" y="13189"/>
                  </a:lnTo>
                  <a:lnTo>
                    <a:pt x="21240" y="0"/>
                  </a:lnTo>
                  <a:lnTo>
                    <a:pt x="21600" y="269"/>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6" name="Shape 900"/>
            <p:cNvSpPr/>
            <p:nvPr/>
          </p:nvSpPr>
          <p:spPr>
            <a:xfrm>
              <a:off x="268967" y="137432"/>
              <a:ext cx="128816" cy="235404"/>
            </a:xfrm>
            <a:custGeom>
              <a:avLst/>
              <a:gdLst/>
              <a:ahLst/>
              <a:cxnLst>
                <a:cxn ang="0">
                  <a:pos x="wd2" y="hd2"/>
                </a:cxn>
                <a:cxn ang="5400000">
                  <a:pos x="wd2" y="hd2"/>
                </a:cxn>
                <a:cxn ang="10800000">
                  <a:pos x="wd2" y="hd2"/>
                </a:cxn>
                <a:cxn ang="16200000">
                  <a:pos x="wd2" y="hd2"/>
                </a:cxn>
              </a:cxnLst>
              <a:rect l="0" t="0" r="r" b="b"/>
              <a:pathLst>
                <a:path w="21600" h="21600" extrusionOk="0">
                  <a:moveTo>
                    <a:pt x="20700" y="98"/>
                  </a:moveTo>
                  <a:cubicBezTo>
                    <a:pt x="20520" y="0"/>
                    <a:pt x="20160" y="0"/>
                    <a:pt x="19980" y="0"/>
                  </a:cubicBezTo>
                  <a:cubicBezTo>
                    <a:pt x="19620" y="0"/>
                    <a:pt x="19260" y="0"/>
                    <a:pt x="19080" y="98"/>
                  </a:cubicBezTo>
                  <a:cubicBezTo>
                    <a:pt x="720" y="6971"/>
                    <a:pt x="720" y="6971"/>
                    <a:pt x="720" y="6971"/>
                  </a:cubicBezTo>
                  <a:cubicBezTo>
                    <a:pt x="360" y="7167"/>
                    <a:pt x="0" y="7462"/>
                    <a:pt x="0" y="7658"/>
                  </a:cubicBezTo>
                  <a:cubicBezTo>
                    <a:pt x="0" y="20716"/>
                    <a:pt x="0" y="20716"/>
                    <a:pt x="0" y="20716"/>
                  </a:cubicBezTo>
                  <a:cubicBezTo>
                    <a:pt x="0" y="21011"/>
                    <a:pt x="360" y="21305"/>
                    <a:pt x="900" y="21502"/>
                  </a:cubicBezTo>
                  <a:cubicBezTo>
                    <a:pt x="1080" y="21502"/>
                    <a:pt x="1440" y="21600"/>
                    <a:pt x="1620" y="21600"/>
                  </a:cubicBezTo>
                  <a:cubicBezTo>
                    <a:pt x="1980" y="21600"/>
                    <a:pt x="2340" y="21502"/>
                    <a:pt x="2520" y="21404"/>
                  </a:cubicBezTo>
                  <a:cubicBezTo>
                    <a:pt x="20880" y="14629"/>
                    <a:pt x="20880" y="14629"/>
                    <a:pt x="20880" y="14629"/>
                  </a:cubicBezTo>
                  <a:cubicBezTo>
                    <a:pt x="21240" y="14433"/>
                    <a:pt x="21600" y="14138"/>
                    <a:pt x="21600" y="13844"/>
                  </a:cubicBezTo>
                  <a:cubicBezTo>
                    <a:pt x="21600" y="785"/>
                    <a:pt x="21600" y="785"/>
                    <a:pt x="21600" y="785"/>
                  </a:cubicBezTo>
                  <a:cubicBezTo>
                    <a:pt x="21600" y="491"/>
                    <a:pt x="21240" y="196"/>
                    <a:pt x="20700" y="98"/>
                  </a:cubicBezTo>
                  <a:close/>
                  <a:moveTo>
                    <a:pt x="19980" y="13844"/>
                  </a:moveTo>
                  <a:cubicBezTo>
                    <a:pt x="1620" y="20716"/>
                    <a:pt x="1620" y="20716"/>
                    <a:pt x="1620" y="20716"/>
                  </a:cubicBezTo>
                  <a:cubicBezTo>
                    <a:pt x="1620" y="7658"/>
                    <a:pt x="1620" y="7658"/>
                    <a:pt x="1620" y="7658"/>
                  </a:cubicBezTo>
                  <a:cubicBezTo>
                    <a:pt x="19980" y="785"/>
                    <a:pt x="19980" y="785"/>
                    <a:pt x="19980" y="785"/>
                  </a:cubicBezTo>
                  <a:lnTo>
                    <a:pt x="19980" y="13844"/>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7" name="Shape 901"/>
            <p:cNvSpPr/>
            <p:nvPr/>
          </p:nvSpPr>
          <p:spPr>
            <a:xfrm>
              <a:off x="276678" y="142875"/>
              <a:ext cx="113394" cy="2236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4152"/>
                  </a:lnTo>
                  <a:lnTo>
                    <a:pt x="21600" y="0"/>
                  </a:lnTo>
                  <a:lnTo>
                    <a:pt x="0" y="7448"/>
                  </a:lnTo>
                  <a:lnTo>
                    <a:pt x="0" y="2160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8" name="Shape 902"/>
            <p:cNvSpPr/>
            <p:nvPr/>
          </p:nvSpPr>
          <p:spPr>
            <a:xfrm>
              <a:off x="109310" y="55789"/>
              <a:ext cx="270444" cy="146958"/>
            </a:xfrm>
            <a:custGeom>
              <a:avLst/>
              <a:gdLst/>
              <a:ahLst/>
              <a:cxnLst>
                <a:cxn ang="0">
                  <a:pos x="wd2" y="hd2"/>
                </a:cxn>
                <a:cxn ang="5400000">
                  <a:pos x="wd2" y="hd2"/>
                </a:cxn>
                <a:cxn ang="10800000">
                  <a:pos x="wd2" y="hd2"/>
                </a:cxn>
                <a:cxn ang="16200000">
                  <a:pos x="wd2" y="hd2"/>
                </a:cxn>
              </a:cxnLst>
              <a:rect l="0" t="0" r="r" b="b"/>
              <a:pathLst>
                <a:path w="21537" h="21600" extrusionOk="0">
                  <a:moveTo>
                    <a:pt x="21515" y="8987"/>
                  </a:moveTo>
                  <a:cubicBezTo>
                    <a:pt x="21515" y="8514"/>
                    <a:pt x="21344" y="8041"/>
                    <a:pt x="21088" y="7883"/>
                  </a:cubicBezTo>
                  <a:cubicBezTo>
                    <a:pt x="10245" y="158"/>
                    <a:pt x="10245" y="158"/>
                    <a:pt x="10245" y="158"/>
                  </a:cubicBezTo>
                  <a:cubicBezTo>
                    <a:pt x="10160" y="0"/>
                    <a:pt x="9989" y="0"/>
                    <a:pt x="9904" y="0"/>
                  </a:cubicBezTo>
                  <a:cubicBezTo>
                    <a:pt x="9818" y="0"/>
                    <a:pt x="9647" y="0"/>
                    <a:pt x="9562" y="158"/>
                  </a:cubicBezTo>
                  <a:cubicBezTo>
                    <a:pt x="342" y="11036"/>
                    <a:pt x="342" y="11036"/>
                    <a:pt x="342" y="11036"/>
                  </a:cubicBezTo>
                  <a:cubicBezTo>
                    <a:pt x="85" y="11352"/>
                    <a:pt x="0" y="11825"/>
                    <a:pt x="0" y="12298"/>
                  </a:cubicBezTo>
                  <a:cubicBezTo>
                    <a:pt x="85" y="12928"/>
                    <a:pt x="256" y="13244"/>
                    <a:pt x="512" y="13559"/>
                  </a:cubicBezTo>
                  <a:cubicBezTo>
                    <a:pt x="11782" y="21600"/>
                    <a:pt x="11782" y="21600"/>
                    <a:pt x="11782" y="21600"/>
                  </a:cubicBezTo>
                  <a:cubicBezTo>
                    <a:pt x="11867" y="21600"/>
                    <a:pt x="11953" y="21600"/>
                    <a:pt x="12123" y="21600"/>
                  </a:cubicBezTo>
                  <a:cubicBezTo>
                    <a:pt x="12209" y="21600"/>
                    <a:pt x="12379" y="21600"/>
                    <a:pt x="12550" y="21442"/>
                  </a:cubicBezTo>
                  <a:cubicBezTo>
                    <a:pt x="21173" y="10406"/>
                    <a:pt x="21173" y="10406"/>
                    <a:pt x="21173" y="10406"/>
                  </a:cubicBezTo>
                  <a:cubicBezTo>
                    <a:pt x="21429" y="10091"/>
                    <a:pt x="21600" y="9618"/>
                    <a:pt x="21515" y="8987"/>
                  </a:cubicBezTo>
                  <a:close/>
                  <a:moveTo>
                    <a:pt x="12123" y="20181"/>
                  </a:moveTo>
                  <a:cubicBezTo>
                    <a:pt x="768" y="12140"/>
                    <a:pt x="768" y="12140"/>
                    <a:pt x="768" y="12140"/>
                  </a:cubicBezTo>
                  <a:cubicBezTo>
                    <a:pt x="9904" y="1419"/>
                    <a:pt x="9904" y="1419"/>
                    <a:pt x="9904" y="1419"/>
                  </a:cubicBezTo>
                  <a:cubicBezTo>
                    <a:pt x="20746" y="9145"/>
                    <a:pt x="20746" y="9145"/>
                    <a:pt x="20746" y="9145"/>
                  </a:cubicBezTo>
                  <a:lnTo>
                    <a:pt x="12123" y="2018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69" name="Shape 903"/>
            <p:cNvSpPr/>
            <p:nvPr/>
          </p:nvSpPr>
          <p:spPr>
            <a:xfrm>
              <a:off x="117021" y="64407"/>
              <a:ext cx="255815" cy="130629"/>
            </a:xfrm>
            <a:custGeom>
              <a:avLst/>
              <a:gdLst/>
              <a:ahLst/>
              <a:cxnLst>
                <a:cxn ang="0">
                  <a:pos x="wd2" y="hd2"/>
                </a:cxn>
                <a:cxn ang="5400000">
                  <a:pos x="wd2" y="hd2"/>
                </a:cxn>
                <a:cxn ang="10800000">
                  <a:pos x="wd2" y="hd2"/>
                </a:cxn>
                <a:cxn ang="16200000">
                  <a:pos x="wd2" y="hd2"/>
                </a:cxn>
              </a:cxnLst>
              <a:rect l="0" t="0" r="r" b="b"/>
              <a:pathLst>
                <a:path w="21600" h="21600" extrusionOk="0">
                  <a:moveTo>
                    <a:pt x="0" y="12450"/>
                  </a:moveTo>
                  <a:lnTo>
                    <a:pt x="12217" y="21600"/>
                  </a:lnTo>
                  <a:lnTo>
                    <a:pt x="21600" y="8850"/>
                  </a:lnTo>
                  <a:lnTo>
                    <a:pt x="9843" y="0"/>
                  </a:lnTo>
                  <a:lnTo>
                    <a:pt x="0" y="12450"/>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0" name="Shape 904"/>
            <p:cNvSpPr/>
            <p:nvPr/>
          </p:nvSpPr>
          <p:spPr>
            <a:xfrm>
              <a:off x="102960" y="158750"/>
              <a:ext cx="154216" cy="217715"/>
            </a:xfrm>
            <a:custGeom>
              <a:avLst/>
              <a:gdLst/>
              <a:ahLst/>
              <a:cxnLst>
                <a:cxn ang="0">
                  <a:pos x="wd2" y="hd2"/>
                </a:cxn>
                <a:cxn ang="5400000">
                  <a:pos x="wd2" y="hd2"/>
                </a:cxn>
                <a:cxn ang="10800000">
                  <a:pos x="wd2" y="hd2"/>
                </a:cxn>
                <a:cxn ang="16200000">
                  <a:pos x="wd2" y="hd2"/>
                </a:cxn>
              </a:cxnLst>
              <a:rect l="0" t="0" r="r" b="b"/>
              <a:pathLst>
                <a:path w="21600" h="21600" extrusionOk="0">
                  <a:moveTo>
                    <a:pt x="20700" y="5320"/>
                  </a:moveTo>
                  <a:cubicBezTo>
                    <a:pt x="1800" y="106"/>
                    <a:pt x="1800" y="106"/>
                    <a:pt x="1800" y="106"/>
                  </a:cubicBezTo>
                  <a:cubicBezTo>
                    <a:pt x="1650" y="0"/>
                    <a:pt x="1500" y="0"/>
                    <a:pt x="1350" y="0"/>
                  </a:cubicBezTo>
                  <a:cubicBezTo>
                    <a:pt x="1050" y="0"/>
                    <a:pt x="750" y="106"/>
                    <a:pt x="600" y="213"/>
                  </a:cubicBezTo>
                  <a:cubicBezTo>
                    <a:pt x="150" y="319"/>
                    <a:pt x="0" y="638"/>
                    <a:pt x="0" y="958"/>
                  </a:cubicBezTo>
                  <a:cubicBezTo>
                    <a:pt x="0" y="15535"/>
                    <a:pt x="0" y="15535"/>
                    <a:pt x="0" y="15535"/>
                  </a:cubicBezTo>
                  <a:cubicBezTo>
                    <a:pt x="0" y="15854"/>
                    <a:pt x="300" y="16280"/>
                    <a:pt x="750" y="16386"/>
                  </a:cubicBezTo>
                  <a:cubicBezTo>
                    <a:pt x="19800" y="21600"/>
                    <a:pt x="19800" y="21600"/>
                    <a:pt x="19800" y="21600"/>
                  </a:cubicBezTo>
                  <a:cubicBezTo>
                    <a:pt x="19950" y="21600"/>
                    <a:pt x="20100" y="21600"/>
                    <a:pt x="20250" y="21600"/>
                  </a:cubicBezTo>
                  <a:cubicBezTo>
                    <a:pt x="20550" y="21600"/>
                    <a:pt x="20700" y="21600"/>
                    <a:pt x="21000" y="21494"/>
                  </a:cubicBezTo>
                  <a:cubicBezTo>
                    <a:pt x="21300" y="21281"/>
                    <a:pt x="21600" y="21068"/>
                    <a:pt x="21600" y="20749"/>
                  </a:cubicBezTo>
                  <a:cubicBezTo>
                    <a:pt x="21600" y="6278"/>
                    <a:pt x="21600" y="6278"/>
                    <a:pt x="21600" y="6278"/>
                  </a:cubicBezTo>
                  <a:cubicBezTo>
                    <a:pt x="21600" y="5852"/>
                    <a:pt x="21300" y="5533"/>
                    <a:pt x="20700" y="5320"/>
                  </a:cubicBezTo>
                  <a:close/>
                  <a:moveTo>
                    <a:pt x="20250" y="20749"/>
                  </a:moveTo>
                  <a:cubicBezTo>
                    <a:pt x="1350" y="15535"/>
                    <a:pt x="1350" y="15535"/>
                    <a:pt x="1350" y="15535"/>
                  </a:cubicBezTo>
                  <a:cubicBezTo>
                    <a:pt x="1350" y="958"/>
                    <a:pt x="1350" y="958"/>
                    <a:pt x="1350" y="958"/>
                  </a:cubicBezTo>
                  <a:cubicBezTo>
                    <a:pt x="20250" y="6278"/>
                    <a:pt x="20250" y="6278"/>
                    <a:pt x="20250" y="6278"/>
                  </a:cubicBezTo>
                  <a:lnTo>
                    <a:pt x="20250" y="20749"/>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1" name="Shape 905"/>
            <p:cNvSpPr/>
            <p:nvPr/>
          </p:nvSpPr>
          <p:spPr>
            <a:xfrm>
              <a:off x="110671" y="166460"/>
              <a:ext cx="137887" cy="203201"/>
            </a:xfrm>
            <a:custGeom>
              <a:avLst/>
              <a:gdLst/>
              <a:ahLst/>
              <a:cxnLst>
                <a:cxn ang="0">
                  <a:pos x="wd2" y="hd2"/>
                </a:cxn>
                <a:cxn ang="5400000">
                  <a:pos x="wd2" y="hd2"/>
                </a:cxn>
                <a:cxn ang="10800000">
                  <a:pos x="wd2" y="hd2"/>
                </a:cxn>
                <a:cxn ang="16200000">
                  <a:pos x="wd2" y="hd2"/>
                </a:cxn>
              </a:cxnLst>
              <a:rect l="0" t="0" r="r" b="b"/>
              <a:pathLst>
                <a:path w="21600" h="21600" extrusionOk="0">
                  <a:moveTo>
                    <a:pt x="0" y="15911"/>
                  </a:moveTo>
                  <a:lnTo>
                    <a:pt x="21600" y="21600"/>
                  </a:lnTo>
                  <a:lnTo>
                    <a:pt x="21600" y="5786"/>
                  </a:lnTo>
                  <a:lnTo>
                    <a:pt x="0" y="0"/>
                  </a:lnTo>
                  <a:lnTo>
                    <a:pt x="0" y="1591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2" name="Shape 906"/>
            <p:cNvSpPr/>
            <p:nvPr/>
          </p:nvSpPr>
          <p:spPr>
            <a:xfrm>
              <a:off x="112485" y="60324"/>
              <a:ext cx="121105" cy="128362"/>
            </a:xfrm>
            <a:custGeom>
              <a:avLst/>
              <a:gdLst/>
              <a:ahLst/>
              <a:cxnLst>
                <a:cxn ang="0">
                  <a:pos x="wd2" y="hd2"/>
                </a:cxn>
                <a:cxn ang="5400000">
                  <a:pos x="wd2" y="hd2"/>
                </a:cxn>
                <a:cxn ang="10800000">
                  <a:pos x="wd2" y="hd2"/>
                </a:cxn>
                <a:cxn ang="16200000">
                  <a:pos x="wd2" y="hd2"/>
                </a:cxn>
              </a:cxnLst>
              <a:rect l="0" t="0" r="r" b="b"/>
              <a:pathLst>
                <a:path w="21600" h="21600" extrusionOk="0">
                  <a:moveTo>
                    <a:pt x="21600" y="153"/>
                  </a:moveTo>
                  <a:lnTo>
                    <a:pt x="21600" y="21600"/>
                  </a:lnTo>
                  <a:lnTo>
                    <a:pt x="809" y="14044"/>
                  </a:lnTo>
                  <a:lnTo>
                    <a:pt x="0" y="12975"/>
                  </a:lnTo>
                  <a:lnTo>
                    <a:pt x="21438" y="0"/>
                  </a:lnTo>
                  <a:lnTo>
                    <a:pt x="21600" y="153"/>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3" name="Shape 907"/>
            <p:cNvSpPr/>
            <p:nvPr/>
          </p:nvSpPr>
          <p:spPr>
            <a:xfrm>
              <a:off x="342900" y="643164"/>
              <a:ext cx="99786" cy="71665"/>
            </a:xfrm>
            <a:custGeom>
              <a:avLst/>
              <a:gdLst/>
              <a:ahLst/>
              <a:cxnLst>
                <a:cxn ang="0">
                  <a:pos x="wd2" y="hd2"/>
                </a:cxn>
                <a:cxn ang="5400000">
                  <a:pos x="wd2" y="hd2"/>
                </a:cxn>
                <a:cxn ang="10800000">
                  <a:pos x="wd2" y="hd2"/>
                </a:cxn>
                <a:cxn ang="16200000">
                  <a:pos x="wd2" y="hd2"/>
                </a:cxn>
              </a:cxnLst>
              <a:rect l="0" t="0" r="r" b="b"/>
              <a:pathLst>
                <a:path w="21600" h="21600" extrusionOk="0">
                  <a:moveTo>
                    <a:pt x="10452" y="15797"/>
                  </a:moveTo>
                  <a:cubicBezTo>
                    <a:pt x="8361" y="15797"/>
                    <a:pt x="6735" y="13540"/>
                    <a:pt x="6735" y="10961"/>
                  </a:cubicBezTo>
                  <a:cubicBezTo>
                    <a:pt x="6735" y="8060"/>
                    <a:pt x="8361" y="5803"/>
                    <a:pt x="10452" y="5803"/>
                  </a:cubicBezTo>
                  <a:cubicBezTo>
                    <a:pt x="21600" y="5803"/>
                    <a:pt x="21600" y="5803"/>
                    <a:pt x="21600" y="5803"/>
                  </a:cubicBezTo>
                  <a:cubicBezTo>
                    <a:pt x="21600" y="0"/>
                    <a:pt x="21600" y="0"/>
                    <a:pt x="21600" y="0"/>
                  </a:cubicBezTo>
                  <a:cubicBezTo>
                    <a:pt x="3716" y="0"/>
                    <a:pt x="3716" y="0"/>
                    <a:pt x="3716" y="0"/>
                  </a:cubicBezTo>
                  <a:cubicBezTo>
                    <a:pt x="1626" y="0"/>
                    <a:pt x="0" y="2257"/>
                    <a:pt x="0" y="5158"/>
                  </a:cubicBezTo>
                  <a:cubicBezTo>
                    <a:pt x="0" y="16442"/>
                    <a:pt x="0" y="16442"/>
                    <a:pt x="0" y="16442"/>
                  </a:cubicBezTo>
                  <a:cubicBezTo>
                    <a:pt x="0" y="19343"/>
                    <a:pt x="1626" y="21600"/>
                    <a:pt x="3716" y="21600"/>
                  </a:cubicBezTo>
                  <a:cubicBezTo>
                    <a:pt x="21600" y="21600"/>
                    <a:pt x="21600" y="21600"/>
                    <a:pt x="21600" y="21600"/>
                  </a:cubicBezTo>
                  <a:cubicBezTo>
                    <a:pt x="21600" y="15797"/>
                    <a:pt x="21600" y="15797"/>
                    <a:pt x="21600" y="15797"/>
                  </a:cubicBezTo>
                  <a:lnTo>
                    <a:pt x="10452" y="15797"/>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4" name="Shape 908"/>
            <p:cNvSpPr/>
            <p:nvPr/>
          </p:nvSpPr>
          <p:spPr>
            <a:xfrm>
              <a:off x="382814" y="669925"/>
              <a:ext cx="59872" cy="18143"/>
            </a:xfrm>
            <a:custGeom>
              <a:avLst/>
              <a:gdLst/>
              <a:ahLst/>
              <a:cxnLst>
                <a:cxn ang="0">
                  <a:pos x="wd2" y="hd2"/>
                </a:cxn>
                <a:cxn ang="5400000">
                  <a:pos x="wd2" y="hd2"/>
                </a:cxn>
                <a:cxn ang="10800000">
                  <a:pos x="wd2" y="hd2"/>
                </a:cxn>
                <a:cxn ang="16200000">
                  <a:pos x="wd2" y="hd2"/>
                </a:cxn>
              </a:cxnLst>
              <a:rect l="0" t="0" r="r" b="b"/>
              <a:pathLst>
                <a:path w="21600" h="21600" extrusionOk="0">
                  <a:moveTo>
                    <a:pt x="0" y="11435"/>
                  </a:moveTo>
                  <a:cubicBezTo>
                    <a:pt x="0" y="16518"/>
                    <a:pt x="1157" y="21600"/>
                    <a:pt x="3086" y="21600"/>
                  </a:cubicBezTo>
                  <a:cubicBezTo>
                    <a:pt x="21600" y="21600"/>
                    <a:pt x="21600" y="21600"/>
                    <a:pt x="21600" y="21600"/>
                  </a:cubicBezTo>
                  <a:cubicBezTo>
                    <a:pt x="21600" y="0"/>
                    <a:pt x="21600" y="0"/>
                    <a:pt x="21600" y="0"/>
                  </a:cubicBezTo>
                  <a:cubicBezTo>
                    <a:pt x="3086" y="0"/>
                    <a:pt x="3086" y="0"/>
                    <a:pt x="3086" y="0"/>
                  </a:cubicBezTo>
                  <a:cubicBezTo>
                    <a:pt x="1157" y="0"/>
                    <a:pt x="0" y="5082"/>
                    <a:pt x="0" y="11435"/>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5" name="Shape 909"/>
            <p:cNvSpPr/>
            <p:nvPr/>
          </p:nvSpPr>
          <p:spPr>
            <a:xfrm>
              <a:off x="446767" y="653596"/>
              <a:ext cx="14062" cy="50347"/>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6" name="Shape 910"/>
            <p:cNvSpPr/>
            <p:nvPr/>
          </p:nvSpPr>
          <p:spPr>
            <a:xfrm>
              <a:off x="324757" y="664482"/>
              <a:ext cx="12701" cy="29029"/>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7" name="Shape 911"/>
            <p:cNvSpPr/>
            <p:nvPr/>
          </p:nvSpPr>
          <p:spPr>
            <a:xfrm>
              <a:off x="306614" y="664482"/>
              <a:ext cx="14061" cy="29029"/>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8" name="Shape 912"/>
            <p:cNvSpPr/>
            <p:nvPr/>
          </p:nvSpPr>
          <p:spPr>
            <a:xfrm>
              <a:off x="449035" y="194128"/>
              <a:ext cx="98426" cy="70758"/>
            </a:xfrm>
            <a:custGeom>
              <a:avLst/>
              <a:gdLst/>
              <a:ahLst/>
              <a:cxnLst>
                <a:cxn ang="0">
                  <a:pos x="wd2" y="hd2"/>
                </a:cxn>
                <a:cxn ang="5400000">
                  <a:pos x="wd2" y="hd2"/>
                </a:cxn>
                <a:cxn ang="10800000">
                  <a:pos x="wd2" y="hd2"/>
                </a:cxn>
                <a:cxn ang="16200000">
                  <a:pos x="wd2" y="hd2"/>
                </a:cxn>
              </a:cxnLst>
              <a:rect l="0" t="0" r="r" b="b"/>
              <a:pathLst>
                <a:path w="21600" h="21600" extrusionOk="0">
                  <a:moveTo>
                    <a:pt x="11270" y="5891"/>
                  </a:moveTo>
                  <a:cubicBezTo>
                    <a:pt x="13148" y="5891"/>
                    <a:pt x="14791" y="8182"/>
                    <a:pt x="14791" y="10800"/>
                  </a:cubicBezTo>
                  <a:cubicBezTo>
                    <a:pt x="14791" y="13418"/>
                    <a:pt x="13148" y="15709"/>
                    <a:pt x="11270" y="15709"/>
                  </a:cubicBezTo>
                  <a:cubicBezTo>
                    <a:pt x="0" y="15709"/>
                    <a:pt x="0" y="15709"/>
                    <a:pt x="0" y="15709"/>
                  </a:cubicBezTo>
                  <a:cubicBezTo>
                    <a:pt x="0" y="21600"/>
                    <a:pt x="0" y="21600"/>
                    <a:pt x="0" y="21600"/>
                  </a:cubicBezTo>
                  <a:cubicBezTo>
                    <a:pt x="17843" y="21600"/>
                    <a:pt x="17843" y="21600"/>
                    <a:pt x="17843" y="21600"/>
                  </a:cubicBezTo>
                  <a:cubicBezTo>
                    <a:pt x="19957" y="21600"/>
                    <a:pt x="21600" y="19309"/>
                    <a:pt x="21600" y="16691"/>
                  </a:cubicBezTo>
                  <a:cubicBezTo>
                    <a:pt x="21600" y="4909"/>
                    <a:pt x="21600" y="4909"/>
                    <a:pt x="21600" y="4909"/>
                  </a:cubicBezTo>
                  <a:cubicBezTo>
                    <a:pt x="21600" y="2291"/>
                    <a:pt x="19957" y="0"/>
                    <a:pt x="17843" y="0"/>
                  </a:cubicBezTo>
                  <a:cubicBezTo>
                    <a:pt x="0" y="0"/>
                    <a:pt x="0" y="0"/>
                    <a:pt x="0" y="0"/>
                  </a:cubicBezTo>
                  <a:cubicBezTo>
                    <a:pt x="0" y="5891"/>
                    <a:pt x="0" y="5891"/>
                    <a:pt x="0" y="5891"/>
                  </a:cubicBezTo>
                  <a:lnTo>
                    <a:pt x="11270" y="5891"/>
                  </a:ln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79" name="Shape 913"/>
            <p:cNvSpPr/>
            <p:nvPr/>
          </p:nvSpPr>
          <p:spPr>
            <a:xfrm>
              <a:off x="449035" y="220889"/>
              <a:ext cx="59873" cy="17236"/>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5400"/>
                    <a:pt x="20057" y="0"/>
                    <a:pt x="18514" y="0"/>
                  </a:cubicBezTo>
                  <a:cubicBezTo>
                    <a:pt x="0" y="0"/>
                    <a:pt x="0" y="0"/>
                    <a:pt x="0" y="0"/>
                  </a:cubicBezTo>
                  <a:cubicBezTo>
                    <a:pt x="0" y="21600"/>
                    <a:pt x="0" y="21600"/>
                    <a:pt x="0" y="21600"/>
                  </a:cubicBezTo>
                  <a:cubicBezTo>
                    <a:pt x="18514" y="21600"/>
                    <a:pt x="18514" y="21600"/>
                    <a:pt x="18514" y="21600"/>
                  </a:cubicBezTo>
                  <a:cubicBezTo>
                    <a:pt x="20057" y="21600"/>
                    <a:pt x="21600" y="16200"/>
                    <a:pt x="21600" y="10800"/>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0" name="Shape 914"/>
            <p:cNvSpPr/>
            <p:nvPr/>
          </p:nvSpPr>
          <p:spPr>
            <a:xfrm>
              <a:off x="430892" y="203653"/>
              <a:ext cx="12701" cy="51708"/>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1" name="Shape 915"/>
            <p:cNvSpPr/>
            <p:nvPr/>
          </p:nvSpPr>
          <p:spPr>
            <a:xfrm>
              <a:off x="552903" y="215446"/>
              <a:ext cx="13155" cy="28122"/>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2" name="Shape 916"/>
            <p:cNvSpPr/>
            <p:nvPr/>
          </p:nvSpPr>
          <p:spPr>
            <a:xfrm>
              <a:off x="570139" y="215446"/>
              <a:ext cx="14061" cy="28122"/>
            </a:xfrm>
            <a:prstGeom prst="rect">
              <a:avLst/>
            </a:pr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sp>
          <p:nvSpPr>
            <p:cNvPr id="283" name="Shape 917"/>
            <p:cNvSpPr/>
            <p:nvPr/>
          </p:nvSpPr>
          <p:spPr>
            <a:xfrm>
              <a:off x="31187" y="216807"/>
              <a:ext cx="719130" cy="474436"/>
            </a:xfrm>
            <a:custGeom>
              <a:avLst/>
              <a:gdLst/>
              <a:ahLst/>
              <a:cxnLst>
                <a:cxn ang="0">
                  <a:pos x="wd2" y="hd2"/>
                </a:cxn>
                <a:cxn ang="5400000">
                  <a:pos x="wd2" y="hd2"/>
                </a:cxn>
                <a:cxn ang="10800000">
                  <a:pos x="wd2" y="hd2"/>
                </a:cxn>
                <a:cxn ang="16200000">
                  <a:pos x="wd2" y="hd2"/>
                </a:cxn>
              </a:cxnLst>
              <a:rect l="0" t="0" r="r" b="b"/>
              <a:pathLst>
                <a:path w="21552" h="21600" extrusionOk="0">
                  <a:moveTo>
                    <a:pt x="21544" y="439"/>
                  </a:moveTo>
                  <a:cubicBezTo>
                    <a:pt x="21480" y="195"/>
                    <a:pt x="21319" y="0"/>
                    <a:pt x="21159" y="0"/>
                  </a:cubicBezTo>
                  <a:cubicBezTo>
                    <a:pt x="16184" y="0"/>
                    <a:pt x="16184" y="0"/>
                    <a:pt x="16184" y="0"/>
                  </a:cubicBezTo>
                  <a:cubicBezTo>
                    <a:pt x="16184" y="0"/>
                    <a:pt x="16152" y="0"/>
                    <a:pt x="16152" y="0"/>
                  </a:cubicBezTo>
                  <a:cubicBezTo>
                    <a:pt x="16152" y="1170"/>
                    <a:pt x="16152" y="1170"/>
                    <a:pt x="16152" y="1170"/>
                  </a:cubicBezTo>
                  <a:cubicBezTo>
                    <a:pt x="16152" y="1170"/>
                    <a:pt x="16184" y="1170"/>
                    <a:pt x="16184" y="1170"/>
                  </a:cubicBezTo>
                  <a:cubicBezTo>
                    <a:pt x="19843" y="1170"/>
                    <a:pt x="19843" y="1170"/>
                    <a:pt x="19843" y="1170"/>
                  </a:cubicBezTo>
                  <a:cubicBezTo>
                    <a:pt x="169" y="20527"/>
                    <a:pt x="169" y="20527"/>
                    <a:pt x="169" y="20527"/>
                  </a:cubicBezTo>
                  <a:cubicBezTo>
                    <a:pt x="40" y="20674"/>
                    <a:pt x="-24" y="20917"/>
                    <a:pt x="8" y="21161"/>
                  </a:cubicBezTo>
                  <a:cubicBezTo>
                    <a:pt x="72" y="21454"/>
                    <a:pt x="233" y="21600"/>
                    <a:pt x="393" y="21600"/>
                  </a:cubicBezTo>
                  <a:cubicBezTo>
                    <a:pt x="8481" y="21600"/>
                    <a:pt x="8481" y="21600"/>
                    <a:pt x="8481" y="21600"/>
                  </a:cubicBezTo>
                  <a:cubicBezTo>
                    <a:pt x="8481" y="20430"/>
                    <a:pt x="8481" y="20430"/>
                    <a:pt x="8481" y="20430"/>
                  </a:cubicBezTo>
                  <a:cubicBezTo>
                    <a:pt x="1709" y="20430"/>
                    <a:pt x="1709" y="20430"/>
                    <a:pt x="1709" y="20430"/>
                  </a:cubicBezTo>
                  <a:cubicBezTo>
                    <a:pt x="21383" y="1073"/>
                    <a:pt x="21383" y="1073"/>
                    <a:pt x="21383" y="1073"/>
                  </a:cubicBezTo>
                  <a:cubicBezTo>
                    <a:pt x="21512" y="926"/>
                    <a:pt x="21576" y="683"/>
                    <a:pt x="21544" y="439"/>
                  </a:cubicBezTo>
                  <a:close/>
                </a:path>
              </a:pathLst>
            </a:custGeom>
            <a:grpFill/>
            <a:ln w="3175" cap="flat">
              <a:noFill/>
              <a:miter lim="400000"/>
            </a:ln>
            <a:effectLst/>
          </p:spPr>
          <p:txBody>
            <a:bodyPr wrap="square" lIns="60959" tIns="60959" rIns="60959" bIns="60959" numCol="1" anchor="t">
              <a:noAutofit/>
            </a:bodyPr>
            <a:lstStyle/>
            <a:p>
              <a:pPr defTabSz="1219170" fontAlgn="base">
                <a:spcBef>
                  <a:spcPct val="0"/>
                </a:spcBef>
                <a:spcAft>
                  <a:spcPct val="0"/>
                </a:spcAft>
                <a:defRPr sz="1800">
                  <a:solidFill>
                    <a:srgbClr val="000000"/>
                  </a:solidFill>
                  <a:latin typeface="Calibri"/>
                  <a:ea typeface="Calibri"/>
                  <a:cs typeface="Calibri"/>
                  <a:sym typeface="Calibri"/>
                </a:defRPr>
              </a:pPr>
              <a:endParaRPr sz="24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sym typeface="Calibri"/>
              </a:endParaRPr>
            </a:p>
          </p:txBody>
        </p:sp>
      </p:grpSp>
      <p:pic>
        <p:nvPicPr>
          <p:cNvPr id="247" name="Picture 48" descr="EC2.png"/>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bwMode="auto">
          <a:xfrm>
            <a:off x="728990" y="1528401"/>
            <a:ext cx="587788" cy="5878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72" name="Picture 52" descr="S3.png"/>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bwMode="auto">
          <a:xfrm>
            <a:off x="6644034" y="1493266"/>
            <a:ext cx="539412" cy="5393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90" name="TextBox 389"/>
          <p:cNvSpPr txBox="1"/>
          <p:nvPr/>
        </p:nvSpPr>
        <p:spPr>
          <a:xfrm>
            <a:off x="1798856" y="3354530"/>
            <a:ext cx="931428"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AWS Elastic Beanstalk</a:t>
            </a:r>
          </a:p>
        </p:txBody>
      </p:sp>
      <p:cxnSp>
        <p:nvCxnSpPr>
          <p:cNvPr id="443" name="Straight Connector 442"/>
          <p:cNvCxnSpPr/>
          <p:nvPr/>
        </p:nvCxnSpPr>
        <p:spPr>
          <a:xfrm>
            <a:off x="3066583" y="1287113"/>
            <a:ext cx="11773" cy="5197539"/>
          </a:xfrm>
          <a:prstGeom prst="line">
            <a:avLst/>
          </a:prstGeom>
          <a:solidFill>
            <a:schemeClr val="bg1"/>
          </a:solidFill>
          <a:ln w="9525" cmpd="sng">
            <a:solidFill>
              <a:srgbClr val="636466"/>
            </a:solidFill>
            <a:prstDash val="dash"/>
          </a:ln>
        </p:spPr>
        <p:style>
          <a:lnRef idx="2">
            <a:schemeClr val="accent1"/>
          </a:lnRef>
          <a:fillRef idx="0">
            <a:schemeClr val="accent1"/>
          </a:fillRef>
          <a:effectRef idx="1">
            <a:schemeClr val="accent1"/>
          </a:effectRef>
          <a:fontRef idx="minor">
            <a:schemeClr val="tx1"/>
          </a:fontRef>
        </p:style>
      </p:cxnSp>
      <p:sp>
        <p:nvSpPr>
          <p:cNvPr id="446" name="TextBox 445"/>
          <p:cNvSpPr txBox="1"/>
          <p:nvPr/>
        </p:nvSpPr>
        <p:spPr>
          <a:xfrm>
            <a:off x="1151743" y="1113137"/>
            <a:ext cx="1128359" cy="338554"/>
          </a:xfrm>
          <a:prstGeom prst="rect">
            <a:avLst/>
          </a:prstGeom>
          <a:noFill/>
        </p:spPr>
        <p:txBody>
          <a:bodyPr wrap="square" rtlCol="0">
            <a:spAutoFit/>
          </a:bodyPr>
          <a:lstStyle/>
          <a:p>
            <a:pPr algn="ctr" defTabSz="609585"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Compute </a:t>
            </a:r>
          </a:p>
        </p:txBody>
      </p:sp>
      <p:sp>
        <p:nvSpPr>
          <p:cNvPr id="447" name="TextBox 446"/>
          <p:cNvSpPr txBox="1"/>
          <p:nvPr/>
        </p:nvSpPr>
        <p:spPr>
          <a:xfrm>
            <a:off x="3929932" y="1113137"/>
            <a:ext cx="1374165" cy="338554"/>
          </a:xfrm>
          <a:prstGeom prst="rect">
            <a:avLst/>
          </a:prstGeom>
          <a:noFill/>
        </p:spPr>
        <p:txBody>
          <a:bodyPr wrap="square" rtlCol="0">
            <a:spAutoFit/>
          </a:bodyPr>
          <a:lstStyle/>
          <a:p>
            <a:pPr algn="ctr" defTabSz="609585"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Networking </a:t>
            </a:r>
          </a:p>
        </p:txBody>
      </p:sp>
      <p:sp>
        <p:nvSpPr>
          <p:cNvPr id="448" name="TextBox 447"/>
          <p:cNvSpPr txBox="1"/>
          <p:nvPr/>
        </p:nvSpPr>
        <p:spPr>
          <a:xfrm>
            <a:off x="7037538" y="1113137"/>
            <a:ext cx="1128359" cy="338554"/>
          </a:xfrm>
          <a:prstGeom prst="rect">
            <a:avLst/>
          </a:prstGeom>
          <a:noFill/>
        </p:spPr>
        <p:txBody>
          <a:bodyPr wrap="square" rtlCol="0">
            <a:spAutoFit/>
          </a:bodyPr>
          <a:lstStyle/>
          <a:p>
            <a:pPr algn="ctr" defTabSz="609585"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Storage </a:t>
            </a:r>
          </a:p>
        </p:txBody>
      </p:sp>
      <p:sp>
        <p:nvSpPr>
          <p:cNvPr id="449" name="TextBox 448"/>
          <p:cNvSpPr txBox="1"/>
          <p:nvPr/>
        </p:nvSpPr>
        <p:spPr>
          <a:xfrm>
            <a:off x="9945507" y="1113137"/>
            <a:ext cx="1374165" cy="338554"/>
          </a:xfrm>
          <a:prstGeom prst="rect">
            <a:avLst/>
          </a:prstGeom>
          <a:noFill/>
        </p:spPr>
        <p:txBody>
          <a:bodyPr wrap="square" rtlCol="0">
            <a:spAutoFit/>
          </a:bodyPr>
          <a:lstStyle/>
          <a:p>
            <a:pPr algn="ctr" defTabSz="609585" fontAlgn="base">
              <a:spcBef>
                <a:spcPct val="0"/>
              </a:spcBef>
              <a:spcAft>
                <a:spcPct val="0"/>
              </a:spcAft>
            </a:pPr>
            <a:r>
              <a:rPr lang="en-US" sz="1600" b="1"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Database</a:t>
            </a:r>
          </a:p>
        </p:txBody>
      </p:sp>
      <p:pic>
        <p:nvPicPr>
          <p:cNvPr id="450" name="Picture 449" descr="CloudFront.png"/>
          <p:cNvPicPr>
            <a:picLocks noChangeAspect="1"/>
          </p:cNvPicPr>
          <p:nvPr/>
        </p:nvPicPr>
        <p:blipFill>
          <a:blip r:embed="rId6" cstate="screen">
            <a:alphaModFix/>
            <a:extLst>
              <a:ext uri="{28A0092B-C50C-407E-A947-70E740481C1C}">
                <a14:useLocalDpi xmlns:a14="http://schemas.microsoft.com/office/drawing/2010/main"/>
              </a:ext>
            </a:extLst>
          </a:blip>
          <a:stretch>
            <a:fillRect/>
          </a:stretch>
        </p:blipFill>
        <p:spPr>
          <a:xfrm>
            <a:off x="6591507" y="2607562"/>
            <a:ext cx="627951" cy="627951"/>
          </a:xfrm>
          <a:prstGeom prst="rect">
            <a:avLst/>
          </a:prstGeom>
        </p:spPr>
      </p:pic>
      <p:sp>
        <p:nvSpPr>
          <p:cNvPr id="451" name="TextBox 450"/>
          <p:cNvSpPr txBox="1"/>
          <p:nvPr/>
        </p:nvSpPr>
        <p:spPr>
          <a:xfrm>
            <a:off x="6487631" y="3298764"/>
            <a:ext cx="863909"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CloudFront</a:t>
            </a:r>
          </a:p>
        </p:txBody>
      </p:sp>
      <p:pic>
        <p:nvPicPr>
          <p:cNvPr id="452" name="Picture 451" descr="Glacier.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7997183" y="1454164"/>
            <a:ext cx="639445" cy="639445"/>
          </a:xfrm>
          <a:prstGeom prst="rect">
            <a:avLst/>
          </a:prstGeom>
        </p:spPr>
      </p:pic>
      <p:sp>
        <p:nvSpPr>
          <p:cNvPr id="453" name="TextBox 452"/>
          <p:cNvSpPr txBox="1"/>
          <p:nvPr/>
        </p:nvSpPr>
        <p:spPr>
          <a:xfrm>
            <a:off x="7886840" y="2114063"/>
            <a:ext cx="860784"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Glacier</a:t>
            </a:r>
          </a:p>
        </p:txBody>
      </p:sp>
      <p:sp>
        <p:nvSpPr>
          <p:cNvPr id="455" name="TextBox 454"/>
          <p:cNvSpPr txBox="1"/>
          <p:nvPr/>
        </p:nvSpPr>
        <p:spPr>
          <a:xfrm>
            <a:off x="6444832" y="2099521"/>
            <a:ext cx="960795" cy="184666"/>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S3</a:t>
            </a:r>
          </a:p>
        </p:txBody>
      </p:sp>
      <p:pic>
        <p:nvPicPr>
          <p:cNvPr id="456" name="Picture 455" descr="Amazon-Elastic-Block-Storage.png"/>
          <p:cNvPicPr>
            <a:picLocks noChangeAspect="1"/>
          </p:cNvPicPr>
          <p:nvPr/>
        </p:nvPicPr>
        <p:blipFill>
          <a:blip r:embed="rId8" cstate="screen">
            <a:alphaModFix amt="25000"/>
            <a:extLst>
              <a:ext uri="{28A0092B-C50C-407E-A947-70E740481C1C}">
                <a14:useLocalDpi xmlns:a14="http://schemas.microsoft.com/office/drawing/2010/main"/>
              </a:ext>
            </a:extLst>
          </a:blip>
          <a:stretch>
            <a:fillRect/>
          </a:stretch>
        </p:blipFill>
        <p:spPr>
          <a:xfrm>
            <a:off x="8072441" y="2613596"/>
            <a:ext cx="550601" cy="550601"/>
          </a:xfrm>
          <a:prstGeom prst="rect">
            <a:avLst/>
          </a:prstGeom>
        </p:spPr>
      </p:pic>
      <p:sp>
        <p:nvSpPr>
          <p:cNvPr id="457" name="TextBox 103"/>
          <p:cNvSpPr txBox="1">
            <a:spLocks noChangeArrowheads="1"/>
          </p:cNvSpPr>
          <p:nvPr/>
        </p:nvSpPr>
        <p:spPr bwMode="auto">
          <a:xfrm>
            <a:off x="8000656" y="3219617"/>
            <a:ext cx="703143" cy="369332"/>
          </a:xfrm>
          <a:prstGeom prst="rect">
            <a:avLst/>
          </a:prstGeom>
          <a:noFill/>
          <a:ln w="9525">
            <a:noFill/>
            <a:miter lim="800000"/>
            <a:headEnd/>
            <a:tailEnd/>
          </a:ln>
        </p:spPr>
        <p:txBody>
          <a:bodyPr wrap="square" lIns="0" tIns="0" rIns="0" bIns="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EBS</a:t>
            </a:r>
          </a:p>
        </p:txBody>
      </p:sp>
      <p:pic>
        <p:nvPicPr>
          <p:cNvPr id="479" name="Picture 478" descr="Auto-Scaling.png"/>
          <p:cNvPicPr>
            <a:picLocks noChangeAspect="1"/>
          </p:cNvPicPr>
          <p:nvPr/>
        </p:nvPicPr>
        <p:blipFill>
          <a:blip r:embed="rId9" cstate="screen">
            <a:alphaModFix amt="25000"/>
            <a:extLst>
              <a:ext uri="{28A0092B-C50C-407E-A947-70E740481C1C}">
                <a14:useLocalDpi xmlns:a14="http://schemas.microsoft.com/office/drawing/2010/main"/>
              </a:ext>
            </a:extLst>
          </a:blip>
          <a:stretch>
            <a:fillRect/>
          </a:stretch>
        </p:blipFill>
        <p:spPr>
          <a:xfrm>
            <a:off x="644652" y="2568862"/>
            <a:ext cx="737505" cy="737505"/>
          </a:xfrm>
          <a:prstGeom prst="rect">
            <a:avLst/>
          </a:prstGeom>
        </p:spPr>
      </p:pic>
      <p:sp>
        <p:nvSpPr>
          <p:cNvPr id="480" name="TextBox 479"/>
          <p:cNvSpPr txBox="1"/>
          <p:nvPr/>
        </p:nvSpPr>
        <p:spPr>
          <a:xfrm>
            <a:off x="645781" y="3286056"/>
            <a:ext cx="723676"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Auto Scaling</a:t>
            </a:r>
          </a:p>
        </p:txBody>
      </p:sp>
      <p:pic>
        <p:nvPicPr>
          <p:cNvPr id="481" name="Picture 480" descr="Route-53.png"/>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4915400" y="1486245"/>
            <a:ext cx="626856" cy="626856"/>
          </a:xfrm>
          <a:prstGeom prst="rect">
            <a:avLst/>
          </a:prstGeom>
        </p:spPr>
      </p:pic>
      <p:sp>
        <p:nvSpPr>
          <p:cNvPr id="482" name="TextBox 481"/>
          <p:cNvSpPr txBox="1"/>
          <p:nvPr/>
        </p:nvSpPr>
        <p:spPr>
          <a:xfrm>
            <a:off x="4797268" y="2113102"/>
            <a:ext cx="859008"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Route 53</a:t>
            </a:r>
          </a:p>
        </p:txBody>
      </p:sp>
      <p:pic>
        <p:nvPicPr>
          <p:cNvPr id="484" name="Picture 483" descr="Direct-Connect.png"/>
          <p:cNvPicPr>
            <a:picLocks noChangeAspect="1"/>
          </p:cNvPicPr>
          <p:nvPr/>
        </p:nvPicPr>
        <p:blipFill>
          <a:blip r:embed="rId11" cstate="screen">
            <a:alphaModFix amt="25000"/>
            <a:extLst>
              <a:ext uri="{28A0092B-C50C-407E-A947-70E740481C1C}">
                <a14:useLocalDpi xmlns:a14="http://schemas.microsoft.com/office/drawing/2010/main"/>
              </a:ext>
            </a:extLst>
          </a:blip>
          <a:stretch>
            <a:fillRect/>
          </a:stretch>
        </p:blipFill>
        <p:spPr>
          <a:xfrm>
            <a:off x="3641586" y="2903129"/>
            <a:ext cx="613985" cy="613985"/>
          </a:xfrm>
          <a:prstGeom prst="rect">
            <a:avLst/>
          </a:prstGeom>
        </p:spPr>
      </p:pic>
      <p:sp>
        <p:nvSpPr>
          <p:cNvPr id="485" name="TextBox 39"/>
          <p:cNvSpPr txBox="1">
            <a:spLocks noChangeArrowheads="1"/>
          </p:cNvSpPr>
          <p:nvPr/>
        </p:nvSpPr>
        <p:spPr bwMode="auto">
          <a:xfrm>
            <a:off x="3326421" y="3578397"/>
            <a:ext cx="1244313" cy="410241"/>
          </a:xfrm>
          <a:prstGeom prst="rect">
            <a:avLst/>
          </a:prstGeom>
          <a:noFill/>
          <a:ln w="9525">
            <a:noFill/>
            <a:miter lim="800000"/>
            <a:headEnd/>
            <a:tailEnd/>
          </a:ln>
        </p:spPr>
        <p:txBody>
          <a:bodyPr wrap="square" lIns="0" tIns="0" rIns="0" bIns="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AWS Direct Connect</a:t>
            </a:r>
          </a:p>
        </p:txBody>
      </p:sp>
      <p:pic>
        <p:nvPicPr>
          <p:cNvPr id="486" name="Picture 485" descr="VPC.png"/>
          <p:cNvPicPr>
            <a:picLocks noChangeAspect="1"/>
          </p:cNvPicPr>
          <p:nvPr/>
        </p:nvPicPr>
        <p:blipFill>
          <a:blip r:embed="rId12" cstate="screen">
            <a:extLst>
              <a:ext uri="{28A0092B-C50C-407E-A947-70E740481C1C}">
                <a14:useLocalDpi xmlns:a14="http://schemas.microsoft.com/office/drawing/2010/main"/>
              </a:ext>
            </a:extLst>
          </a:blip>
          <a:stretch>
            <a:fillRect/>
          </a:stretch>
        </p:blipFill>
        <p:spPr>
          <a:xfrm>
            <a:off x="3639693" y="1452487"/>
            <a:ext cx="606740" cy="606740"/>
          </a:xfrm>
          <a:prstGeom prst="rect">
            <a:avLst/>
          </a:prstGeom>
        </p:spPr>
      </p:pic>
      <p:sp>
        <p:nvSpPr>
          <p:cNvPr id="487" name="TextBox 486"/>
          <p:cNvSpPr txBox="1"/>
          <p:nvPr/>
        </p:nvSpPr>
        <p:spPr>
          <a:xfrm>
            <a:off x="3547892" y="2096351"/>
            <a:ext cx="852200"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VPC</a:t>
            </a:r>
          </a:p>
        </p:txBody>
      </p:sp>
      <p:sp>
        <p:nvSpPr>
          <p:cNvPr id="488" name="TextBox 487"/>
          <p:cNvSpPr txBox="1"/>
          <p:nvPr/>
        </p:nvSpPr>
        <p:spPr>
          <a:xfrm>
            <a:off x="644651" y="2141646"/>
            <a:ext cx="756464"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EC2</a:t>
            </a:r>
          </a:p>
        </p:txBody>
      </p:sp>
      <p:pic>
        <p:nvPicPr>
          <p:cNvPr id="3" name="Picture 2"/>
          <p:cNvPicPr>
            <a:picLocks noChangeAspect="1"/>
          </p:cNvPicPr>
          <p:nvPr/>
        </p:nvPicPr>
        <p:blipFill>
          <a:blip r:embed="rId13" cstate="screen">
            <a:alphaModFix/>
            <a:extLst>
              <a:ext uri="{28A0092B-C50C-407E-A947-70E740481C1C}">
                <a14:useLocalDpi xmlns:a14="http://schemas.microsoft.com/office/drawing/2010/main"/>
              </a:ext>
            </a:extLst>
          </a:blip>
          <a:stretch>
            <a:fillRect/>
          </a:stretch>
        </p:blipFill>
        <p:spPr>
          <a:xfrm>
            <a:off x="2044436" y="2695153"/>
            <a:ext cx="440267" cy="609600"/>
          </a:xfrm>
          <a:prstGeom prst="rect">
            <a:avLst/>
          </a:prstGeom>
        </p:spPr>
      </p:pic>
      <p:pic>
        <p:nvPicPr>
          <p:cNvPr id="161" name="Picture 160"/>
          <p:cNvPicPr>
            <a:picLocks noChangeAspect="1"/>
          </p:cNvPicPr>
          <p:nvPr/>
        </p:nvPicPr>
        <p:blipFill>
          <a:blip r:embed="rId14" cstate="screen">
            <a:alphaModFix amt="25000"/>
            <a:extLst>
              <a:ext uri="{28A0092B-C50C-407E-A947-70E740481C1C}">
                <a14:useLocalDpi xmlns:a14="http://schemas.microsoft.com/office/drawing/2010/main"/>
              </a:ext>
            </a:extLst>
          </a:blip>
          <a:stretch>
            <a:fillRect/>
          </a:stretch>
        </p:blipFill>
        <p:spPr>
          <a:xfrm>
            <a:off x="4887893" y="2807521"/>
            <a:ext cx="759617" cy="759617"/>
          </a:xfrm>
          <a:prstGeom prst="rect">
            <a:avLst/>
          </a:prstGeom>
        </p:spPr>
      </p:pic>
      <p:pic>
        <p:nvPicPr>
          <p:cNvPr id="162" name="Picture 161"/>
          <p:cNvPicPr>
            <a:picLocks noChangeAspect="1"/>
          </p:cNvPicPr>
          <p:nvPr/>
        </p:nvPicPr>
        <p:blipFill>
          <a:blip r:embed="rId15" cstate="screen">
            <a:extLst>
              <a:ext uri="{28A0092B-C50C-407E-A947-70E740481C1C}">
                <a14:useLocalDpi xmlns:a14="http://schemas.microsoft.com/office/drawing/2010/main"/>
              </a:ext>
            </a:extLst>
          </a:blip>
          <a:stretch>
            <a:fillRect/>
          </a:stretch>
        </p:blipFill>
        <p:spPr>
          <a:xfrm>
            <a:off x="1800149" y="1371938"/>
            <a:ext cx="900739" cy="900739"/>
          </a:xfrm>
          <a:prstGeom prst="rect">
            <a:avLst/>
          </a:prstGeom>
        </p:spPr>
      </p:pic>
      <p:sp>
        <p:nvSpPr>
          <p:cNvPr id="165" name="TextBox 164"/>
          <p:cNvSpPr txBox="1"/>
          <p:nvPr/>
        </p:nvSpPr>
        <p:spPr>
          <a:xfrm>
            <a:off x="4768965" y="3578395"/>
            <a:ext cx="988347"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Elastic Load Balancing</a:t>
            </a:r>
          </a:p>
        </p:txBody>
      </p:sp>
      <p:sp>
        <p:nvSpPr>
          <p:cNvPr id="166" name="TextBox 165"/>
          <p:cNvSpPr txBox="1"/>
          <p:nvPr/>
        </p:nvSpPr>
        <p:spPr>
          <a:xfrm>
            <a:off x="1875392" y="2141646"/>
            <a:ext cx="750253"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AWS Lambda</a:t>
            </a:r>
          </a:p>
        </p:txBody>
      </p:sp>
      <p:pic>
        <p:nvPicPr>
          <p:cNvPr id="160" name="Picture 159"/>
          <p:cNvPicPr>
            <a:picLocks noChangeAspect="1"/>
          </p:cNvPicPr>
          <p:nvPr/>
        </p:nvPicPr>
        <p:blipFill>
          <a:blip r:embed="rId16" cstate="screen">
            <a:alphaModFix amt="25000"/>
            <a:extLst>
              <a:ext uri="{28A0092B-C50C-407E-A947-70E740481C1C}">
                <a14:useLocalDpi xmlns:a14="http://schemas.microsoft.com/office/drawing/2010/main"/>
              </a:ext>
            </a:extLst>
          </a:blip>
          <a:stretch>
            <a:fillRect/>
          </a:stretch>
        </p:blipFill>
        <p:spPr>
          <a:xfrm>
            <a:off x="1780955" y="3699556"/>
            <a:ext cx="987523" cy="987523"/>
          </a:xfrm>
          <a:prstGeom prst="rect">
            <a:avLst/>
          </a:prstGeom>
        </p:spPr>
      </p:pic>
      <p:pic>
        <p:nvPicPr>
          <p:cNvPr id="163" name="Picture 162"/>
          <p:cNvPicPr>
            <a:picLocks noChangeAspect="1"/>
          </p:cNvPicPr>
          <p:nvPr/>
        </p:nvPicPr>
        <p:blipFill>
          <a:blip r:embed="rId17" cstate="screen">
            <a:alphaModFix amt="25000"/>
            <a:extLst>
              <a:ext uri="{28A0092B-C50C-407E-A947-70E740481C1C}">
                <a14:useLocalDpi xmlns:a14="http://schemas.microsoft.com/office/drawing/2010/main"/>
              </a:ext>
            </a:extLst>
          </a:blip>
          <a:stretch>
            <a:fillRect/>
          </a:stretch>
        </p:blipFill>
        <p:spPr>
          <a:xfrm>
            <a:off x="538884" y="3709319"/>
            <a:ext cx="967997" cy="967997"/>
          </a:xfrm>
          <a:prstGeom prst="rect">
            <a:avLst/>
          </a:prstGeom>
        </p:spPr>
      </p:pic>
      <p:sp>
        <p:nvSpPr>
          <p:cNvPr id="167" name="TextBox 166"/>
          <p:cNvSpPr txBox="1"/>
          <p:nvPr/>
        </p:nvSpPr>
        <p:spPr>
          <a:xfrm>
            <a:off x="484160" y="4502199"/>
            <a:ext cx="1212293" cy="61536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Elastic Container Registry</a:t>
            </a:r>
          </a:p>
        </p:txBody>
      </p:sp>
      <p:sp>
        <p:nvSpPr>
          <p:cNvPr id="168" name="TextBox 167"/>
          <p:cNvSpPr txBox="1"/>
          <p:nvPr/>
        </p:nvSpPr>
        <p:spPr>
          <a:xfrm>
            <a:off x="1746385" y="4502199"/>
            <a:ext cx="1235696" cy="61536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Elastic Container Service</a:t>
            </a:r>
          </a:p>
        </p:txBody>
      </p:sp>
      <p:pic>
        <p:nvPicPr>
          <p:cNvPr id="23" name="Picture 22"/>
          <p:cNvPicPr>
            <a:picLocks noChangeAspect="1"/>
          </p:cNvPicPr>
          <p:nvPr/>
        </p:nvPicPr>
        <p:blipFill>
          <a:blip r:embed="rId18" cstate="screen">
            <a:alphaModFix amt="25000"/>
            <a:extLst>
              <a:ext uri="{28A0092B-C50C-407E-A947-70E740481C1C}">
                <a14:useLocalDpi xmlns:a14="http://schemas.microsoft.com/office/drawing/2010/main"/>
              </a:ext>
            </a:extLst>
          </a:blip>
          <a:stretch>
            <a:fillRect/>
          </a:stretch>
        </p:blipFill>
        <p:spPr>
          <a:xfrm>
            <a:off x="6469869" y="3814372"/>
            <a:ext cx="841160" cy="841160"/>
          </a:xfrm>
          <a:prstGeom prst="rect">
            <a:avLst/>
          </a:prstGeom>
        </p:spPr>
      </p:pic>
      <p:pic>
        <p:nvPicPr>
          <p:cNvPr id="24" name="Picture 23"/>
          <p:cNvPicPr>
            <a:picLocks noChangeAspect="1"/>
          </p:cNvPicPr>
          <p:nvPr/>
        </p:nvPicPr>
        <p:blipFill>
          <a:blip r:embed="rId19" cstate="screen">
            <a:alphaModFix amt="25000"/>
            <a:extLst>
              <a:ext uri="{28A0092B-C50C-407E-A947-70E740481C1C}">
                <a14:useLocalDpi xmlns:a14="http://schemas.microsoft.com/office/drawing/2010/main"/>
              </a:ext>
            </a:extLst>
          </a:blip>
          <a:stretch>
            <a:fillRect/>
          </a:stretch>
        </p:blipFill>
        <p:spPr>
          <a:xfrm>
            <a:off x="7917869" y="3857239"/>
            <a:ext cx="764812" cy="764812"/>
          </a:xfrm>
          <a:prstGeom prst="rect">
            <a:avLst/>
          </a:prstGeom>
        </p:spPr>
      </p:pic>
      <p:sp>
        <p:nvSpPr>
          <p:cNvPr id="175" name="TextBox 103"/>
          <p:cNvSpPr txBox="1">
            <a:spLocks noChangeArrowheads="1"/>
          </p:cNvSpPr>
          <p:nvPr/>
        </p:nvSpPr>
        <p:spPr bwMode="auto">
          <a:xfrm>
            <a:off x="6454928" y="4558348"/>
            <a:ext cx="940603" cy="553998"/>
          </a:xfrm>
          <a:prstGeom prst="rect">
            <a:avLst/>
          </a:prstGeom>
          <a:noFill/>
          <a:ln w="9525">
            <a:noFill/>
            <a:miter lim="800000"/>
            <a:headEnd/>
            <a:tailEnd/>
          </a:ln>
        </p:spPr>
        <p:txBody>
          <a:bodyPr wrap="square" lIns="0" tIns="0" rIns="0" bIns="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Elastic File System</a:t>
            </a:r>
          </a:p>
        </p:txBody>
      </p:sp>
      <p:sp>
        <p:nvSpPr>
          <p:cNvPr id="176" name="TextBox 103"/>
          <p:cNvSpPr txBox="1">
            <a:spLocks noChangeArrowheads="1"/>
          </p:cNvSpPr>
          <p:nvPr/>
        </p:nvSpPr>
        <p:spPr bwMode="auto">
          <a:xfrm>
            <a:off x="7917869" y="4555017"/>
            <a:ext cx="752073" cy="369332"/>
          </a:xfrm>
          <a:prstGeom prst="rect">
            <a:avLst/>
          </a:prstGeom>
          <a:noFill/>
          <a:ln w="9525">
            <a:noFill/>
            <a:miter lim="800000"/>
            <a:headEnd/>
            <a:tailEnd/>
          </a:ln>
        </p:spPr>
        <p:txBody>
          <a:bodyPr wrap="square" lIns="0" tIns="0" rIns="0" bIns="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Snowball</a:t>
            </a:r>
          </a:p>
        </p:txBody>
      </p:sp>
      <p:pic>
        <p:nvPicPr>
          <p:cNvPr id="183" name="Picture 182"/>
          <p:cNvPicPr>
            <a:picLocks noChangeAspect="1"/>
          </p:cNvPicPr>
          <p:nvPr/>
        </p:nvPicPr>
        <p:blipFill>
          <a:blip r:embed="rId20" cstate="screen">
            <a:alphaModFix amt="25000"/>
            <a:extLst>
              <a:ext uri="{28A0092B-C50C-407E-A947-70E740481C1C}">
                <a14:useLocalDpi xmlns:a14="http://schemas.microsoft.com/office/drawing/2010/main"/>
              </a:ext>
            </a:extLst>
          </a:blip>
          <a:stretch>
            <a:fillRect/>
          </a:stretch>
        </p:blipFill>
        <p:spPr>
          <a:xfrm>
            <a:off x="10824878" y="2733042"/>
            <a:ext cx="844385" cy="844385"/>
          </a:xfrm>
          <a:prstGeom prst="rect">
            <a:avLst/>
          </a:prstGeom>
        </p:spPr>
      </p:pic>
      <p:pic>
        <p:nvPicPr>
          <p:cNvPr id="184" name="Picture 183"/>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10844605" y="1355196"/>
            <a:ext cx="844385" cy="844385"/>
          </a:xfrm>
          <a:prstGeom prst="rect">
            <a:avLst/>
          </a:prstGeom>
        </p:spPr>
      </p:pic>
      <p:pic>
        <p:nvPicPr>
          <p:cNvPr id="185" name="Picture 184"/>
          <p:cNvPicPr>
            <a:picLocks noChangeAspect="1"/>
          </p:cNvPicPr>
          <p:nvPr/>
        </p:nvPicPr>
        <p:blipFill>
          <a:blip r:embed="rId22" cstate="screen">
            <a:alphaModFix amt="25000"/>
            <a:extLst>
              <a:ext uri="{28A0092B-C50C-407E-A947-70E740481C1C}">
                <a14:useLocalDpi xmlns:a14="http://schemas.microsoft.com/office/drawing/2010/main"/>
              </a:ext>
            </a:extLst>
          </a:blip>
          <a:stretch>
            <a:fillRect/>
          </a:stretch>
        </p:blipFill>
        <p:spPr>
          <a:xfrm>
            <a:off x="9519658" y="4153040"/>
            <a:ext cx="844385" cy="844385"/>
          </a:xfrm>
          <a:prstGeom prst="rect">
            <a:avLst/>
          </a:prstGeom>
        </p:spPr>
      </p:pic>
      <p:pic>
        <p:nvPicPr>
          <p:cNvPr id="186" name="Picture 185"/>
          <p:cNvPicPr>
            <a:picLocks noChangeAspect="1"/>
          </p:cNvPicPr>
          <p:nvPr/>
        </p:nvPicPr>
        <p:blipFill>
          <a:blip r:embed="rId23" cstate="screen">
            <a:extLst>
              <a:ext uri="{28A0092B-C50C-407E-A947-70E740481C1C}">
                <a14:useLocalDpi xmlns:a14="http://schemas.microsoft.com/office/drawing/2010/main"/>
              </a:ext>
            </a:extLst>
          </a:blip>
          <a:stretch>
            <a:fillRect/>
          </a:stretch>
        </p:blipFill>
        <p:spPr>
          <a:xfrm>
            <a:off x="9509076" y="1345130"/>
            <a:ext cx="844385" cy="844385"/>
          </a:xfrm>
          <a:prstGeom prst="rect">
            <a:avLst/>
          </a:prstGeom>
        </p:spPr>
      </p:pic>
      <p:pic>
        <p:nvPicPr>
          <p:cNvPr id="187" name="Picture 186"/>
          <p:cNvPicPr>
            <a:picLocks noChangeAspect="1"/>
          </p:cNvPicPr>
          <p:nvPr/>
        </p:nvPicPr>
        <p:blipFill>
          <a:blip r:embed="rId24" cstate="screen">
            <a:alphaModFix amt="25000"/>
            <a:extLst>
              <a:ext uri="{28A0092B-C50C-407E-A947-70E740481C1C}">
                <a14:useLocalDpi xmlns:a14="http://schemas.microsoft.com/office/drawing/2010/main"/>
              </a:ext>
            </a:extLst>
          </a:blip>
          <a:stretch>
            <a:fillRect/>
          </a:stretch>
        </p:blipFill>
        <p:spPr>
          <a:xfrm>
            <a:off x="9505381" y="2744564"/>
            <a:ext cx="844385" cy="844385"/>
          </a:xfrm>
          <a:prstGeom prst="rect">
            <a:avLst/>
          </a:prstGeom>
        </p:spPr>
      </p:pic>
      <p:sp>
        <p:nvSpPr>
          <p:cNvPr id="188" name="TextBox 103"/>
          <p:cNvSpPr txBox="1">
            <a:spLocks noChangeArrowheads="1"/>
          </p:cNvSpPr>
          <p:nvPr/>
        </p:nvSpPr>
        <p:spPr bwMode="auto">
          <a:xfrm>
            <a:off x="9568405" y="2096351"/>
            <a:ext cx="703143" cy="410241"/>
          </a:xfrm>
          <a:prstGeom prst="rect">
            <a:avLst/>
          </a:prstGeom>
          <a:noFill/>
          <a:ln w="9525">
            <a:noFill/>
            <a:miter lim="800000"/>
            <a:headEnd/>
            <a:tailEnd/>
          </a:ln>
        </p:spPr>
        <p:txBody>
          <a:bodyPr wrap="square" lIns="0" tIns="0" rIns="0" bIns="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RDS</a:t>
            </a:r>
          </a:p>
        </p:txBody>
      </p:sp>
      <p:sp>
        <p:nvSpPr>
          <p:cNvPr id="189" name="TextBox 188"/>
          <p:cNvSpPr txBox="1"/>
          <p:nvPr/>
        </p:nvSpPr>
        <p:spPr>
          <a:xfrm>
            <a:off x="9498027" y="3523381"/>
            <a:ext cx="860784"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Redshift</a:t>
            </a:r>
          </a:p>
        </p:txBody>
      </p:sp>
      <p:sp>
        <p:nvSpPr>
          <p:cNvPr id="190" name="TextBox 189"/>
          <p:cNvSpPr txBox="1"/>
          <p:nvPr/>
        </p:nvSpPr>
        <p:spPr>
          <a:xfrm>
            <a:off x="9430150" y="4978428"/>
            <a:ext cx="1028463"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ElastiCache</a:t>
            </a:r>
          </a:p>
        </p:txBody>
      </p:sp>
      <p:sp>
        <p:nvSpPr>
          <p:cNvPr id="191" name="TextBox 103"/>
          <p:cNvSpPr txBox="1">
            <a:spLocks noChangeArrowheads="1"/>
          </p:cNvSpPr>
          <p:nvPr/>
        </p:nvSpPr>
        <p:spPr bwMode="auto">
          <a:xfrm>
            <a:off x="10796779" y="2096352"/>
            <a:ext cx="897212" cy="410241"/>
          </a:xfrm>
          <a:prstGeom prst="rect">
            <a:avLst/>
          </a:prstGeom>
          <a:noFill/>
          <a:ln w="9525">
            <a:noFill/>
            <a:miter lim="800000"/>
            <a:headEnd/>
            <a:tailEnd/>
          </a:ln>
        </p:spPr>
        <p:txBody>
          <a:bodyPr wrap="square" lIns="0" tIns="0" rIns="0" bIns="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 DynamoDB</a:t>
            </a:r>
          </a:p>
        </p:txBody>
      </p:sp>
      <p:sp>
        <p:nvSpPr>
          <p:cNvPr id="192" name="TextBox 103"/>
          <p:cNvSpPr txBox="1">
            <a:spLocks noChangeArrowheads="1"/>
          </p:cNvSpPr>
          <p:nvPr/>
        </p:nvSpPr>
        <p:spPr bwMode="auto">
          <a:xfrm>
            <a:off x="10796779" y="3519195"/>
            <a:ext cx="897212" cy="820481"/>
          </a:xfrm>
          <a:prstGeom prst="rect">
            <a:avLst/>
          </a:prstGeom>
          <a:noFill/>
          <a:ln w="9525">
            <a:noFill/>
            <a:miter lim="800000"/>
            <a:headEnd/>
            <a:tailEnd/>
          </a:ln>
        </p:spPr>
        <p:txBody>
          <a:bodyPr wrap="square" lIns="0" tIns="0" rIns="0" bIns="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AWS Database Migration Service</a:t>
            </a:r>
          </a:p>
        </p:txBody>
      </p:sp>
      <p:sp>
        <p:nvSpPr>
          <p:cNvPr id="101" name="TextBox 100"/>
          <p:cNvSpPr txBox="1"/>
          <p:nvPr/>
        </p:nvSpPr>
        <p:spPr>
          <a:xfrm>
            <a:off x="647645" y="5972399"/>
            <a:ext cx="723676"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Amazon</a:t>
            </a:r>
          </a:p>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Lightsail</a:t>
            </a:r>
          </a:p>
        </p:txBody>
      </p:sp>
      <p:pic>
        <p:nvPicPr>
          <p:cNvPr id="102" name="Picture 101"/>
          <p:cNvPicPr>
            <a:picLocks noChangeAspect="1"/>
          </p:cNvPicPr>
          <p:nvPr/>
        </p:nvPicPr>
        <p:blipFill>
          <a:blip r:embed="rId25" cstate="screen">
            <a:alphaModFix amt="25000"/>
            <a:extLst>
              <a:ext uri="{28A0092B-C50C-407E-A947-70E740481C1C}">
                <a14:useLocalDpi xmlns:a14="http://schemas.microsoft.com/office/drawing/2010/main"/>
              </a:ext>
            </a:extLst>
          </a:blip>
          <a:stretch>
            <a:fillRect/>
          </a:stretch>
        </p:blipFill>
        <p:spPr>
          <a:xfrm>
            <a:off x="1955404" y="5298528"/>
            <a:ext cx="575792" cy="693725"/>
          </a:xfrm>
          <a:prstGeom prst="rect">
            <a:avLst/>
          </a:prstGeom>
        </p:spPr>
      </p:pic>
      <p:sp>
        <p:nvSpPr>
          <p:cNvPr id="103" name="TextBox 102"/>
          <p:cNvSpPr txBox="1"/>
          <p:nvPr/>
        </p:nvSpPr>
        <p:spPr>
          <a:xfrm>
            <a:off x="1873263" y="5996223"/>
            <a:ext cx="723676" cy="410241"/>
          </a:xfrm>
          <a:prstGeom prst="rect">
            <a:avLst/>
          </a:prstGeom>
          <a:noFill/>
        </p:spPr>
        <p:txBody>
          <a:bodyPr wrap="square" lIns="0" tIns="0" rIns="0" bIns="0" rtlCol="0">
            <a:spAutoFit/>
          </a:bodyPr>
          <a:lstStyle/>
          <a:p>
            <a:pPr algn="ctr"/>
            <a:r>
              <a:rPr lang="en-US" sz="1333" dirty="0">
                <a:latin typeface="Amazon Ember Light" panose="020B0403020204020204" pitchFamily="34" charset="0"/>
                <a:ea typeface="Amazon Ember Light" panose="020B0403020204020204" pitchFamily="34" charset="0"/>
                <a:cs typeface="Amazon Ember Light" panose="020B0403020204020204" pitchFamily="34" charset="0"/>
              </a:rPr>
              <a:t>AWS Batch</a:t>
            </a:r>
          </a:p>
        </p:txBody>
      </p:sp>
      <p:pic>
        <p:nvPicPr>
          <p:cNvPr id="104" name="Picture 103" descr="Storage-Gateway.png"/>
          <p:cNvPicPr>
            <a:picLocks noChangeAspect="1"/>
          </p:cNvPicPr>
          <p:nvPr/>
        </p:nvPicPr>
        <p:blipFill>
          <a:blip r:embed="rId26" cstate="screen">
            <a:alphaModFix amt="25000"/>
            <a:extLst>
              <a:ext uri="{28A0092B-C50C-407E-A947-70E740481C1C}">
                <a14:useLocalDpi xmlns:a14="http://schemas.microsoft.com/office/drawing/2010/main"/>
              </a:ext>
            </a:extLst>
          </a:blip>
          <a:stretch>
            <a:fillRect/>
          </a:stretch>
        </p:blipFill>
        <p:spPr>
          <a:xfrm>
            <a:off x="6539635" y="5384533"/>
            <a:ext cx="648675" cy="648675"/>
          </a:xfrm>
          <a:prstGeom prst="rect">
            <a:avLst/>
          </a:prstGeom>
        </p:spPr>
      </p:pic>
      <p:sp>
        <p:nvSpPr>
          <p:cNvPr id="105" name="TextBox 104"/>
          <p:cNvSpPr txBox="1"/>
          <p:nvPr/>
        </p:nvSpPr>
        <p:spPr>
          <a:xfrm>
            <a:off x="6450245" y="6063764"/>
            <a:ext cx="860784"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Storage</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Gateway</a:t>
            </a:r>
          </a:p>
        </p:txBody>
      </p:sp>
      <p:sp>
        <p:nvSpPr>
          <p:cNvPr id="108" name="TextBox 107"/>
          <p:cNvSpPr txBox="1"/>
          <p:nvPr/>
        </p:nvSpPr>
        <p:spPr>
          <a:xfrm>
            <a:off x="7889547" y="6063764"/>
            <a:ext cx="860784" cy="369332"/>
          </a:xfrm>
          <a:prstGeom prst="rect">
            <a:avLst/>
          </a:prstGeom>
          <a:noFill/>
        </p:spPr>
        <p:txBody>
          <a:bodyPr wrap="square" lIns="0" tIns="0" rIns="0" bIns="0"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Snowmobile</a:t>
            </a:r>
          </a:p>
        </p:txBody>
      </p:sp>
      <p:cxnSp>
        <p:nvCxnSpPr>
          <p:cNvPr id="110" name="Straight Connector 109"/>
          <p:cNvCxnSpPr/>
          <p:nvPr/>
        </p:nvCxnSpPr>
        <p:spPr>
          <a:xfrm>
            <a:off x="6102602" y="1287113"/>
            <a:ext cx="11773" cy="5197539"/>
          </a:xfrm>
          <a:prstGeom prst="line">
            <a:avLst/>
          </a:prstGeom>
          <a:solidFill>
            <a:schemeClr val="bg1"/>
          </a:solidFill>
          <a:ln w="9525" cmpd="sng">
            <a:solidFill>
              <a:srgbClr val="636466"/>
            </a:solidFill>
            <a:prstDash val="dash"/>
          </a:ln>
        </p:spPr>
        <p:style>
          <a:lnRef idx="2">
            <a:schemeClr val="accent1"/>
          </a:lnRef>
          <a:fillRef idx="0">
            <a:schemeClr val="accent1"/>
          </a:fillRef>
          <a:effectRef idx="1">
            <a:schemeClr val="accent1"/>
          </a:effectRef>
          <a:fontRef idx="minor">
            <a:schemeClr val="tx1"/>
          </a:fontRef>
        </p:style>
      </p:cxnSp>
      <p:cxnSp>
        <p:nvCxnSpPr>
          <p:cNvPr id="125" name="Straight Connector 124"/>
          <p:cNvCxnSpPr/>
          <p:nvPr/>
        </p:nvCxnSpPr>
        <p:spPr>
          <a:xfrm>
            <a:off x="9141767" y="1322454"/>
            <a:ext cx="11773" cy="5197539"/>
          </a:xfrm>
          <a:prstGeom prst="line">
            <a:avLst/>
          </a:prstGeom>
          <a:solidFill>
            <a:schemeClr val="bg1"/>
          </a:solidFill>
          <a:ln w="9525" cmpd="sng">
            <a:solidFill>
              <a:srgbClr val="636466"/>
            </a:solidFill>
            <a:prstDash val="dash"/>
          </a:ln>
        </p:spPr>
        <p:style>
          <a:lnRef idx="2">
            <a:schemeClr val="accent1"/>
          </a:lnRef>
          <a:fillRef idx="0">
            <a:schemeClr val="accent1"/>
          </a:fillRef>
          <a:effectRef idx="1">
            <a:schemeClr val="accent1"/>
          </a:effectRef>
          <a:fontRef idx="minor">
            <a:schemeClr val="tx1"/>
          </a:fontRef>
        </p:style>
      </p:cxnSp>
      <p:pic>
        <p:nvPicPr>
          <p:cNvPr id="111" name="Picture 110"/>
          <p:cNvPicPr>
            <a:picLocks noChangeAspect="1"/>
          </p:cNvPicPr>
          <p:nvPr/>
        </p:nvPicPr>
        <p:blipFill>
          <a:blip r:embed="rId27" cstate="screen">
            <a:alphaModFix amt="25000"/>
            <a:extLst>
              <a:ext uri="{28A0092B-C50C-407E-A947-70E740481C1C}">
                <a14:useLocalDpi xmlns:a14="http://schemas.microsoft.com/office/drawing/2010/main"/>
              </a:ext>
            </a:extLst>
          </a:blip>
          <a:stretch>
            <a:fillRect/>
          </a:stretch>
        </p:blipFill>
        <p:spPr>
          <a:xfrm>
            <a:off x="714266" y="5293682"/>
            <a:ext cx="633405" cy="681841"/>
          </a:xfrm>
          <a:prstGeom prst="rect">
            <a:avLst/>
          </a:prstGeom>
        </p:spPr>
      </p:pic>
      <p:pic>
        <p:nvPicPr>
          <p:cNvPr id="2" name="Picture 1"/>
          <p:cNvPicPr>
            <a:picLocks noChangeAspect="1"/>
          </p:cNvPicPr>
          <p:nvPr/>
        </p:nvPicPr>
        <p:blipFill>
          <a:blip r:embed="rId28" cstate="screen">
            <a:alphaModFix amt="25000"/>
            <a:extLst>
              <a:ext uri="{28A0092B-C50C-407E-A947-70E740481C1C}">
                <a14:useLocalDpi xmlns:a14="http://schemas.microsoft.com/office/drawing/2010/main"/>
              </a:ext>
            </a:extLst>
          </a:blip>
          <a:stretch>
            <a:fillRect/>
          </a:stretch>
        </p:blipFill>
        <p:spPr>
          <a:xfrm>
            <a:off x="8022971" y="5476080"/>
            <a:ext cx="559188" cy="516173"/>
          </a:xfrm>
          <a:prstGeom prst="rect">
            <a:avLst/>
          </a:prstGeom>
        </p:spPr>
      </p:pic>
      <p:sp>
        <p:nvSpPr>
          <p:cNvPr id="4" name="Title 3"/>
          <p:cNvSpPr>
            <a:spLocks noGrp="1"/>
          </p:cNvSpPr>
          <p:nvPr>
            <p:ph type="title"/>
          </p:nvPr>
        </p:nvSpPr>
        <p:spPr/>
        <p:txBody>
          <a:bodyPr vert="horz" lIns="91440" tIns="45720" rIns="91440" bIns="45720" rtlCol="0" anchor="ctr">
            <a:normAutofit/>
          </a:bodyPr>
          <a:lstStyle/>
          <a:p>
            <a:r>
              <a:rPr lang="en-US" sz="4300" dirty="0">
                <a:latin typeface="Amazon Ember Light" panose="020B0403020204020204" pitchFamily="34" charset="0"/>
                <a:ea typeface="Amazon Ember Light" panose="020B0403020204020204" pitchFamily="34" charset="0"/>
                <a:cs typeface="Amazon Ember Light" panose="020B0403020204020204" pitchFamily="34" charset="0"/>
              </a:rPr>
              <a:t>Core Services: The Basics</a:t>
            </a:r>
          </a:p>
        </p:txBody>
      </p:sp>
    </p:spTree>
    <p:custDataLst>
      <p:tags r:id="rId1"/>
    </p:custDataLst>
    <p:extLst>
      <p:ext uri="{BB962C8B-B14F-4D97-AF65-F5344CB8AC3E}">
        <p14:creationId xmlns:p14="http://schemas.microsoft.com/office/powerpoint/2010/main" val="30842409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Title 1"/>
          <p:cNvSpPr txBox="1">
            <a:spLocks/>
          </p:cNvSpPr>
          <p:nvPr/>
        </p:nvSpPr>
        <p:spPr>
          <a:xfrm>
            <a:off x="234447" y="153248"/>
            <a:ext cx="10940405" cy="902667"/>
          </a:xfrm>
          <a:prstGeom prst="rect">
            <a:avLst/>
          </a:prstGeom>
        </p:spPr>
        <p:txBody>
          <a:bodyPr vert="horz" lIns="91440" tIns="45720" rIns="91440" bIns="45720" rtlCol="0" anchor="ctr">
            <a:normAutofit/>
          </a:bodyPr>
          <a:lstStyle>
            <a:defPPr>
              <a:defRPr lang="en-US"/>
            </a:defPPr>
            <a:lvl1pPr>
              <a:lnSpc>
                <a:spcPct val="90000"/>
              </a:lnSpc>
              <a:spcBef>
                <a:spcPct val="0"/>
              </a:spcBef>
              <a:buNone/>
              <a:defRPr sz="4300" b="0" i="0">
                <a:solidFill>
                  <a:schemeClr val="bg1"/>
                </a:solidFill>
                <a:latin typeface="Amazon Ember Light" charset="0"/>
                <a:ea typeface="Amazon Ember Light" charset="0"/>
                <a:cs typeface="Amazon Ember Light" charset="0"/>
              </a:defRPr>
            </a:lvl1pPr>
          </a:lstStyle>
          <a:p>
            <a:r>
              <a:rPr lang="en-US" dirty="0">
                <a:latin typeface="Amazon Ember Light" panose="020B0403020204020204" pitchFamily="34" charset="0"/>
                <a:ea typeface="Amazon Ember Light" panose="020B0403020204020204" pitchFamily="34" charset="0"/>
                <a:cs typeface="Amazon Ember Light" panose="020B0403020204020204" pitchFamily="34" charset="0"/>
              </a:rPr>
              <a:t>Core Services: The Basics</a:t>
            </a:r>
          </a:p>
        </p:txBody>
      </p:sp>
      <p:graphicFrame>
        <p:nvGraphicFramePr>
          <p:cNvPr id="4" name="Table 7"/>
          <p:cNvGraphicFramePr>
            <a:graphicFrameLocks noGrp="1"/>
          </p:cNvGraphicFramePr>
          <p:nvPr>
            <p:extLst>
              <p:ext uri="{D42A27DB-BD31-4B8C-83A1-F6EECF244321}">
                <p14:modId xmlns:p14="http://schemas.microsoft.com/office/powerpoint/2010/main" val="2655260681"/>
              </p:ext>
            </p:extLst>
          </p:nvPr>
        </p:nvGraphicFramePr>
        <p:xfrm>
          <a:off x="360710" y="1184200"/>
          <a:ext cx="11345378" cy="5170457"/>
        </p:xfrm>
        <a:graphic>
          <a:graphicData uri="http://schemas.openxmlformats.org/drawingml/2006/table">
            <a:tbl>
              <a:tblPr firstRow="1" bandRow="1">
                <a:tableStyleId>{5940675A-B579-460E-94D1-54222C63F5DA}</a:tableStyleId>
              </a:tblPr>
              <a:tblGrid>
                <a:gridCol w="1418172">
                  <a:extLst>
                    <a:ext uri="{9D8B030D-6E8A-4147-A177-3AD203B41FA5}">
                      <a16:colId xmlns:a16="http://schemas.microsoft.com/office/drawing/2014/main" val="20000"/>
                    </a:ext>
                  </a:extLst>
                </a:gridCol>
                <a:gridCol w="1418172">
                  <a:extLst>
                    <a:ext uri="{9D8B030D-6E8A-4147-A177-3AD203B41FA5}">
                      <a16:colId xmlns:a16="http://schemas.microsoft.com/office/drawing/2014/main" val="20001"/>
                    </a:ext>
                  </a:extLst>
                </a:gridCol>
                <a:gridCol w="1418172">
                  <a:extLst>
                    <a:ext uri="{9D8B030D-6E8A-4147-A177-3AD203B41FA5}">
                      <a16:colId xmlns:a16="http://schemas.microsoft.com/office/drawing/2014/main" val="20002"/>
                    </a:ext>
                  </a:extLst>
                </a:gridCol>
                <a:gridCol w="1418172">
                  <a:extLst>
                    <a:ext uri="{9D8B030D-6E8A-4147-A177-3AD203B41FA5}">
                      <a16:colId xmlns:a16="http://schemas.microsoft.com/office/drawing/2014/main" val="20003"/>
                    </a:ext>
                  </a:extLst>
                </a:gridCol>
                <a:gridCol w="709087">
                  <a:extLst>
                    <a:ext uri="{9D8B030D-6E8A-4147-A177-3AD203B41FA5}">
                      <a16:colId xmlns:a16="http://schemas.microsoft.com/office/drawing/2014/main" val="20004"/>
                    </a:ext>
                  </a:extLst>
                </a:gridCol>
                <a:gridCol w="709087">
                  <a:extLst>
                    <a:ext uri="{9D8B030D-6E8A-4147-A177-3AD203B41FA5}">
                      <a16:colId xmlns:a16="http://schemas.microsoft.com/office/drawing/2014/main" val="20005"/>
                    </a:ext>
                  </a:extLst>
                </a:gridCol>
                <a:gridCol w="1418172">
                  <a:extLst>
                    <a:ext uri="{9D8B030D-6E8A-4147-A177-3AD203B41FA5}">
                      <a16:colId xmlns:a16="http://schemas.microsoft.com/office/drawing/2014/main" val="20006"/>
                    </a:ext>
                  </a:extLst>
                </a:gridCol>
                <a:gridCol w="1418172">
                  <a:extLst>
                    <a:ext uri="{9D8B030D-6E8A-4147-A177-3AD203B41FA5}">
                      <a16:colId xmlns:a16="http://schemas.microsoft.com/office/drawing/2014/main" val="20007"/>
                    </a:ext>
                  </a:extLst>
                </a:gridCol>
                <a:gridCol w="1418172">
                  <a:extLst>
                    <a:ext uri="{9D8B030D-6E8A-4147-A177-3AD203B41FA5}">
                      <a16:colId xmlns:a16="http://schemas.microsoft.com/office/drawing/2014/main" val="20008"/>
                    </a:ext>
                  </a:extLst>
                </a:gridCol>
              </a:tblGrid>
              <a:tr h="509920">
                <a:tc gridSpan="2">
                  <a:txBody>
                    <a:bodyPr/>
                    <a:lstStyle/>
                    <a:p>
                      <a:pPr algn="ctr"/>
                      <a:endParaRPr lang="en-US" sz="1600" b="1" kern="1200" dirty="0">
                        <a:solidFill>
                          <a:srgbClr val="4F81BD"/>
                        </a:solidFill>
                        <a:latin typeface="Amazon Ember" panose="020B0603020204020204" pitchFamily="34" charset="0"/>
                        <a:ea typeface="Amazon Ember" panose="020B0603020204020204" pitchFamily="34" charset="0"/>
                        <a:cs typeface="Amazon Ember" panose="020B0603020204020204" pitchFamily="34" charset="0"/>
                      </a:endParaRPr>
                    </a:p>
                  </a:txBody>
                  <a:tcPr marL="0" marR="0" marT="0" marB="6096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hMerge="1">
                  <a:txBody>
                    <a:bodyPr/>
                    <a:lstStyle/>
                    <a:p>
                      <a:pPr algn="ctr"/>
                      <a:endParaRPr lang="en-US" sz="1200" dirty="0"/>
                    </a:p>
                  </a:txBody>
                  <a:tcPr/>
                </a:tc>
                <a:tc gridSpan="2">
                  <a:txBody>
                    <a:bodyPr/>
                    <a:lstStyle/>
                    <a:p>
                      <a:pPr marL="0" algn="ctr" defTabSz="914400" rtl="0" eaLnBrk="1" latinLnBrk="0" hangingPunct="1"/>
                      <a:r>
                        <a:rPr lang="en-US" sz="1600" b="1" kern="1200"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Management Tools</a:t>
                      </a:r>
                    </a:p>
                  </a:txBody>
                  <a:tcPr marL="0" marR="0" marT="0" marB="6096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gridSpan="3">
                  <a:txBody>
                    <a:bodyPr/>
                    <a:lstStyle/>
                    <a:p>
                      <a:pPr marL="0" algn="ctr" defTabSz="914400" rtl="0" eaLnBrk="1" latinLnBrk="0" hangingPunct="1"/>
                      <a:r>
                        <a:rPr lang="en-US" sz="1600" b="1" kern="1200" dirty="0">
                          <a:solidFill>
                            <a:srgbClr val="4F81BD"/>
                          </a:solidFill>
                          <a:latin typeface="Amazon Ember" panose="020B0603020204020204" pitchFamily="34" charset="0"/>
                          <a:ea typeface="Amazon Ember" panose="020B0603020204020204" pitchFamily="34" charset="0"/>
                          <a:cs typeface="Amazon Ember" panose="020B0603020204020204" pitchFamily="34" charset="0"/>
                        </a:rPr>
                        <a:t>Security &amp; Identity</a:t>
                      </a:r>
                    </a:p>
                  </a:txBody>
                  <a:tcPr marL="0" marR="0" marT="0" marB="6096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a:p>
                  </a:txBody>
                  <a:tcPr/>
                </a:tc>
                <a:tc gridSpan="2">
                  <a:txBody>
                    <a:bodyPr/>
                    <a:lstStyle/>
                    <a:p>
                      <a:pPr marL="0" algn="ctr" defTabSz="914400" rtl="0" eaLnBrk="1" latinLnBrk="0" hangingPunct="1"/>
                      <a:endParaRPr lang="en-US" sz="1600" b="1" kern="1200" dirty="0">
                        <a:solidFill>
                          <a:srgbClr val="4F81BD"/>
                        </a:solidFill>
                        <a:latin typeface="Amazon Ember" panose="020B0603020204020204" pitchFamily="34" charset="0"/>
                        <a:ea typeface="Amazon Ember" panose="020B0603020204020204" pitchFamily="34" charset="0"/>
                        <a:cs typeface="Amazon Ember" panose="020B0603020204020204" pitchFamily="34" charset="0"/>
                      </a:endParaRPr>
                    </a:p>
                  </a:txBody>
                  <a:tcPr marL="0" marR="0" marT="0" marB="6096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pPr algn="ctr"/>
                      <a:endParaRPr lang="en-US" sz="1200" b="1" kern="1200" dirty="0">
                        <a:solidFill>
                          <a:srgbClr val="4F81BD"/>
                        </a:solidFill>
                        <a:latin typeface="Arial"/>
                        <a:ea typeface="+mn-ea"/>
                        <a:cs typeface="Arial"/>
                      </a:endParaRPr>
                    </a:p>
                  </a:txBody>
                  <a:tcPr marL="0" marR="0" marT="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0"/>
                  </a:ext>
                </a:extLst>
              </a:tr>
              <a:tr h="645783">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no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48640">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 CloudWatch</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CloudFormation</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Identity and Access Management</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Directory Service</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646176">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489473">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CloudTrail</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Config</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Amazon</a:t>
                      </a:r>
                      <a:r>
                        <a:rPr lang="en-US" sz="1200" baseline="0" dirty="0">
                          <a:latin typeface="Amazon Ember Light" panose="020B0403020204020204" pitchFamily="34" charset="0"/>
                          <a:ea typeface="Amazon Ember Light" panose="020B0403020204020204" pitchFamily="34" charset="0"/>
                          <a:cs typeface="Amazon Ember Light" panose="020B0403020204020204" pitchFamily="34" charset="0"/>
                        </a:rPr>
                        <a:t> Inspector</a:t>
                      </a: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CloudHSM</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646176">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548640">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OpsWorks</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Service Catalog</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Key Management Service</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WAF</a:t>
                      </a: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646176">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489473">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Trusted </a:t>
                      </a:r>
                      <a:b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b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Advisor</a:t>
                      </a: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ap="flat" cmpd="sng" algn="ctr">
                      <a:solidFill>
                        <a:schemeClr val="tx1"/>
                      </a:solidFill>
                      <a:prstDash val="dash"/>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ap="flat" cmpd="sng" algn="ctr">
                      <a:solidFill>
                        <a:schemeClr val="tx1"/>
                      </a:solidFill>
                      <a:prstDash val="dash"/>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8"/>
                  </a:ext>
                </a:extLst>
              </a:tr>
            </a:tbl>
          </a:graphicData>
        </a:graphic>
      </p:graphicFrame>
      <p:pic>
        <p:nvPicPr>
          <p:cNvPr id="28" name="Picture 27"/>
          <p:cNvPicPr>
            <a:picLocks noChangeAspect="1"/>
          </p:cNvPicPr>
          <p:nvPr/>
        </p:nvPicPr>
        <p:blipFill>
          <a:blip r:embed="rId4" cstate="screen">
            <a:alphaModFix amt="25000"/>
            <a:extLst>
              <a:ext uri="{28A0092B-C50C-407E-A947-70E740481C1C}">
                <a14:useLocalDpi xmlns:a14="http://schemas.microsoft.com/office/drawing/2010/main"/>
              </a:ext>
            </a:extLst>
          </a:blip>
          <a:stretch>
            <a:fillRect/>
          </a:stretch>
        </p:blipFill>
        <p:spPr>
          <a:xfrm>
            <a:off x="3493453" y="2882196"/>
            <a:ext cx="804672" cy="804672"/>
          </a:xfrm>
          <a:prstGeom prst="rect">
            <a:avLst/>
          </a:prstGeom>
        </p:spPr>
      </p:pic>
      <p:pic>
        <p:nvPicPr>
          <p:cNvPr id="29" name="Picture 28"/>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528792" y="1622211"/>
            <a:ext cx="804672" cy="804672"/>
          </a:xfrm>
          <a:prstGeom prst="rect">
            <a:avLst/>
          </a:prstGeom>
        </p:spPr>
      </p:pic>
      <p:pic>
        <p:nvPicPr>
          <p:cNvPr id="30" name="Picture 29"/>
          <p:cNvPicPr>
            <a:picLocks noChangeAspect="1"/>
          </p:cNvPicPr>
          <p:nvPr/>
        </p:nvPicPr>
        <p:blipFill>
          <a:blip r:embed="rId6" cstate="screen">
            <a:alphaModFix amt="25000"/>
            <a:extLst>
              <a:ext uri="{28A0092B-C50C-407E-A947-70E740481C1C}">
                <a14:useLocalDpi xmlns:a14="http://schemas.microsoft.com/office/drawing/2010/main"/>
              </a:ext>
            </a:extLst>
          </a:blip>
          <a:stretch>
            <a:fillRect/>
          </a:stretch>
        </p:blipFill>
        <p:spPr>
          <a:xfrm>
            <a:off x="4921373" y="2864527"/>
            <a:ext cx="804672" cy="804672"/>
          </a:xfrm>
          <a:prstGeom prst="rect">
            <a:avLst/>
          </a:prstGeom>
        </p:spPr>
      </p:pic>
      <p:pic>
        <p:nvPicPr>
          <p:cNvPr id="31" name="Picture 30"/>
          <p:cNvPicPr>
            <a:picLocks noChangeAspect="1"/>
          </p:cNvPicPr>
          <p:nvPr/>
        </p:nvPicPr>
        <p:blipFill>
          <a:blip r:embed="rId7" cstate="screen">
            <a:alphaModFix amt="25000"/>
            <a:extLst>
              <a:ext uri="{28A0092B-C50C-407E-A947-70E740481C1C}">
                <a14:useLocalDpi xmlns:a14="http://schemas.microsoft.com/office/drawing/2010/main"/>
              </a:ext>
            </a:extLst>
          </a:blip>
          <a:stretch>
            <a:fillRect/>
          </a:stretch>
        </p:blipFill>
        <p:spPr>
          <a:xfrm>
            <a:off x="3493453" y="4010727"/>
            <a:ext cx="804672" cy="804672"/>
          </a:xfrm>
          <a:prstGeom prst="rect">
            <a:avLst/>
          </a:prstGeom>
        </p:spPr>
      </p:pic>
      <p:pic>
        <p:nvPicPr>
          <p:cNvPr id="32" name="Picture 31"/>
          <p:cNvPicPr>
            <a:picLocks noChangeAspect="1"/>
          </p:cNvPicPr>
          <p:nvPr/>
        </p:nvPicPr>
        <p:blipFill>
          <a:blip r:embed="rId8" cstate="screen">
            <a:alphaModFix amt="25000"/>
            <a:extLst>
              <a:ext uri="{28A0092B-C50C-407E-A947-70E740481C1C}">
                <a14:useLocalDpi xmlns:a14="http://schemas.microsoft.com/office/drawing/2010/main"/>
              </a:ext>
            </a:extLst>
          </a:blip>
          <a:stretch>
            <a:fillRect/>
          </a:stretch>
        </p:blipFill>
        <p:spPr>
          <a:xfrm>
            <a:off x="4921373" y="4010727"/>
            <a:ext cx="804672" cy="804672"/>
          </a:xfrm>
          <a:prstGeom prst="rect">
            <a:avLst/>
          </a:prstGeom>
        </p:spPr>
      </p:pic>
      <p:pic>
        <p:nvPicPr>
          <p:cNvPr id="33" name="Picture 32"/>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4921373" y="1627164"/>
            <a:ext cx="804672" cy="804672"/>
          </a:xfrm>
          <a:prstGeom prst="rect">
            <a:avLst/>
          </a:prstGeom>
        </p:spPr>
      </p:pic>
      <p:pic>
        <p:nvPicPr>
          <p:cNvPr id="2" name="Picture 1"/>
          <p:cNvPicPr>
            <a:picLocks noChangeAspect="1"/>
          </p:cNvPicPr>
          <p:nvPr/>
        </p:nvPicPr>
        <p:blipFill>
          <a:blip r:embed="rId10" cstate="screen">
            <a:alphaModFix amt="25000"/>
            <a:extLst>
              <a:ext uri="{28A0092B-C50C-407E-A947-70E740481C1C}">
                <a14:useLocalDpi xmlns:a14="http://schemas.microsoft.com/office/drawing/2010/main"/>
              </a:ext>
            </a:extLst>
          </a:blip>
          <a:stretch>
            <a:fillRect/>
          </a:stretch>
        </p:blipFill>
        <p:spPr>
          <a:xfrm>
            <a:off x="3480356" y="5187384"/>
            <a:ext cx="804672" cy="804672"/>
          </a:xfrm>
          <a:prstGeom prst="rect">
            <a:avLst/>
          </a:prstGeom>
        </p:spPr>
      </p:pic>
      <p:pic>
        <p:nvPicPr>
          <p:cNvPr id="34" name="Picture 33"/>
          <p:cNvPicPr>
            <a:picLocks noChangeAspect="1"/>
          </p:cNvPicPr>
          <p:nvPr/>
        </p:nvPicPr>
        <p:blipFill>
          <a:blip r:embed="rId11" cstate="screen">
            <a:alphaModFix amt="25000"/>
            <a:extLst>
              <a:ext uri="{28A0092B-C50C-407E-A947-70E740481C1C}">
                <a14:useLocalDpi xmlns:a14="http://schemas.microsoft.com/office/drawing/2010/main"/>
              </a:ext>
            </a:extLst>
          </a:blip>
          <a:stretch>
            <a:fillRect/>
          </a:stretch>
        </p:blipFill>
        <p:spPr>
          <a:xfrm>
            <a:off x="7743344" y="3003486"/>
            <a:ext cx="804672" cy="804672"/>
          </a:xfrm>
          <a:prstGeom prst="rect">
            <a:avLst/>
          </a:prstGeom>
        </p:spPr>
      </p:pic>
      <p:pic>
        <p:nvPicPr>
          <p:cNvPr id="35" name="Picture 34"/>
          <p:cNvPicPr>
            <a:picLocks noChangeAspect="1"/>
          </p:cNvPicPr>
          <p:nvPr/>
        </p:nvPicPr>
        <p:blipFill>
          <a:blip r:embed="rId12" cstate="screen">
            <a:alphaModFix amt="25000"/>
            <a:extLst>
              <a:ext uri="{28A0092B-C50C-407E-A947-70E740481C1C}">
                <a14:useLocalDpi xmlns:a14="http://schemas.microsoft.com/office/drawing/2010/main"/>
              </a:ext>
            </a:extLst>
          </a:blip>
          <a:stretch>
            <a:fillRect/>
          </a:stretch>
        </p:blipFill>
        <p:spPr>
          <a:xfrm>
            <a:off x="7743344" y="1612835"/>
            <a:ext cx="804672" cy="804672"/>
          </a:xfrm>
          <a:prstGeom prst="rect">
            <a:avLst/>
          </a:prstGeom>
        </p:spPr>
      </p:pic>
      <p:pic>
        <p:nvPicPr>
          <p:cNvPr id="36" name="Picture 35"/>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6313264" y="1579580"/>
            <a:ext cx="820427" cy="820427"/>
          </a:xfrm>
          <a:prstGeom prst="rect">
            <a:avLst/>
          </a:prstGeom>
        </p:spPr>
      </p:pic>
      <p:pic>
        <p:nvPicPr>
          <p:cNvPr id="37" name="Picture 36"/>
          <p:cNvPicPr>
            <a:picLocks noChangeAspect="1"/>
          </p:cNvPicPr>
          <p:nvPr/>
        </p:nvPicPr>
        <p:blipFill>
          <a:blip r:embed="rId14" cstate="screen">
            <a:alphaModFix amt="25000"/>
            <a:extLst>
              <a:ext uri="{28A0092B-C50C-407E-A947-70E740481C1C}">
                <a14:useLocalDpi xmlns:a14="http://schemas.microsoft.com/office/drawing/2010/main"/>
              </a:ext>
            </a:extLst>
          </a:blip>
          <a:stretch>
            <a:fillRect/>
          </a:stretch>
        </p:blipFill>
        <p:spPr>
          <a:xfrm>
            <a:off x="6340459" y="3029462"/>
            <a:ext cx="752720" cy="752720"/>
          </a:xfrm>
          <a:prstGeom prst="rect">
            <a:avLst/>
          </a:prstGeom>
        </p:spPr>
      </p:pic>
      <p:pic>
        <p:nvPicPr>
          <p:cNvPr id="38" name="Picture 37"/>
          <p:cNvPicPr>
            <a:picLocks noChangeAspect="1"/>
          </p:cNvPicPr>
          <p:nvPr/>
        </p:nvPicPr>
        <p:blipFill>
          <a:blip r:embed="rId15" cstate="screen">
            <a:alphaModFix amt="25000"/>
            <a:extLst>
              <a:ext uri="{28A0092B-C50C-407E-A947-70E740481C1C}">
                <a14:useLocalDpi xmlns:a14="http://schemas.microsoft.com/office/drawing/2010/main"/>
              </a:ext>
            </a:extLst>
          </a:blip>
          <a:stretch>
            <a:fillRect/>
          </a:stretch>
        </p:blipFill>
        <p:spPr>
          <a:xfrm>
            <a:off x="6349293" y="4013692"/>
            <a:ext cx="753696" cy="753696"/>
          </a:xfrm>
          <a:prstGeom prst="rect">
            <a:avLst/>
          </a:prstGeom>
        </p:spPr>
      </p:pic>
      <p:pic>
        <p:nvPicPr>
          <p:cNvPr id="39" name="Picture 38"/>
          <p:cNvPicPr>
            <a:picLocks noChangeAspect="1"/>
          </p:cNvPicPr>
          <p:nvPr/>
        </p:nvPicPr>
        <p:blipFill>
          <a:blip r:embed="rId16" cstate="screen">
            <a:alphaModFix amt="25000"/>
            <a:extLst>
              <a:ext uri="{28A0092B-C50C-407E-A947-70E740481C1C}">
                <a14:useLocalDpi xmlns:a14="http://schemas.microsoft.com/office/drawing/2010/main"/>
              </a:ext>
            </a:extLst>
          </a:blip>
          <a:stretch>
            <a:fillRect/>
          </a:stretch>
        </p:blipFill>
        <p:spPr>
          <a:xfrm>
            <a:off x="7781810" y="4049183"/>
            <a:ext cx="727740" cy="727740"/>
          </a:xfrm>
          <a:prstGeom prst="rect">
            <a:avLst/>
          </a:prstGeom>
        </p:spPr>
      </p:pic>
      <p:pic>
        <p:nvPicPr>
          <p:cNvPr id="50" name="Picture 49"/>
          <p:cNvPicPr>
            <a:picLocks noChangeAspect="1"/>
          </p:cNvPicPr>
          <p:nvPr/>
        </p:nvPicPr>
        <p:blipFill>
          <a:blip r:embed="rId17" cstate="screen">
            <a:alphaModFix amt="25000"/>
            <a:extLst>
              <a:ext uri="{28A0092B-C50C-407E-A947-70E740481C1C}">
                <a14:useLocalDpi xmlns:a14="http://schemas.microsoft.com/office/drawing/2010/main"/>
              </a:ext>
            </a:extLst>
          </a:blip>
          <a:stretch>
            <a:fillRect/>
          </a:stretch>
        </p:blipFill>
        <p:spPr>
          <a:xfrm>
            <a:off x="6222295" y="5257875"/>
            <a:ext cx="536033" cy="646393"/>
          </a:xfrm>
          <a:prstGeom prst="rect">
            <a:avLst/>
          </a:prstGeom>
        </p:spPr>
      </p:pic>
      <p:pic>
        <p:nvPicPr>
          <p:cNvPr id="52" name="Picture 51"/>
          <p:cNvPicPr>
            <a:picLocks noChangeAspect="1"/>
          </p:cNvPicPr>
          <p:nvPr/>
        </p:nvPicPr>
        <p:blipFill>
          <a:blip r:embed="rId18" cstate="screen">
            <a:alphaModFix amt="25000"/>
            <a:extLst>
              <a:ext uri="{28A0092B-C50C-407E-A947-70E740481C1C}">
                <a14:useLocalDpi xmlns:a14="http://schemas.microsoft.com/office/drawing/2010/main"/>
              </a:ext>
            </a:extLst>
          </a:blip>
          <a:stretch>
            <a:fillRect/>
          </a:stretch>
        </p:blipFill>
        <p:spPr>
          <a:xfrm>
            <a:off x="8172123" y="5379410"/>
            <a:ext cx="523472" cy="486521"/>
          </a:xfrm>
          <a:prstGeom prst="rect">
            <a:avLst/>
          </a:prstGeom>
        </p:spPr>
      </p:pic>
      <p:pic>
        <p:nvPicPr>
          <p:cNvPr id="53" name="Picture 52"/>
          <p:cNvPicPr>
            <a:picLocks noChangeAspect="1"/>
          </p:cNvPicPr>
          <p:nvPr/>
        </p:nvPicPr>
        <p:blipFill>
          <a:blip r:embed="rId19" cstate="screen">
            <a:alphaModFix amt="25000"/>
            <a:extLst>
              <a:ext uri="{28A0092B-C50C-407E-A947-70E740481C1C}">
                <a14:useLocalDpi xmlns:a14="http://schemas.microsoft.com/office/drawing/2010/main"/>
              </a:ext>
            </a:extLst>
          </a:blip>
          <a:stretch>
            <a:fillRect/>
          </a:stretch>
        </p:blipFill>
        <p:spPr>
          <a:xfrm>
            <a:off x="7240610" y="5382441"/>
            <a:ext cx="560375" cy="461485"/>
          </a:xfrm>
          <a:prstGeom prst="rect">
            <a:avLst/>
          </a:prstGeom>
        </p:spPr>
      </p:pic>
      <p:sp>
        <p:nvSpPr>
          <p:cNvPr id="55" name="TextBox 54"/>
          <p:cNvSpPr txBox="1"/>
          <p:nvPr/>
        </p:nvSpPr>
        <p:spPr>
          <a:xfrm>
            <a:off x="6901161" y="5972211"/>
            <a:ext cx="1313509" cy="207264"/>
          </a:xfrm>
          <a:prstGeom prst="rect">
            <a:avLst/>
          </a:prstGeom>
          <a:noFill/>
        </p:spPr>
        <p:txBody>
          <a:bodyPr wrap="square" lIns="0" tIns="0" rIns="0" bIns="0" rtlCol="0" anchor="t">
            <a:no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 Certificate Manager</a:t>
            </a:r>
          </a:p>
        </p:txBody>
      </p:sp>
      <p:sp>
        <p:nvSpPr>
          <p:cNvPr id="6" name="TextBox 5"/>
          <p:cNvSpPr txBox="1"/>
          <p:nvPr/>
        </p:nvSpPr>
        <p:spPr>
          <a:xfrm>
            <a:off x="8145680" y="5901358"/>
            <a:ext cx="609462" cy="461665"/>
          </a:xfrm>
          <a:prstGeom prst="rect">
            <a:avLst/>
          </a:prstGeom>
          <a:noFill/>
        </p:spPr>
        <p:txBody>
          <a:bodyPr wrap="none" rtlCol="0">
            <a:spAutoFit/>
          </a:bodyPr>
          <a:lstStyle/>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algn="ctr"/>
            <a:r>
              <a:rPr lang="en-US" sz="1200" dirty="0">
                <a:latin typeface="Amazon Ember Light" panose="020B0403020204020204" pitchFamily="34" charset="0"/>
                <a:ea typeface="Amazon Ember Light" panose="020B0403020204020204" pitchFamily="34" charset="0"/>
                <a:cs typeface="Amazon Ember Light" panose="020B0403020204020204" pitchFamily="34" charset="0"/>
              </a:rPr>
              <a:t>Shield</a:t>
            </a:r>
          </a:p>
        </p:txBody>
      </p:sp>
      <p:sp>
        <p:nvSpPr>
          <p:cNvPr id="7" name="TextBox 6"/>
          <p:cNvSpPr txBox="1"/>
          <p:nvPr/>
        </p:nvSpPr>
        <p:spPr>
          <a:xfrm>
            <a:off x="5972807" y="5912916"/>
            <a:ext cx="1055096" cy="430887"/>
          </a:xfrm>
          <a:prstGeom prst="rect">
            <a:avLst/>
          </a:prstGeom>
          <a:noFill/>
        </p:spPr>
        <p:txBody>
          <a:bodyPr wrap="none" rtlCol="0">
            <a:spAutoFit/>
          </a:bodyPr>
          <a:lstStyle/>
          <a:p>
            <a:pPr lvl="0" algn="ctr" defTabSz="457200">
              <a:defRPr/>
            </a:pPr>
            <a:r>
              <a:rPr lang="en-US" sz="1100" dirty="0">
                <a:latin typeface="Amazon Ember Light" panose="020B0403020204020204" pitchFamily="34" charset="0"/>
                <a:ea typeface="Amazon Ember Light" panose="020B0403020204020204" pitchFamily="34" charset="0"/>
                <a:cs typeface="Amazon Ember Light" panose="020B0403020204020204" pitchFamily="34" charset="0"/>
              </a:rPr>
              <a:t>AWS</a:t>
            </a:r>
          </a:p>
          <a:p>
            <a:pPr lvl="0" algn="ctr" defTabSz="457200">
              <a:defRPr/>
            </a:pPr>
            <a:r>
              <a:rPr lang="en-US" sz="1100" dirty="0">
                <a:latin typeface="Amazon Ember Light" panose="020B0403020204020204" pitchFamily="34" charset="0"/>
                <a:ea typeface="Amazon Ember Light" panose="020B0403020204020204" pitchFamily="34" charset="0"/>
                <a:cs typeface="Amazon Ember Light" panose="020B0403020204020204" pitchFamily="34" charset="0"/>
              </a:rPr>
              <a:t>Organizations</a:t>
            </a:r>
          </a:p>
        </p:txBody>
      </p:sp>
    </p:spTree>
    <p:custDataLst>
      <p:tags r:id="rId1"/>
    </p:custDataLst>
    <p:extLst>
      <p:ext uri="{BB962C8B-B14F-4D97-AF65-F5344CB8AC3E}">
        <p14:creationId xmlns:p14="http://schemas.microsoft.com/office/powerpoint/2010/main" val="1725541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0992957" cy="779463"/>
          </a:xfrm>
        </p:spPr>
        <p:txBody>
          <a:bodyPr>
            <a:noAutofit/>
          </a:bodyPr>
          <a:lstStyle/>
          <a:p>
            <a:r>
              <a:rPr lang="en-US" sz="4800" dirty="0"/>
              <a:t>Part 1: What is Cloud Computing?</a:t>
            </a:r>
          </a:p>
        </p:txBody>
      </p:sp>
    </p:spTree>
    <p:custDataLst>
      <p:tags r:id="rId1"/>
    </p:custDataLst>
    <p:extLst>
      <p:ext uri="{BB962C8B-B14F-4D97-AF65-F5344CB8AC3E}">
        <p14:creationId xmlns:p14="http://schemas.microsoft.com/office/powerpoint/2010/main" val="292341099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a:t>Access to AWS Services</a:t>
            </a:r>
          </a:p>
        </p:txBody>
      </p:sp>
      <p:pic>
        <p:nvPicPr>
          <p:cNvPr id="5" name="Picture 4">
            <a:extLst>
              <a:ext uri="{FF2B5EF4-FFF2-40B4-BE49-F238E27FC236}">
                <a16:creationId xmlns:a16="http://schemas.microsoft.com/office/drawing/2014/main" id="{E1388E2A-B78C-9343-AA53-01C26A0C717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509" t="15287" r="1743" b="16120"/>
          <a:stretch/>
        </p:blipFill>
        <p:spPr>
          <a:xfrm>
            <a:off x="9875520" y="1463040"/>
            <a:ext cx="2057400" cy="1458686"/>
          </a:xfrm>
          <a:prstGeom prst="rect">
            <a:avLst/>
          </a:prstGeom>
        </p:spPr>
      </p:pic>
      <p:sp>
        <p:nvSpPr>
          <p:cNvPr id="6" name="Content Placeholder 5">
            <a:extLst>
              <a:ext uri="{FF2B5EF4-FFF2-40B4-BE49-F238E27FC236}">
                <a16:creationId xmlns:a16="http://schemas.microsoft.com/office/drawing/2014/main" id="{C5637606-CBB0-8340-991E-3928B9903835}"/>
              </a:ext>
            </a:extLst>
          </p:cNvPr>
          <p:cNvSpPr>
            <a:spLocks noGrp="1"/>
          </p:cNvSpPr>
          <p:nvPr>
            <p:ph idx="1"/>
          </p:nvPr>
        </p:nvSpPr>
        <p:spPr>
          <a:xfrm>
            <a:off x="238539" y="1440305"/>
            <a:ext cx="7533861" cy="4913308"/>
          </a:xfrm>
        </p:spPr>
        <p:txBody>
          <a:bodyPr>
            <a:normAutofit/>
          </a:bodyPr>
          <a:lstStyle/>
          <a:p>
            <a:pPr marL="457200" indent="-457200"/>
            <a:r>
              <a:rPr lang="en-US" dirty="0"/>
              <a:t>AWS Management Console</a:t>
            </a:r>
          </a:p>
          <a:p>
            <a:pPr marL="914400" lvl="1" indent="-457200"/>
            <a:r>
              <a:rPr lang="en-US" dirty="0"/>
              <a:t>Access on the go with AWS Console Mobile App</a:t>
            </a:r>
          </a:p>
          <a:p>
            <a:pPr marL="457200" indent="-457200"/>
            <a:r>
              <a:rPr lang="en-US" dirty="0"/>
              <a:t>AWS Command Line Interface (AWS CLI)</a:t>
            </a:r>
          </a:p>
          <a:p>
            <a:pPr marL="457200" indent="-457200"/>
            <a:r>
              <a:rPr lang="en-US" dirty="0"/>
              <a:t>Software Development Kits (SDK)</a:t>
            </a:r>
          </a:p>
        </p:txBody>
      </p:sp>
    </p:spTree>
    <p:custDataLst>
      <p:tags r:id="rId1"/>
    </p:custDataLst>
    <p:extLst>
      <p:ext uri="{BB962C8B-B14F-4D97-AF65-F5344CB8AC3E}">
        <p14:creationId xmlns:p14="http://schemas.microsoft.com/office/powerpoint/2010/main" val="3802378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1483" y="3044881"/>
            <a:ext cx="11095836" cy="779463"/>
          </a:xfrm>
        </p:spPr>
        <p:txBody>
          <a:bodyPr>
            <a:noAutofit/>
          </a:bodyPr>
          <a:lstStyle/>
          <a:p>
            <a:r>
              <a:rPr lang="en-US" sz="5200" dirty="0"/>
              <a:t>Part 4: The AWS Cloud Adoption Framework</a:t>
            </a:r>
          </a:p>
        </p:txBody>
      </p:sp>
    </p:spTree>
    <p:custDataLst>
      <p:tags r:id="rId1"/>
    </p:custDataLst>
    <p:extLst>
      <p:ext uri="{BB962C8B-B14F-4D97-AF65-F5344CB8AC3E}">
        <p14:creationId xmlns:p14="http://schemas.microsoft.com/office/powerpoint/2010/main" val="39138474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AWS Cloud Adoption Framework (CAF)</a:t>
            </a:r>
          </a:p>
        </p:txBody>
      </p:sp>
      <p:sp>
        <p:nvSpPr>
          <p:cNvPr id="27" name="Rectangle 26"/>
          <p:cNvSpPr/>
          <p:nvPr/>
        </p:nvSpPr>
        <p:spPr>
          <a:xfrm>
            <a:off x="6727914" y="5391205"/>
            <a:ext cx="5232767" cy="380041"/>
          </a:xfrm>
          <a:prstGeom prst="rect">
            <a:avLst/>
          </a:prstGeom>
          <a:noFill/>
          <a:ln w="12700" cap="flat" cmpd="sng" algn="ctr">
            <a:noFill/>
            <a:prstDash val="solid"/>
          </a:ln>
          <a:effectLst/>
        </p:spPr>
        <p:txBody>
          <a:bodyPr lIns="121920" tIns="0" rIns="121920" bIns="0" rtlCol="0" anchor="t"/>
          <a:lstStyle/>
          <a:p>
            <a:endParaRPr lang="en-US" sz="1867" dirty="0">
              <a:solidFill>
                <a:srgbClr val="474746"/>
              </a:solidFill>
              <a:latin typeface="Arial"/>
            </a:endParaRPr>
          </a:p>
          <a:p>
            <a:endParaRPr lang="en-US" sz="1867" dirty="0">
              <a:solidFill>
                <a:srgbClr val="474746"/>
              </a:solidFill>
              <a:latin typeface="Arial"/>
            </a:endParaRPr>
          </a:p>
        </p:txBody>
      </p:sp>
      <p:sp>
        <p:nvSpPr>
          <p:cNvPr id="64" name="Content Placeholder 2"/>
          <p:cNvSpPr txBox="1">
            <a:spLocks/>
          </p:cNvSpPr>
          <p:nvPr/>
        </p:nvSpPr>
        <p:spPr>
          <a:xfrm>
            <a:off x="5514693" y="1660472"/>
            <a:ext cx="6067077" cy="4573189"/>
          </a:xfrm>
          <a:prstGeom prst="rect">
            <a:avLst/>
          </a:prstGeom>
        </p:spPr>
        <p:txBody>
          <a:bodyPr vert="horz" lIns="91440" tIns="45720" rIns="91440" bIns="45720" rtlCol="0">
            <a:normAutofit/>
          </a:bodyPr>
          <a:lstStyle>
            <a:lvl1pPr marL="228600" indent="-228600">
              <a:lnSpc>
                <a:spcPct val="90000"/>
              </a:lnSpc>
              <a:spcBef>
                <a:spcPts val="1000"/>
              </a:spcBef>
              <a:buFontTx/>
              <a:buBlip>
                <a:blip r:embed="rId4"/>
              </a:buBlip>
              <a:defRPr sz="2800" b="0" i="0">
                <a:latin typeface="Amazon Ember Light" charset="0"/>
                <a:ea typeface="Amazon Ember Light" charset="0"/>
                <a:cs typeface="Amazon Ember Light" charset="0"/>
              </a:defRPr>
            </a:lvl1pPr>
            <a:lvl2pPr marL="685800" indent="-228600">
              <a:lnSpc>
                <a:spcPct val="90000"/>
              </a:lnSpc>
              <a:spcBef>
                <a:spcPts val="500"/>
              </a:spcBef>
              <a:buFontTx/>
              <a:buBlip>
                <a:blip r:embed="rId4"/>
              </a:buBlip>
              <a:defRPr sz="2400" b="0" i="0">
                <a:latin typeface="Amazon Ember Light" charset="0"/>
                <a:ea typeface="Amazon Ember Light" charset="0"/>
                <a:cs typeface="Amazon Ember Light" charset="0"/>
              </a:defRPr>
            </a:lvl2pPr>
            <a:lvl3pPr marL="1143000" indent="-228600">
              <a:lnSpc>
                <a:spcPct val="90000"/>
              </a:lnSpc>
              <a:spcBef>
                <a:spcPts val="500"/>
              </a:spcBef>
              <a:buFontTx/>
              <a:buBlip>
                <a:blip r:embed="rId4"/>
              </a:buBlip>
              <a:defRPr sz="2000" b="0" i="0">
                <a:latin typeface="Amazon Ember Light" charset="0"/>
                <a:ea typeface="Amazon Ember Light" charset="0"/>
                <a:cs typeface="Amazon Ember Light" charset="0"/>
              </a:defRPr>
            </a:lvl3pPr>
            <a:lvl4pPr marL="1600200" indent="-228600">
              <a:lnSpc>
                <a:spcPct val="90000"/>
              </a:lnSpc>
              <a:spcBef>
                <a:spcPts val="500"/>
              </a:spcBef>
              <a:buFontTx/>
              <a:buBlip>
                <a:blip r:embed="rId4"/>
              </a:buBlip>
              <a:defRPr b="0" i="0">
                <a:latin typeface="Amazon Ember Light" charset="0"/>
                <a:ea typeface="Amazon Ember Light" charset="0"/>
                <a:cs typeface="Amazon Ember Light" charset="0"/>
              </a:defRPr>
            </a:lvl4pPr>
            <a:lvl5pPr marL="2057400" indent="-228600">
              <a:lnSpc>
                <a:spcPct val="90000"/>
              </a:lnSpc>
              <a:spcBef>
                <a:spcPts val="500"/>
              </a:spcBef>
              <a:buFontTx/>
              <a:buBlip>
                <a:blip r:embed="rId4"/>
              </a:buBlip>
              <a:defRPr b="0" i="0">
                <a:latin typeface="Amazon Ember Light" charset="0"/>
                <a:ea typeface="Amazon Ember Light" charset="0"/>
                <a:cs typeface="Amazon Ember Light" charset="0"/>
              </a:defRPr>
            </a:lvl5pPr>
            <a:lvl6pPr marL="2514600" indent="-228600">
              <a:lnSpc>
                <a:spcPct val="90000"/>
              </a:lnSpc>
              <a:spcBef>
                <a:spcPts val="500"/>
              </a:spcBef>
              <a:buFont typeface="Arial"/>
              <a:buChar char="•"/>
            </a:lvl6pPr>
            <a:lvl7pPr marL="2971800" indent="-228600">
              <a:lnSpc>
                <a:spcPct val="90000"/>
              </a:lnSpc>
              <a:spcBef>
                <a:spcPts val="500"/>
              </a:spcBef>
              <a:buFont typeface="Arial"/>
              <a:buChar char="•"/>
            </a:lvl7pPr>
            <a:lvl8pPr marL="3429000" indent="-228600">
              <a:lnSpc>
                <a:spcPct val="90000"/>
              </a:lnSpc>
              <a:spcBef>
                <a:spcPts val="500"/>
              </a:spcBef>
              <a:buFont typeface="Arial"/>
              <a:buChar char="•"/>
            </a:lvl8pPr>
            <a:lvl9pPr marL="3886200" indent="-228600">
              <a:lnSpc>
                <a:spcPct val="90000"/>
              </a:lnSpc>
              <a:spcBef>
                <a:spcPts val="500"/>
              </a:spcBef>
              <a:buFont typeface="Arial"/>
              <a:buChar char="•"/>
            </a:lvl9pPr>
          </a:lstStyle>
          <a:p>
            <a:pPr marL="457200" indent="-457200"/>
            <a:r>
              <a:rPr lang="en-US" dirty="0"/>
              <a:t>Perspectives in planning, creating, managing, and supporting a modern IT service</a:t>
            </a:r>
          </a:p>
          <a:p>
            <a:endParaRPr lang="en-US" dirty="0"/>
          </a:p>
          <a:p>
            <a:pPr marL="457200" indent="-457200"/>
            <a:r>
              <a:rPr lang="en-US" dirty="0"/>
              <a:t>Guidelines for establishing, developing, and running AWS environments</a:t>
            </a:r>
          </a:p>
          <a:p>
            <a:endParaRPr lang="en-US" dirty="0"/>
          </a:p>
          <a:p>
            <a:pPr marL="457200" indent="-457200"/>
            <a:r>
              <a:rPr lang="en-US" dirty="0"/>
              <a:t>Structure for business and IT teams to work together</a:t>
            </a:r>
          </a:p>
        </p:txBody>
      </p:sp>
      <p:grpSp>
        <p:nvGrpSpPr>
          <p:cNvPr id="5" name="Group 4"/>
          <p:cNvGrpSpPr/>
          <p:nvPr/>
        </p:nvGrpSpPr>
        <p:grpSpPr>
          <a:xfrm>
            <a:off x="451975" y="1446718"/>
            <a:ext cx="4871428" cy="4744467"/>
            <a:chOff x="338981" y="868099"/>
            <a:chExt cx="3653571" cy="3558350"/>
          </a:xfrm>
        </p:grpSpPr>
        <p:sp>
          <p:nvSpPr>
            <p:cNvPr id="21" name="Hexagon 48"/>
            <p:cNvSpPr>
              <a:spLocks noChangeAspect="1"/>
            </p:cNvSpPr>
            <p:nvPr/>
          </p:nvSpPr>
          <p:spPr>
            <a:xfrm>
              <a:off x="1567985" y="868099"/>
              <a:ext cx="1175509" cy="1067532"/>
            </a:xfrm>
            <a:prstGeom prst="hexagon">
              <a:avLst/>
            </a:prstGeom>
            <a:solidFill>
              <a:srgbClr val="33CCCC"/>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22" name="Hexagon 48"/>
            <p:cNvSpPr>
              <a:spLocks noChangeAspect="1"/>
            </p:cNvSpPr>
            <p:nvPr/>
          </p:nvSpPr>
          <p:spPr>
            <a:xfrm rot="10800000">
              <a:off x="1578033" y="3358917"/>
              <a:ext cx="1175509" cy="1067532"/>
            </a:xfrm>
            <a:prstGeom prst="hexagon">
              <a:avLst/>
            </a:prstGeom>
            <a:solidFill>
              <a:srgbClr val="FF99FF"/>
            </a:solidFill>
            <a:ln w="6350">
              <a:solidFill>
                <a:schemeClr val="tx1"/>
              </a:solidFill>
            </a:ln>
            <a:effectLst/>
          </p:spPr>
          <p:style>
            <a:lnRef idx="3">
              <a:schemeClr val="lt1"/>
            </a:lnRef>
            <a:fillRef idx="1">
              <a:schemeClr val="accent4"/>
            </a:fillRef>
            <a:effectRef idx="1">
              <a:schemeClr val="accent4"/>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dirty="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23" name="Hexagon 48"/>
            <p:cNvSpPr>
              <a:spLocks noChangeAspect="1"/>
            </p:cNvSpPr>
            <p:nvPr/>
          </p:nvSpPr>
          <p:spPr>
            <a:xfrm rot="10800000">
              <a:off x="2634786" y="1479198"/>
              <a:ext cx="1175509" cy="1067532"/>
            </a:xfrm>
            <a:prstGeom prst="hexagon">
              <a:avLst/>
            </a:prstGeom>
            <a:solidFill>
              <a:srgbClr val="FFFF66"/>
            </a:solidFill>
            <a:ln w="6350">
              <a:solidFill>
                <a:schemeClr val="tx1"/>
              </a:solidFill>
            </a:ln>
            <a:effectLst/>
          </p:spPr>
          <p:style>
            <a:lnRef idx="3">
              <a:schemeClr val="lt1"/>
            </a:lnRef>
            <a:fillRef idx="1">
              <a:schemeClr val="accent4"/>
            </a:fillRef>
            <a:effectRef idx="1">
              <a:schemeClr val="accent4"/>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dirty="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24" name="Hexagon 48"/>
            <p:cNvSpPr>
              <a:spLocks noChangeAspect="1"/>
            </p:cNvSpPr>
            <p:nvPr/>
          </p:nvSpPr>
          <p:spPr>
            <a:xfrm rot="10800000">
              <a:off x="2624738" y="2703487"/>
              <a:ext cx="1175509" cy="1067532"/>
            </a:xfrm>
            <a:prstGeom prst="hexagon">
              <a:avLst/>
            </a:prstGeom>
            <a:solidFill>
              <a:srgbClr val="FFC000"/>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25" name="Hexagon 48"/>
            <p:cNvSpPr>
              <a:spLocks noChangeAspect="1"/>
            </p:cNvSpPr>
            <p:nvPr/>
          </p:nvSpPr>
          <p:spPr>
            <a:xfrm rot="10800000">
              <a:off x="529299" y="1479198"/>
              <a:ext cx="1175509" cy="1067532"/>
            </a:xfrm>
            <a:prstGeom prst="hexagon">
              <a:avLst/>
            </a:prstGeom>
            <a:solidFill>
              <a:schemeClr val="accent6">
                <a:lumMod val="60000"/>
                <a:lumOff val="40000"/>
              </a:schemeClr>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26" name="Hexagon 48"/>
            <p:cNvSpPr>
              <a:spLocks noChangeAspect="1"/>
            </p:cNvSpPr>
            <p:nvPr/>
          </p:nvSpPr>
          <p:spPr>
            <a:xfrm rot="10800000">
              <a:off x="529299" y="2703488"/>
              <a:ext cx="1175509" cy="1067532"/>
            </a:xfrm>
            <a:prstGeom prst="hexagon">
              <a:avLst/>
            </a:prstGeom>
            <a:solidFill>
              <a:srgbClr val="00B050"/>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4" name="TextBox 3"/>
            <p:cNvSpPr txBox="1"/>
            <p:nvPr/>
          </p:nvSpPr>
          <p:spPr>
            <a:xfrm>
              <a:off x="1751413" y="2212647"/>
              <a:ext cx="840471" cy="807913"/>
            </a:xfrm>
            <a:prstGeom prst="rect">
              <a:avLst/>
            </a:prstGeom>
            <a:noFill/>
          </p:spPr>
          <p:txBody>
            <a:bodyPr wrap="none" rtlCol="0">
              <a:spAutoFit/>
            </a:bodyPr>
            <a:lstStyle/>
            <a:p>
              <a:pPr algn="ctr"/>
              <a:r>
                <a:rPr lang="en-US" sz="3200" b="1" dirty="0">
                  <a:solidFill>
                    <a:srgbClr val="FF9933"/>
                  </a:solidFill>
                  <a:effectLst>
                    <a:outerShdw blurRad="38100" dist="38100" dir="2700000" algn="tl">
                      <a:srgbClr val="000000">
                        <a:alpha val="43137"/>
                      </a:srgbClr>
                    </a:outerShdw>
                  </a:effectLst>
                  <a:latin typeface="Amazon Ember" panose="020B0603020204020204" pitchFamily="34" charset="0"/>
                  <a:ea typeface="Amazon Ember" panose="020B0603020204020204" pitchFamily="34" charset="0"/>
                  <a:cs typeface="Amazon Ember" panose="020B0603020204020204" pitchFamily="34" charset="0"/>
                </a:rPr>
                <a:t>AWS</a:t>
              </a:r>
            </a:p>
            <a:p>
              <a:pPr algn="ctr"/>
              <a:r>
                <a:rPr lang="en-US" sz="3200" b="1" dirty="0">
                  <a:solidFill>
                    <a:srgbClr val="FF9933"/>
                  </a:solidFill>
                  <a:effectLst>
                    <a:outerShdw blurRad="38100" dist="38100" dir="2700000" algn="tl">
                      <a:srgbClr val="000000">
                        <a:alpha val="43137"/>
                      </a:srgbClr>
                    </a:outerShdw>
                  </a:effectLst>
                  <a:latin typeface="Amazon Ember" panose="020B0603020204020204" pitchFamily="34" charset="0"/>
                  <a:ea typeface="Amazon Ember" panose="020B0603020204020204" pitchFamily="34" charset="0"/>
                  <a:cs typeface="Amazon Ember" panose="020B0603020204020204" pitchFamily="34" charset="0"/>
                </a:rPr>
                <a:t>CAF</a:t>
              </a:r>
            </a:p>
          </p:txBody>
        </p:sp>
        <p:sp>
          <p:nvSpPr>
            <p:cNvPr id="28" name="TextBox 50"/>
            <p:cNvSpPr txBox="1"/>
            <p:nvPr/>
          </p:nvSpPr>
          <p:spPr>
            <a:xfrm flipH="1">
              <a:off x="1385726" y="1231257"/>
              <a:ext cx="1540024" cy="500233"/>
            </a:xfrm>
            <a:prstGeom prst="rect">
              <a:avLst/>
            </a:prstGeom>
            <a:noFill/>
            <a:effectLst/>
          </p:spPr>
          <p:txBody>
            <a:bodyPr wrap="square" rtlCol="0">
              <a:spAutoFit/>
            </a:bodyPr>
            <a:lstStyle/>
            <a:p>
              <a:pPr algn="ctr"/>
              <a:r>
                <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rPr>
                <a:t>Business</a:t>
              </a:r>
            </a:p>
            <a:p>
              <a:pPr algn="ctr"/>
              <a:endPar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31" name="TextBox 50"/>
            <p:cNvSpPr txBox="1"/>
            <p:nvPr/>
          </p:nvSpPr>
          <p:spPr>
            <a:xfrm flipH="1">
              <a:off x="2452528" y="1842721"/>
              <a:ext cx="1540024" cy="500233"/>
            </a:xfrm>
            <a:prstGeom prst="rect">
              <a:avLst/>
            </a:prstGeom>
            <a:noFill/>
            <a:effectLst/>
          </p:spPr>
          <p:txBody>
            <a:bodyPr wrap="square" rtlCol="0">
              <a:spAutoFit/>
            </a:bodyPr>
            <a:lstStyle/>
            <a:p>
              <a:pPr algn="ctr"/>
              <a:r>
                <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rPr>
                <a:t>People</a:t>
              </a:r>
            </a:p>
            <a:p>
              <a:pPr algn="ctr"/>
              <a:endPar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34" name="TextBox 50"/>
            <p:cNvSpPr txBox="1"/>
            <p:nvPr/>
          </p:nvSpPr>
          <p:spPr>
            <a:xfrm flipH="1">
              <a:off x="2441386" y="3066529"/>
              <a:ext cx="1540024" cy="500233"/>
            </a:xfrm>
            <a:prstGeom prst="rect">
              <a:avLst/>
            </a:prstGeom>
            <a:noFill/>
            <a:effectLst/>
          </p:spPr>
          <p:txBody>
            <a:bodyPr wrap="square" rtlCol="0">
              <a:spAutoFit/>
            </a:bodyPr>
            <a:lstStyle/>
            <a:p>
              <a:pPr algn="ctr"/>
              <a:r>
                <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rPr>
                <a:t>Governance</a:t>
              </a:r>
            </a:p>
            <a:p>
              <a:pPr algn="ctr"/>
              <a:endPar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37" name="TextBox 50"/>
            <p:cNvSpPr txBox="1"/>
            <p:nvPr/>
          </p:nvSpPr>
          <p:spPr>
            <a:xfrm flipH="1">
              <a:off x="1395775" y="3747394"/>
              <a:ext cx="1540024" cy="500233"/>
            </a:xfrm>
            <a:prstGeom prst="rect">
              <a:avLst/>
            </a:prstGeom>
            <a:noFill/>
            <a:effectLst/>
          </p:spPr>
          <p:txBody>
            <a:bodyPr wrap="square" rtlCol="0">
              <a:spAutoFit/>
            </a:bodyPr>
            <a:lstStyle/>
            <a:p>
              <a:pPr algn="ctr"/>
              <a:r>
                <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rPr>
                <a:t>Platform</a:t>
              </a:r>
            </a:p>
            <a:p>
              <a:pPr algn="ctr"/>
              <a:endPar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40" name="TextBox 50"/>
            <p:cNvSpPr txBox="1"/>
            <p:nvPr/>
          </p:nvSpPr>
          <p:spPr>
            <a:xfrm flipH="1">
              <a:off x="338981" y="3086238"/>
              <a:ext cx="1540024" cy="500233"/>
            </a:xfrm>
            <a:prstGeom prst="rect">
              <a:avLst/>
            </a:prstGeom>
            <a:noFill/>
            <a:effectLst/>
          </p:spPr>
          <p:txBody>
            <a:bodyPr wrap="square" rtlCol="0">
              <a:spAutoFit/>
            </a:bodyPr>
            <a:lstStyle/>
            <a:p>
              <a:pPr algn="ctr"/>
              <a:r>
                <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rPr>
                <a:t>Security</a:t>
              </a:r>
            </a:p>
            <a:p>
              <a:pPr algn="ctr"/>
              <a:endPar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43" name="TextBox 50"/>
            <p:cNvSpPr txBox="1"/>
            <p:nvPr/>
          </p:nvSpPr>
          <p:spPr>
            <a:xfrm flipH="1">
              <a:off x="356245" y="1892413"/>
              <a:ext cx="1540024" cy="500233"/>
            </a:xfrm>
            <a:prstGeom prst="rect">
              <a:avLst/>
            </a:prstGeom>
            <a:noFill/>
            <a:effectLst/>
          </p:spPr>
          <p:txBody>
            <a:bodyPr wrap="square" rtlCol="0">
              <a:spAutoFit/>
            </a:bodyPr>
            <a:lstStyle/>
            <a:p>
              <a:pPr algn="ctr"/>
              <a:r>
                <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rPr>
                <a:t>Operations</a:t>
              </a:r>
            </a:p>
            <a:p>
              <a:pPr algn="ctr"/>
              <a:endParaRPr lang="en-US" sz="1867" b="1" dirty="0">
                <a:solidFill>
                  <a:srgbClr val="474746"/>
                </a:solidFill>
                <a:latin typeface="Amazon Ember" panose="020B0603020204020204" pitchFamily="34" charset="0"/>
                <a:ea typeface="Amazon Ember" panose="020B0603020204020204" pitchFamily="34" charset="0"/>
                <a:cs typeface="Amazon Ember" panose="020B0603020204020204" pitchFamily="34" charset="0"/>
              </a:endParaRPr>
            </a:p>
          </p:txBody>
        </p:sp>
      </p:grpSp>
    </p:spTree>
    <p:custDataLst>
      <p:tags r:id="rId1"/>
    </p:custDataLst>
    <p:extLst>
      <p:ext uri="{BB962C8B-B14F-4D97-AF65-F5344CB8AC3E}">
        <p14:creationId xmlns:p14="http://schemas.microsoft.com/office/powerpoint/2010/main" val="541655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Six Core Perspectives</a:t>
            </a:r>
          </a:p>
        </p:txBody>
      </p:sp>
      <p:sp>
        <p:nvSpPr>
          <p:cNvPr id="8" name="Hexagon 7"/>
          <p:cNvSpPr>
            <a:spLocks noChangeAspect="1"/>
          </p:cNvSpPr>
          <p:nvPr/>
        </p:nvSpPr>
        <p:spPr>
          <a:xfrm rot="5400000">
            <a:off x="965690" y="4855257"/>
            <a:ext cx="583273" cy="624785"/>
          </a:xfrm>
          <a:prstGeom prst="hexagon">
            <a:avLst/>
          </a:prstGeom>
          <a:solidFill>
            <a:srgbClr val="FFC000"/>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
        <p:nvSpPr>
          <p:cNvPr id="9" name="Hexagon 8"/>
          <p:cNvSpPr>
            <a:spLocks noChangeAspect="1"/>
          </p:cNvSpPr>
          <p:nvPr/>
        </p:nvSpPr>
        <p:spPr>
          <a:xfrm rot="5400000">
            <a:off x="653298" y="5311369"/>
            <a:ext cx="583273" cy="624785"/>
          </a:xfrm>
          <a:prstGeom prst="hexagon">
            <a:avLst/>
          </a:prstGeom>
          <a:solidFill>
            <a:srgbClr val="FFC000"/>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
        <p:nvSpPr>
          <p:cNvPr id="10" name="Hexagon 9"/>
          <p:cNvSpPr>
            <a:spLocks noChangeAspect="1"/>
          </p:cNvSpPr>
          <p:nvPr/>
        </p:nvSpPr>
        <p:spPr>
          <a:xfrm rot="5400000">
            <a:off x="1278082" y="5311369"/>
            <a:ext cx="583273" cy="624785"/>
          </a:xfrm>
          <a:prstGeom prst="hexagon">
            <a:avLst/>
          </a:prstGeom>
          <a:solidFill>
            <a:srgbClr val="FFC000"/>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
        <p:nvSpPr>
          <p:cNvPr id="7" name="Rectangle 6"/>
          <p:cNvSpPr/>
          <p:nvPr/>
        </p:nvSpPr>
        <p:spPr>
          <a:xfrm>
            <a:off x="1858518" y="4684566"/>
            <a:ext cx="4534157" cy="1708643"/>
          </a:xfrm>
          <a:prstGeom prst="rect">
            <a:avLst/>
          </a:prstGeom>
          <a:noFill/>
          <a:ln w="12700" cap="flat" cmpd="sng" algn="ctr">
            <a:noFill/>
            <a:prstDash val="solid"/>
          </a:ln>
          <a:effectLst/>
        </p:spPr>
        <p:txBody>
          <a:bodyPr lIns="243840" tIns="0" rIns="243840" bIns="0"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defTabSz="914354" fontAlgn="base">
              <a:spcBef>
                <a:spcPct val="0"/>
              </a:spcBef>
              <a:spcAft>
                <a:spcPct val="0"/>
              </a:spcAft>
              <a:defRPr/>
            </a:pPr>
            <a:r>
              <a:rPr lang="en-US" sz="2000" b="1" kern="0" dirty="0">
                <a:solidFill>
                  <a:srgbClr val="232323"/>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rPr>
              <a:t>Governance Perspective</a:t>
            </a:r>
          </a:p>
          <a:p>
            <a:pPr defTabSz="914354" fontAlgn="base">
              <a:spcBef>
                <a:spcPct val="0"/>
              </a:spcBef>
              <a:spcAft>
                <a:spcPct val="0"/>
              </a:spcAft>
              <a:defRPr/>
            </a:pP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rPr>
              <a:t>How to update the staff skills and </a:t>
            </a:r>
            <a:r>
              <a:rPr lang="en-US" sz="1600" b="1" kern="0"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organizational processes</a:t>
            </a: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rPr>
              <a:t> necessary to ensure business governance in the cloud, and manage and measure cloud investments to evaluate business outcomes</a:t>
            </a: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 </a:t>
            </a:r>
          </a:p>
        </p:txBody>
      </p:sp>
      <p:sp>
        <p:nvSpPr>
          <p:cNvPr id="14" name="Hexagon 13"/>
          <p:cNvSpPr>
            <a:spLocks noChangeAspect="1"/>
          </p:cNvSpPr>
          <p:nvPr/>
        </p:nvSpPr>
        <p:spPr>
          <a:xfrm rot="5400000">
            <a:off x="932356" y="3072093"/>
            <a:ext cx="654341" cy="640383"/>
          </a:xfrm>
          <a:prstGeom prst="hexagon">
            <a:avLst/>
          </a:prstGeom>
          <a:solidFill>
            <a:srgbClr val="FFFF66"/>
          </a:solidFill>
          <a:ln w="6350">
            <a:solidFill>
              <a:schemeClr val="tx1"/>
            </a:solidFill>
          </a:ln>
          <a:effectLst/>
        </p:spPr>
        <p:style>
          <a:lnRef idx="3">
            <a:schemeClr val="lt1"/>
          </a:lnRef>
          <a:fillRef idx="1">
            <a:schemeClr val="accent4"/>
          </a:fillRef>
          <a:effectRef idx="1">
            <a:schemeClr val="accent4"/>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dirty="0">
              <a:solidFill>
                <a:prstClr val="white"/>
              </a:solidFill>
              <a:latin typeface="Arial"/>
              <a:sym typeface="Helvetica Neue Light" charset="0"/>
            </a:endParaRPr>
          </a:p>
        </p:txBody>
      </p:sp>
      <p:sp>
        <p:nvSpPr>
          <p:cNvPr id="15" name="Hexagon 14"/>
          <p:cNvSpPr>
            <a:spLocks noChangeAspect="1"/>
          </p:cNvSpPr>
          <p:nvPr/>
        </p:nvSpPr>
        <p:spPr>
          <a:xfrm rot="5400000">
            <a:off x="612166" y="3583779"/>
            <a:ext cx="654341" cy="640383"/>
          </a:xfrm>
          <a:prstGeom prst="hexagon">
            <a:avLst/>
          </a:prstGeom>
          <a:solidFill>
            <a:srgbClr val="FFFF66"/>
          </a:solidFill>
          <a:ln w="6350">
            <a:solidFill>
              <a:schemeClr val="tx1"/>
            </a:solidFill>
          </a:ln>
          <a:effectLst/>
        </p:spPr>
        <p:style>
          <a:lnRef idx="3">
            <a:schemeClr val="lt1"/>
          </a:lnRef>
          <a:fillRef idx="1">
            <a:schemeClr val="accent4"/>
          </a:fillRef>
          <a:effectRef idx="1">
            <a:schemeClr val="accent4"/>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dirty="0">
              <a:solidFill>
                <a:prstClr val="white"/>
              </a:solidFill>
              <a:latin typeface="Arial"/>
              <a:sym typeface="Helvetica Neue Light" charset="0"/>
            </a:endParaRPr>
          </a:p>
        </p:txBody>
      </p:sp>
      <p:sp>
        <p:nvSpPr>
          <p:cNvPr id="16" name="Hexagon 15"/>
          <p:cNvSpPr>
            <a:spLocks noChangeAspect="1"/>
          </p:cNvSpPr>
          <p:nvPr/>
        </p:nvSpPr>
        <p:spPr>
          <a:xfrm rot="5400000">
            <a:off x="1252548" y="3583777"/>
            <a:ext cx="654341" cy="640383"/>
          </a:xfrm>
          <a:prstGeom prst="hexagon">
            <a:avLst/>
          </a:prstGeom>
          <a:solidFill>
            <a:srgbClr val="FFFF66"/>
          </a:solidFill>
          <a:ln w="6350">
            <a:solidFill>
              <a:schemeClr val="tx1"/>
            </a:solidFill>
          </a:ln>
          <a:effectLst/>
        </p:spPr>
        <p:style>
          <a:lnRef idx="3">
            <a:schemeClr val="lt1"/>
          </a:lnRef>
          <a:fillRef idx="1">
            <a:schemeClr val="accent4"/>
          </a:fillRef>
          <a:effectRef idx="1">
            <a:schemeClr val="accent4"/>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dirty="0">
              <a:solidFill>
                <a:prstClr val="white"/>
              </a:solidFill>
              <a:latin typeface="Arial"/>
              <a:sym typeface="Helvetica Neue Light" charset="0"/>
            </a:endParaRPr>
          </a:p>
        </p:txBody>
      </p:sp>
      <p:sp>
        <p:nvSpPr>
          <p:cNvPr id="13" name="Rectangle 12"/>
          <p:cNvSpPr/>
          <p:nvPr/>
        </p:nvSpPr>
        <p:spPr>
          <a:xfrm>
            <a:off x="1858520" y="3019633"/>
            <a:ext cx="4886131" cy="1256984"/>
          </a:xfrm>
          <a:prstGeom prst="rect">
            <a:avLst/>
          </a:prstGeom>
          <a:noFill/>
          <a:ln w="12700" cap="flat" cmpd="sng" algn="ctr">
            <a:noFill/>
            <a:prstDash val="solid"/>
          </a:ln>
          <a:effectLst/>
        </p:spPr>
        <p:txBody>
          <a:bodyPr lIns="243840" tIns="0" rIns="243840" bIns="0"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defTabSz="914354" fontAlgn="base">
              <a:spcBef>
                <a:spcPct val="0"/>
              </a:spcBef>
              <a:spcAft>
                <a:spcPct val="0"/>
              </a:spcAft>
              <a:defRPr/>
            </a:pPr>
            <a:r>
              <a:rPr lang="en-US" sz="2000" b="1" kern="0" dirty="0">
                <a:solidFill>
                  <a:srgbClr val="232323"/>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rPr>
              <a:t>People Perspective</a:t>
            </a:r>
          </a:p>
          <a:p>
            <a:pPr defTabSz="914354" fontAlgn="base">
              <a:spcBef>
                <a:spcPct val="0"/>
              </a:spcBef>
              <a:spcAft>
                <a:spcPct val="0"/>
              </a:spcAft>
              <a:defRPr/>
            </a:pP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What </a:t>
            </a:r>
            <a:r>
              <a:rPr lang="en-US" sz="1600" b="1" kern="0" dirty="0">
                <a:solidFill>
                  <a:srgbClr val="0070C0"/>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rPr>
              <a:t>skills</a:t>
            </a:r>
            <a:r>
              <a:rPr lang="en-US" sz="1600" kern="0" dirty="0">
                <a:solidFill>
                  <a:srgbClr val="0070C0"/>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 </a:t>
            </a: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are needed in order to adopt the        AWS cloud platform? Examples include guiding processes of role descriptions, training,                certification, and mentoring. </a:t>
            </a:r>
          </a:p>
        </p:txBody>
      </p:sp>
      <p:sp>
        <p:nvSpPr>
          <p:cNvPr id="26" name="Hexagon 25"/>
          <p:cNvSpPr>
            <a:spLocks noChangeAspect="1"/>
          </p:cNvSpPr>
          <p:nvPr/>
        </p:nvSpPr>
        <p:spPr>
          <a:xfrm rot="5400000">
            <a:off x="6617515" y="1373932"/>
            <a:ext cx="611084" cy="588469"/>
          </a:xfrm>
          <a:prstGeom prst="hexagon">
            <a:avLst/>
          </a:prstGeom>
          <a:solidFill>
            <a:srgbClr val="FF99FF"/>
          </a:solidFill>
          <a:ln w="6350">
            <a:solidFill>
              <a:schemeClr val="tx1"/>
            </a:solidFill>
          </a:ln>
          <a:effectLst/>
        </p:spPr>
        <p:style>
          <a:lnRef idx="3">
            <a:schemeClr val="lt1"/>
          </a:lnRef>
          <a:fillRef idx="1">
            <a:schemeClr val="accent4"/>
          </a:fillRef>
          <a:effectRef idx="1">
            <a:schemeClr val="accent4"/>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dirty="0">
              <a:solidFill>
                <a:prstClr val="white"/>
              </a:solidFill>
              <a:latin typeface="Arial"/>
              <a:sym typeface="Helvetica Neue Light" charset="0"/>
            </a:endParaRPr>
          </a:p>
        </p:txBody>
      </p:sp>
      <p:sp>
        <p:nvSpPr>
          <p:cNvPr id="27" name="Hexagon 26"/>
          <p:cNvSpPr>
            <a:spLocks noChangeAspect="1"/>
          </p:cNvSpPr>
          <p:nvPr/>
        </p:nvSpPr>
        <p:spPr>
          <a:xfrm rot="5400000">
            <a:off x="6323281" y="1851792"/>
            <a:ext cx="611084" cy="588469"/>
          </a:xfrm>
          <a:prstGeom prst="hexagon">
            <a:avLst/>
          </a:prstGeom>
          <a:solidFill>
            <a:srgbClr val="FF99FF"/>
          </a:solidFill>
          <a:ln w="6350">
            <a:solidFill>
              <a:schemeClr val="tx1"/>
            </a:solidFill>
          </a:ln>
          <a:effectLst/>
        </p:spPr>
        <p:style>
          <a:lnRef idx="3">
            <a:schemeClr val="lt1"/>
          </a:lnRef>
          <a:fillRef idx="1">
            <a:schemeClr val="accent4"/>
          </a:fillRef>
          <a:effectRef idx="1">
            <a:schemeClr val="accent4"/>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dirty="0">
              <a:solidFill>
                <a:prstClr val="white"/>
              </a:solidFill>
              <a:latin typeface="Arial"/>
              <a:sym typeface="Helvetica Neue Light" charset="0"/>
            </a:endParaRPr>
          </a:p>
        </p:txBody>
      </p:sp>
      <p:sp>
        <p:nvSpPr>
          <p:cNvPr id="28" name="Hexagon 27"/>
          <p:cNvSpPr>
            <a:spLocks noChangeAspect="1"/>
          </p:cNvSpPr>
          <p:nvPr/>
        </p:nvSpPr>
        <p:spPr>
          <a:xfrm rot="5400000">
            <a:off x="6911749" y="1851792"/>
            <a:ext cx="611084" cy="588469"/>
          </a:xfrm>
          <a:prstGeom prst="hexagon">
            <a:avLst/>
          </a:prstGeom>
          <a:solidFill>
            <a:srgbClr val="FF99FF"/>
          </a:solidFill>
          <a:ln w="6350">
            <a:solidFill>
              <a:schemeClr val="tx1"/>
            </a:solidFill>
          </a:ln>
          <a:effectLst/>
        </p:spPr>
        <p:style>
          <a:lnRef idx="3">
            <a:schemeClr val="lt1"/>
          </a:lnRef>
          <a:fillRef idx="1">
            <a:schemeClr val="accent4"/>
          </a:fillRef>
          <a:effectRef idx="1">
            <a:schemeClr val="accent4"/>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dirty="0">
              <a:solidFill>
                <a:prstClr val="white"/>
              </a:solidFill>
              <a:latin typeface="Arial"/>
              <a:sym typeface="Helvetica Neue Light" charset="0"/>
            </a:endParaRPr>
          </a:p>
        </p:txBody>
      </p:sp>
      <p:sp>
        <p:nvSpPr>
          <p:cNvPr id="25" name="Rectangle 24"/>
          <p:cNvSpPr/>
          <p:nvPr/>
        </p:nvSpPr>
        <p:spPr>
          <a:xfrm>
            <a:off x="7473948" y="1501424"/>
            <a:ext cx="4270868" cy="738856"/>
          </a:xfrm>
          <a:prstGeom prst="rect">
            <a:avLst/>
          </a:prstGeom>
          <a:noFill/>
          <a:ln w="12700" cap="flat" cmpd="sng" algn="ctr">
            <a:noFill/>
            <a:prstDash val="solid"/>
          </a:ln>
          <a:effectLst/>
        </p:spPr>
        <p:txBody>
          <a:bodyPr lIns="243840" tIns="0" rIns="243840" bIns="0"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defTabSz="914354" fontAlgn="base">
              <a:spcBef>
                <a:spcPct val="0"/>
              </a:spcBef>
              <a:spcAft>
                <a:spcPct val="0"/>
              </a:spcAft>
              <a:defRPr/>
            </a:pPr>
            <a:r>
              <a:rPr lang="en-US" sz="2000" b="1" kern="0" dirty="0">
                <a:solidFill>
                  <a:srgbClr val="232323"/>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rPr>
              <a:t>Platform Perspective</a:t>
            </a:r>
          </a:p>
          <a:p>
            <a:pPr defTabSz="914354" fontAlgn="base">
              <a:spcBef>
                <a:spcPct val="0"/>
              </a:spcBef>
              <a:spcAft>
                <a:spcPct val="0"/>
              </a:spcAft>
              <a:defRPr/>
            </a:pP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What patterns, guidance, and tools are necessary to optimize your use of </a:t>
            </a:r>
            <a:r>
              <a:rPr lang="en-US" sz="1600" b="1" kern="0" dirty="0">
                <a:solidFill>
                  <a:srgbClr val="0070C0"/>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rPr>
              <a:t>technology services</a:t>
            </a: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 on AWS?</a:t>
            </a:r>
          </a:p>
        </p:txBody>
      </p:sp>
      <p:sp>
        <p:nvSpPr>
          <p:cNvPr id="32" name="Hexagon 31"/>
          <p:cNvSpPr>
            <a:spLocks noChangeAspect="1"/>
          </p:cNvSpPr>
          <p:nvPr/>
        </p:nvSpPr>
        <p:spPr>
          <a:xfrm rot="5400000">
            <a:off x="6659853" y="4882246"/>
            <a:ext cx="590564" cy="624785"/>
          </a:xfrm>
          <a:prstGeom prst="hexagon">
            <a:avLst/>
          </a:prstGeom>
          <a:solidFill>
            <a:schemeClr val="accent6">
              <a:lumMod val="60000"/>
              <a:lumOff val="40000"/>
            </a:schemeClr>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
        <p:nvSpPr>
          <p:cNvPr id="33" name="Hexagon 32"/>
          <p:cNvSpPr>
            <a:spLocks noChangeAspect="1"/>
          </p:cNvSpPr>
          <p:nvPr/>
        </p:nvSpPr>
        <p:spPr>
          <a:xfrm rot="5400000">
            <a:off x="6355261" y="5344058"/>
            <a:ext cx="590564" cy="624785"/>
          </a:xfrm>
          <a:prstGeom prst="hexagon">
            <a:avLst/>
          </a:prstGeom>
          <a:solidFill>
            <a:schemeClr val="accent6">
              <a:lumMod val="60000"/>
              <a:lumOff val="40000"/>
            </a:schemeClr>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
        <p:nvSpPr>
          <p:cNvPr id="34" name="Hexagon 33"/>
          <p:cNvSpPr>
            <a:spLocks noChangeAspect="1"/>
          </p:cNvSpPr>
          <p:nvPr/>
        </p:nvSpPr>
        <p:spPr>
          <a:xfrm rot="5400000">
            <a:off x="6962914" y="5344060"/>
            <a:ext cx="590564" cy="624785"/>
          </a:xfrm>
          <a:prstGeom prst="hexagon">
            <a:avLst/>
          </a:prstGeom>
          <a:solidFill>
            <a:schemeClr val="accent6">
              <a:lumMod val="60000"/>
              <a:lumOff val="40000"/>
            </a:schemeClr>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
        <p:nvSpPr>
          <p:cNvPr id="31" name="Rectangle 30"/>
          <p:cNvSpPr/>
          <p:nvPr/>
        </p:nvSpPr>
        <p:spPr>
          <a:xfrm>
            <a:off x="7506745" y="4928954"/>
            <a:ext cx="4557739" cy="1196383"/>
          </a:xfrm>
          <a:prstGeom prst="rect">
            <a:avLst/>
          </a:prstGeom>
          <a:noFill/>
          <a:ln w="12700" cap="flat" cmpd="sng" algn="ctr">
            <a:noFill/>
            <a:prstDash val="solid"/>
          </a:ln>
          <a:effectLst/>
        </p:spPr>
        <p:txBody>
          <a:bodyPr lIns="243840" tIns="0" rIns="243840" bIns="0"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defTabSz="914354" fontAlgn="base">
              <a:spcBef>
                <a:spcPct val="0"/>
              </a:spcBef>
              <a:spcAft>
                <a:spcPct val="0"/>
              </a:spcAft>
              <a:defRPr/>
            </a:pPr>
            <a:r>
              <a:rPr lang="en-US" sz="2000" b="1" kern="0" dirty="0">
                <a:solidFill>
                  <a:srgbClr val="232323"/>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rPr>
              <a:t>Operations Perspective</a:t>
            </a:r>
          </a:p>
          <a:p>
            <a:pPr defTabSz="914354" fontAlgn="base">
              <a:spcBef>
                <a:spcPct val="0"/>
              </a:spcBef>
              <a:spcAft>
                <a:spcPct val="0"/>
              </a:spcAft>
              <a:defRPr/>
            </a:pP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How will you provide process, guidance, and tools for optimum </a:t>
            </a:r>
            <a:r>
              <a:rPr lang="en-US" sz="1600" b="1" kern="0" dirty="0">
                <a:solidFill>
                  <a:srgbClr val="0070C0"/>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rPr>
              <a:t>operational service management </a:t>
            </a: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of the AWS environment?</a:t>
            </a:r>
          </a:p>
        </p:txBody>
      </p:sp>
      <p:sp>
        <p:nvSpPr>
          <p:cNvPr id="38" name="Hexagon 37"/>
          <p:cNvSpPr>
            <a:spLocks noChangeAspect="1"/>
          </p:cNvSpPr>
          <p:nvPr/>
        </p:nvSpPr>
        <p:spPr>
          <a:xfrm rot="5400000">
            <a:off x="6647023" y="3007897"/>
            <a:ext cx="605031" cy="624785"/>
          </a:xfrm>
          <a:prstGeom prst="hexagon">
            <a:avLst/>
          </a:prstGeom>
          <a:solidFill>
            <a:srgbClr val="00B050"/>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
        <p:nvSpPr>
          <p:cNvPr id="39" name="Hexagon 38"/>
          <p:cNvSpPr>
            <a:spLocks noChangeAspect="1"/>
          </p:cNvSpPr>
          <p:nvPr/>
        </p:nvSpPr>
        <p:spPr>
          <a:xfrm rot="5400000">
            <a:off x="6343962" y="3481022"/>
            <a:ext cx="605031" cy="624785"/>
          </a:xfrm>
          <a:prstGeom prst="hexagon">
            <a:avLst/>
          </a:prstGeom>
          <a:solidFill>
            <a:srgbClr val="00B050"/>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
        <p:nvSpPr>
          <p:cNvPr id="40" name="Hexagon 39"/>
          <p:cNvSpPr>
            <a:spLocks noChangeAspect="1"/>
          </p:cNvSpPr>
          <p:nvPr/>
        </p:nvSpPr>
        <p:spPr>
          <a:xfrm rot="5400000">
            <a:off x="6950084" y="3481022"/>
            <a:ext cx="605031" cy="624785"/>
          </a:xfrm>
          <a:prstGeom prst="hexagon">
            <a:avLst/>
          </a:prstGeom>
          <a:solidFill>
            <a:srgbClr val="00B050"/>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
        <p:nvSpPr>
          <p:cNvPr id="37" name="Rectangle 36"/>
          <p:cNvSpPr/>
          <p:nvPr/>
        </p:nvSpPr>
        <p:spPr>
          <a:xfrm>
            <a:off x="7521686" y="2967887"/>
            <a:ext cx="4337525" cy="1145076"/>
          </a:xfrm>
          <a:prstGeom prst="rect">
            <a:avLst/>
          </a:prstGeom>
          <a:noFill/>
          <a:ln w="12700" cap="flat" cmpd="sng" algn="ctr">
            <a:noFill/>
            <a:prstDash val="solid"/>
          </a:ln>
          <a:effectLst/>
        </p:spPr>
        <p:txBody>
          <a:bodyPr lIns="243840" tIns="0" rIns="243840" bIns="0"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defTabSz="914354" fontAlgn="base">
              <a:spcBef>
                <a:spcPct val="0"/>
              </a:spcBef>
              <a:spcAft>
                <a:spcPct val="0"/>
              </a:spcAft>
              <a:defRPr/>
            </a:pPr>
            <a:r>
              <a:rPr lang="en-US" sz="2000" b="1" kern="0" dirty="0">
                <a:solidFill>
                  <a:srgbClr val="232323"/>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rPr>
              <a:t>Security Perspective</a:t>
            </a:r>
          </a:p>
          <a:p>
            <a:pPr defTabSz="914354" fontAlgn="base">
              <a:spcBef>
                <a:spcPct val="0"/>
              </a:spcBef>
              <a:spcAft>
                <a:spcPct val="0"/>
              </a:spcAft>
              <a:defRPr/>
            </a:pP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How will you define and implement the required levels of security, governance, and risk management to </a:t>
            </a:r>
            <a:r>
              <a:rPr lang="en-US" sz="1600" b="1" kern="0" dirty="0">
                <a:solidFill>
                  <a:srgbClr val="0070C0"/>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rPr>
              <a:t>achieve compliance</a:t>
            </a: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a:t>
            </a:r>
          </a:p>
        </p:txBody>
      </p:sp>
      <p:sp>
        <p:nvSpPr>
          <p:cNvPr id="42" name="Rectangle 41"/>
          <p:cNvSpPr/>
          <p:nvPr/>
        </p:nvSpPr>
        <p:spPr>
          <a:xfrm>
            <a:off x="1835985" y="1471210"/>
            <a:ext cx="4163740" cy="897195"/>
          </a:xfrm>
          <a:prstGeom prst="rect">
            <a:avLst/>
          </a:prstGeom>
          <a:noFill/>
          <a:ln w="12700" cap="flat" cmpd="sng" algn="ctr">
            <a:noFill/>
            <a:prstDash val="solid"/>
          </a:ln>
          <a:effectLst/>
        </p:spPr>
        <p:txBody>
          <a:bodyPr lIns="243840" tIns="0" rIns="243840" bIns="0"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defTabSz="914354" fontAlgn="base">
              <a:spcBef>
                <a:spcPct val="0"/>
              </a:spcBef>
              <a:spcAft>
                <a:spcPct val="0"/>
              </a:spcAft>
              <a:defRPr/>
            </a:pPr>
            <a:r>
              <a:rPr lang="en-US" sz="2000" b="1" kern="0" dirty="0">
                <a:solidFill>
                  <a:srgbClr val="232323"/>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rPr>
              <a:t>Business Perspective</a:t>
            </a:r>
            <a:endParaRPr lang="en-US" b="1" kern="0" dirty="0">
              <a:solidFill>
                <a:srgbClr val="232323"/>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endParaRPr>
          </a:p>
          <a:p>
            <a:pPr defTabSz="914354" fontAlgn="base">
              <a:spcBef>
                <a:spcPct val="0"/>
              </a:spcBef>
              <a:spcAft>
                <a:spcPct val="0"/>
              </a:spcAft>
              <a:defRPr/>
            </a:pP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How will your </a:t>
            </a:r>
            <a:r>
              <a:rPr lang="en-US" sz="1600" kern="0" dirty="0">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architectural approaches </a:t>
            </a:r>
            <a:r>
              <a:rPr lang="en-US" sz="1600" b="1" kern="0"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sym typeface="Helvetica Neue Light" charset="0"/>
              </a:rPr>
              <a:t>align technical delivery to business imperatives</a:t>
            </a:r>
            <a:r>
              <a:rPr lang="en-US" sz="1600" kern="0" dirty="0">
                <a:solidFill>
                  <a:srgbClr val="232323"/>
                </a:solidFill>
                <a:latin typeface="Amazon Ember Light" panose="020B0403020204020204" pitchFamily="34" charset="0"/>
                <a:ea typeface="Amazon Ember Light" panose="020B0403020204020204" pitchFamily="34" charset="0"/>
                <a:cs typeface="Amazon Ember Light" panose="020B0403020204020204" pitchFamily="34" charset="0"/>
                <a:sym typeface="Helvetica Neue Light" charset="0"/>
              </a:rPr>
              <a:t>?</a:t>
            </a:r>
          </a:p>
        </p:txBody>
      </p:sp>
      <p:sp>
        <p:nvSpPr>
          <p:cNvPr id="44" name="Hexagon 43"/>
          <p:cNvSpPr>
            <a:spLocks noChangeAspect="1"/>
          </p:cNvSpPr>
          <p:nvPr/>
        </p:nvSpPr>
        <p:spPr>
          <a:xfrm rot="5400000">
            <a:off x="971538" y="1390723"/>
            <a:ext cx="598797" cy="588469"/>
          </a:xfrm>
          <a:prstGeom prst="hexagon">
            <a:avLst/>
          </a:prstGeom>
          <a:solidFill>
            <a:srgbClr val="33CCCC"/>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
        <p:nvSpPr>
          <p:cNvPr id="45" name="Hexagon 44"/>
          <p:cNvSpPr>
            <a:spLocks noChangeAspect="1"/>
          </p:cNvSpPr>
          <p:nvPr/>
        </p:nvSpPr>
        <p:spPr>
          <a:xfrm rot="5400000">
            <a:off x="677304" y="1858975"/>
            <a:ext cx="598797" cy="588469"/>
          </a:xfrm>
          <a:prstGeom prst="hexagon">
            <a:avLst/>
          </a:prstGeom>
          <a:solidFill>
            <a:srgbClr val="33CCCC"/>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
        <p:nvSpPr>
          <p:cNvPr id="46" name="Hexagon 45"/>
          <p:cNvSpPr>
            <a:spLocks noChangeAspect="1"/>
          </p:cNvSpPr>
          <p:nvPr/>
        </p:nvSpPr>
        <p:spPr>
          <a:xfrm rot="5400000">
            <a:off x="1265772" y="1858975"/>
            <a:ext cx="598797" cy="588469"/>
          </a:xfrm>
          <a:prstGeom prst="hexagon">
            <a:avLst/>
          </a:prstGeom>
          <a:solidFill>
            <a:srgbClr val="33CCCC"/>
          </a:solidFill>
          <a:ln w="3175">
            <a:solidFill>
              <a:schemeClr val="tx1">
                <a:lumMod val="50000"/>
              </a:schemeClr>
            </a:solidFill>
          </a:ln>
          <a:effectLst/>
        </p:spPr>
        <p:style>
          <a:lnRef idx="3">
            <a:schemeClr val="lt1"/>
          </a:lnRef>
          <a:fillRef idx="1">
            <a:schemeClr val="accent4"/>
          </a:fillRef>
          <a:effectRef idx="1">
            <a:schemeClr val="accent4"/>
          </a:effectRef>
          <a:fontRef idx="minor">
            <a:schemeClr val="lt1"/>
          </a:fontRef>
        </p:style>
        <p:txBody>
          <a:bodyPr rot="0" spcFirstLastPara="0" vert="horz" wrap="square" lIns="243840" tIns="121920" rIns="243840" bIns="121920" numCol="1" spcCol="0" rtlCol="0" fromWordArt="0" anchor="ctr" anchorCtr="0" forceAA="0" compatLnSpc="1">
            <a:prstTxWarp prst="textNoShape">
              <a:avLst/>
            </a:prstTxWarp>
            <a:noAutofit/>
          </a:bodyPr>
          <a:lstStyle/>
          <a:p>
            <a:pPr algn="ctr" fontAlgn="base">
              <a:spcBef>
                <a:spcPct val="0"/>
              </a:spcBef>
              <a:spcAft>
                <a:spcPct val="0"/>
              </a:spcAft>
            </a:pPr>
            <a:endParaRPr lang="en-US" sz="2000" dirty="0">
              <a:solidFill>
                <a:srgbClr val="232323"/>
              </a:solidFill>
              <a:latin typeface="Arial" panose="020B0604020202020204" pitchFamily="34" charset="0"/>
              <a:ea typeface="Helvetica Light"/>
              <a:cs typeface="Arial" panose="020B0604020202020204" pitchFamily="34" charset="0"/>
              <a:sym typeface="Helvetica Neue Light" charset="0"/>
            </a:endParaRPr>
          </a:p>
        </p:txBody>
      </p:sp>
    </p:spTree>
    <p:custDataLst>
      <p:tags r:id="rId1"/>
    </p:custDataLst>
    <p:extLst>
      <p:ext uri="{BB962C8B-B14F-4D97-AF65-F5344CB8AC3E}">
        <p14:creationId xmlns:p14="http://schemas.microsoft.com/office/powerpoint/2010/main" val="13427436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39" y="158621"/>
            <a:ext cx="11115261" cy="989044"/>
          </a:xfrm>
        </p:spPr>
        <p:txBody>
          <a:bodyPr>
            <a:noAutofit/>
          </a:bodyPr>
          <a:lstStyle/>
          <a:p>
            <a:r>
              <a:rPr lang="en-US" sz="3400" dirty="0"/>
              <a:t>Summary</a:t>
            </a:r>
          </a:p>
        </p:txBody>
      </p:sp>
      <p:sp>
        <p:nvSpPr>
          <p:cNvPr id="62" name="Subtitle 10"/>
          <p:cNvSpPr txBox="1">
            <a:spLocks/>
          </p:cNvSpPr>
          <p:nvPr/>
        </p:nvSpPr>
        <p:spPr>
          <a:xfrm>
            <a:off x="409826" y="1506414"/>
            <a:ext cx="8157572" cy="480151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Tx/>
              <a:buBlip>
                <a:blip r:embed="rId4"/>
              </a:buBlip>
              <a:defRPr sz="2800" b="0" i="0" kern="1200">
                <a:solidFill>
                  <a:schemeClr val="tx1"/>
                </a:solidFill>
                <a:latin typeface="Amazon Ember Light" charset="0"/>
                <a:ea typeface="Amazon Ember Light" charset="0"/>
                <a:cs typeface="Amazon Ember Light" charset="0"/>
              </a:defRPr>
            </a:lvl1pPr>
            <a:lvl2pPr marL="685800" indent="-228600" algn="l" defTabSz="914400" rtl="0" eaLnBrk="1" latinLnBrk="0" hangingPunct="1">
              <a:lnSpc>
                <a:spcPct val="90000"/>
              </a:lnSpc>
              <a:spcBef>
                <a:spcPts val="500"/>
              </a:spcBef>
              <a:buFontTx/>
              <a:buBlip>
                <a:blip r:embed="rId4"/>
              </a:buBlip>
              <a:defRPr sz="2400" b="0" i="0" kern="1200">
                <a:solidFill>
                  <a:schemeClr val="tx1"/>
                </a:solidFill>
                <a:latin typeface="Amazon Ember Light" charset="0"/>
                <a:ea typeface="Amazon Ember Light" charset="0"/>
                <a:cs typeface="Amazon Ember Light" charset="0"/>
              </a:defRPr>
            </a:lvl2pPr>
            <a:lvl3pPr marL="1143000" indent="-228600" algn="l" defTabSz="914400" rtl="0" eaLnBrk="1" latinLnBrk="0" hangingPunct="1">
              <a:lnSpc>
                <a:spcPct val="90000"/>
              </a:lnSpc>
              <a:spcBef>
                <a:spcPts val="500"/>
              </a:spcBef>
              <a:buFontTx/>
              <a:buBlip>
                <a:blip r:embed="rId4"/>
              </a:buBlip>
              <a:defRPr sz="2000" b="0" i="0" kern="1200">
                <a:solidFill>
                  <a:schemeClr val="tx1"/>
                </a:solidFill>
                <a:latin typeface="Amazon Ember Light" charset="0"/>
                <a:ea typeface="Amazon Ember Light" charset="0"/>
                <a:cs typeface="Amazon Ember Light" charset="0"/>
              </a:defRPr>
            </a:lvl3pPr>
            <a:lvl4pPr marL="1600200" indent="-228600" algn="l" defTabSz="914400" rtl="0" eaLnBrk="1" latinLnBrk="0" hangingPunct="1">
              <a:lnSpc>
                <a:spcPct val="90000"/>
              </a:lnSpc>
              <a:spcBef>
                <a:spcPts val="500"/>
              </a:spcBef>
              <a:buFontTx/>
              <a:buBlip>
                <a:blip r:embed="rId4"/>
              </a:buBlip>
              <a:defRPr sz="1800" b="0" i="0" kern="1200">
                <a:solidFill>
                  <a:schemeClr val="tx1"/>
                </a:solidFill>
                <a:latin typeface="Amazon Ember Light" charset="0"/>
                <a:ea typeface="Amazon Ember Light" charset="0"/>
                <a:cs typeface="Amazon Ember Light" charset="0"/>
              </a:defRPr>
            </a:lvl4pPr>
            <a:lvl5pPr marL="2057400" indent="-228600" algn="l" defTabSz="914400" rtl="0" eaLnBrk="1" latinLnBrk="0" hangingPunct="1">
              <a:lnSpc>
                <a:spcPct val="90000"/>
              </a:lnSpc>
              <a:spcBef>
                <a:spcPts val="500"/>
              </a:spcBef>
              <a:buFontTx/>
              <a:buBlip>
                <a:blip r:embed="rId4"/>
              </a:buBlip>
              <a:defRPr sz="1800" b="0" i="0" kern="1200">
                <a:solidFill>
                  <a:schemeClr val="tx1"/>
                </a:solidFill>
                <a:latin typeface="Amazon Ember Light" charset="0"/>
                <a:ea typeface="Amazon Ember Light" charset="0"/>
                <a:cs typeface="Amazon Ember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nSpc>
                <a:spcPct val="100000"/>
              </a:lnSpc>
              <a:buFontTx/>
              <a:buBlip>
                <a:blip r:embed="rId5"/>
              </a:buBlip>
            </a:pPr>
            <a:r>
              <a:rPr lang="en-US" dirty="0"/>
              <a:t>Defined cloud computing and alternative implementation models</a:t>
            </a:r>
          </a:p>
          <a:p>
            <a:pPr marL="342900" indent="-342900">
              <a:lnSpc>
                <a:spcPct val="100000"/>
              </a:lnSpc>
              <a:buFontTx/>
              <a:buBlip>
                <a:blip r:embed="rId5"/>
              </a:buBlip>
            </a:pPr>
            <a:r>
              <a:rPr lang="en-US" dirty="0"/>
              <a:t>Described the advantages of cloud computing</a:t>
            </a:r>
          </a:p>
          <a:p>
            <a:pPr marL="342900" indent="-342900">
              <a:lnSpc>
                <a:spcPct val="100000"/>
              </a:lnSpc>
              <a:buFontTx/>
              <a:buBlip>
                <a:blip r:embed="rId5"/>
              </a:buBlip>
            </a:pPr>
            <a:r>
              <a:rPr lang="en-US" dirty="0"/>
              <a:t>Explored AWS services</a:t>
            </a:r>
          </a:p>
          <a:p>
            <a:pPr marL="342900" indent="-342900">
              <a:lnSpc>
                <a:spcPct val="100000"/>
              </a:lnSpc>
              <a:buFontTx/>
              <a:buBlip>
                <a:blip r:embed="rId5"/>
              </a:buBlip>
            </a:pPr>
            <a:r>
              <a:rPr lang="en-US" dirty="0"/>
              <a:t>Discussed the AWS CAF</a:t>
            </a:r>
          </a:p>
          <a:p>
            <a:pPr marL="0" indent="0">
              <a:lnSpc>
                <a:spcPct val="150000"/>
              </a:lnSpc>
              <a:buNone/>
            </a:pPr>
            <a:r>
              <a:rPr lang="en-US" b="1" dirty="0"/>
              <a:t>To finish this module:</a:t>
            </a:r>
          </a:p>
          <a:p>
            <a:pPr marL="342900" indent="-342900">
              <a:lnSpc>
                <a:spcPct val="150000"/>
              </a:lnSpc>
              <a:buBlip>
                <a:blip r:embed="rId5"/>
              </a:buBlip>
            </a:pPr>
            <a:r>
              <a:rPr lang="en-US" sz="2400" dirty="0"/>
              <a:t>Complete:</a:t>
            </a:r>
          </a:p>
        </p:txBody>
      </p:sp>
      <p:grpSp>
        <p:nvGrpSpPr>
          <p:cNvPr id="63" name="Group 62"/>
          <p:cNvGrpSpPr/>
          <p:nvPr/>
        </p:nvGrpSpPr>
        <p:grpSpPr>
          <a:xfrm>
            <a:off x="2600835" y="5017358"/>
            <a:ext cx="3541480" cy="532323"/>
            <a:chOff x="4188879" y="4810544"/>
            <a:chExt cx="3541480" cy="532323"/>
          </a:xfrm>
        </p:grpSpPr>
        <p:sp>
          <p:nvSpPr>
            <p:cNvPr id="64" name="TextBox 63"/>
            <p:cNvSpPr txBox="1"/>
            <p:nvPr/>
          </p:nvSpPr>
          <p:spPr>
            <a:xfrm>
              <a:off x="4721202" y="4892040"/>
              <a:ext cx="3009157" cy="400110"/>
            </a:xfrm>
            <a:prstGeom prst="rect">
              <a:avLst/>
            </a:prstGeom>
            <a:noFill/>
          </p:spPr>
          <p:txBody>
            <a:bodyPr wrap="none" rtlCol="0">
              <a:spAutoFit/>
            </a:bodyPr>
            <a:lstStyle/>
            <a:p>
              <a:r>
                <a:rPr lang="en-US" sz="2000" b="1" dirty="0">
                  <a:latin typeface="Amazon Ember" panose="020B0603020204020204" pitchFamily="34" charset="0"/>
                  <a:ea typeface="Amazon Ember" panose="020B0603020204020204" pitchFamily="34" charset="0"/>
                  <a:cs typeface="Amazon Ember" panose="020B0603020204020204" pitchFamily="34" charset="0"/>
                </a:rPr>
                <a:t>Knowledge Assessment</a:t>
              </a:r>
            </a:p>
          </p:txBody>
        </p:sp>
        <p:pic>
          <p:nvPicPr>
            <p:cNvPr id="65" name="Picture 64"/>
            <p:cNvPicPr>
              <a:picLocks noChangeAspect="1"/>
            </p:cNvPicPr>
            <p:nvPr/>
          </p:nvPicPr>
          <p:blipFill>
            <a:blip r:embed="rId6"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188879" y="4810544"/>
              <a:ext cx="532323" cy="532323"/>
            </a:xfrm>
            <a:prstGeom prst="rect">
              <a:avLst/>
            </a:prstGeom>
          </p:spPr>
        </p:pic>
      </p:grpSp>
    </p:spTree>
    <p:custDataLst>
      <p:tags r:id="rId1"/>
    </p:custDataLst>
    <p:extLst>
      <p:ext uri="{BB962C8B-B14F-4D97-AF65-F5344CB8AC3E}">
        <p14:creationId xmlns:p14="http://schemas.microsoft.com/office/powerpoint/2010/main" val="19601696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2C4B9-29DC-444F-B0C6-CF540AD690CE}"/>
              </a:ext>
            </a:extLst>
          </p:cNvPr>
          <p:cNvSpPr>
            <a:spLocks noGrp="1"/>
          </p:cNvSpPr>
          <p:nvPr>
            <p:ph type="title"/>
          </p:nvPr>
        </p:nvSpPr>
        <p:spPr>
          <a:xfrm>
            <a:off x="662608" y="3322334"/>
            <a:ext cx="11115261" cy="779463"/>
          </a:xfrm>
        </p:spPr>
        <p:txBody>
          <a:bodyPr/>
          <a:lstStyle/>
          <a:p>
            <a:pPr>
              <a:spcBef>
                <a:spcPts val="2400"/>
              </a:spcBef>
            </a:pPr>
            <a:r>
              <a:rPr lang="en-US" sz="3400" b="1" dirty="0"/>
              <a:t>Up Next</a:t>
            </a:r>
            <a:r>
              <a:rPr lang="en-US" sz="3400" dirty="0"/>
              <a:t>: Section 1.0.2 – Cloud Economics</a:t>
            </a:r>
            <a:br>
              <a:rPr lang="en-US" sz="3600" dirty="0"/>
            </a:br>
            <a:r>
              <a:rPr lang="en-US" sz="3600" dirty="0"/>
              <a:t>				</a:t>
            </a:r>
            <a:r>
              <a:rPr lang="en-US" sz="2400" dirty="0"/>
              <a:t>Review Pricing Fundamentals</a:t>
            </a:r>
            <a:br>
              <a:rPr lang="en-US" sz="2400" dirty="0"/>
            </a:br>
            <a:r>
              <a:rPr lang="en-US" sz="2400" dirty="0"/>
              <a:t>				Understand Total Cost of Ownership</a:t>
            </a:r>
            <a:br>
              <a:rPr lang="en-US" sz="2400" dirty="0"/>
            </a:br>
            <a:endParaRPr lang="en-US" sz="3600" dirty="0"/>
          </a:p>
        </p:txBody>
      </p:sp>
    </p:spTree>
    <p:extLst>
      <p:ext uri="{BB962C8B-B14F-4D97-AF65-F5344CB8AC3E}">
        <p14:creationId xmlns:p14="http://schemas.microsoft.com/office/powerpoint/2010/main" val="31803189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09600" y="4967115"/>
            <a:ext cx="11294532" cy="1246495"/>
          </a:xfrm>
          <a:prstGeom prst="rect">
            <a:avLst/>
          </a:prstGeom>
          <a:noFill/>
        </p:spPr>
        <p:txBody>
          <a:bodyPr wrap="square" rtlCol="0">
            <a:spAutoFit/>
          </a:bodyPr>
          <a:lstStyle/>
          <a:p>
            <a:pPr algn="just"/>
            <a:r>
              <a:rPr lang="en-US" sz="1500" dirty="0">
                <a:solidFill>
                  <a:schemeClr val="bg1"/>
                </a:solidFill>
                <a:latin typeface="Amazon Ember Light" charset="0"/>
                <a:ea typeface="Amazon Ember Light" charset="0"/>
                <a:cs typeface="Amazon Ember Light" charset="0"/>
              </a:rPr>
              <a:t>© 2018 Amazon Web Services, Inc. or its affiliates. All rights reserved. This work may not be reproduced or redistributed, in whole or in part, without prior written permission from Amazon Web Services, Inc. Commercial copying, lending, or selling is prohibited. Corrections or feedback on the course, please email us at: </a:t>
            </a:r>
            <a:r>
              <a:rPr lang="en-US" sz="1500" u="sng" dirty="0">
                <a:solidFill>
                  <a:schemeClr val="bg1"/>
                </a:solidFill>
                <a:latin typeface="Amazon Ember Light" charset="0"/>
                <a:ea typeface="Amazon Ember Light" charset="0"/>
                <a:cs typeface="Amazon Ember Light" charset="0"/>
              </a:rPr>
              <a:t>aws-course-feedback@amazon.com</a:t>
            </a:r>
            <a:r>
              <a:rPr lang="en-US" sz="1500" dirty="0">
                <a:solidFill>
                  <a:schemeClr val="bg1"/>
                </a:solidFill>
                <a:latin typeface="Amazon Ember Light" charset="0"/>
                <a:ea typeface="Amazon Ember Light" charset="0"/>
                <a:cs typeface="Amazon Ember Light" charset="0"/>
              </a:rPr>
              <a:t>. For all other questions, contact us at: </a:t>
            </a:r>
            <a:r>
              <a:rPr lang="en-US" sz="1500" u="sng" dirty="0">
                <a:solidFill>
                  <a:schemeClr val="bg1"/>
                </a:solidFill>
                <a:latin typeface="Amazon Ember Light" charset="0"/>
                <a:ea typeface="Amazon Ember Light" charset="0"/>
                <a:cs typeface="Amazon Ember Light" charset="0"/>
              </a:rPr>
              <a:t>https://aws.amazon.com/contact-us/aws-training/</a:t>
            </a:r>
            <a:r>
              <a:rPr lang="en-US" sz="1500" dirty="0">
                <a:solidFill>
                  <a:schemeClr val="bg1"/>
                </a:solidFill>
                <a:latin typeface="Amazon Ember Light" charset="0"/>
                <a:ea typeface="Amazon Ember Light" charset="0"/>
                <a:cs typeface="Amazon Ember Light" charset="0"/>
              </a:rPr>
              <a:t>. All trademarks are the property of their owners.</a:t>
            </a:r>
          </a:p>
          <a:p>
            <a:pPr algn="just"/>
            <a:endParaRPr lang="en-US" sz="1500" dirty="0"/>
          </a:p>
        </p:txBody>
      </p:sp>
      <p:sp>
        <p:nvSpPr>
          <p:cNvPr id="6" name="Title 1"/>
          <p:cNvSpPr>
            <a:spLocks noGrp="1"/>
          </p:cNvSpPr>
          <p:nvPr>
            <p:ph type="ctrTitle"/>
          </p:nvPr>
        </p:nvSpPr>
        <p:spPr>
          <a:xfrm>
            <a:off x="5933197" y="2810934"/>
            <a:ext cx="6056583" cy="834496"/>
          </a:xfrm>
        </p:spPr>
        <p:txBody>
          <a:bodyPr>
            <a:normAutofit/>
          </a:bodyPr>
          <a:lstStyle/>
          <a:p>
            <a:r>
              <a:rPr lang="en-US" dirty="0"/>
              <a:t>Thanks for participating!</a:t>
            </a:r>
            <a:endParaRPr lang="en-US" dirty="0">
              <a:latin typeface="Amazon Ember Light" charset="0"/>
              <a:ea typeface="Amazon Ember Light" charset="0"/>
              <a:cs typeface="Amazon Ember Light" charset="0"/>
            </a:endParaRPr>
          </a:p>
        </p:txBody>
      </p:sp>
    </p:spTree>
    <p:custDataLst>
      <p:tags r:id="rId1"/>
    </p:custDataLst>
    <p:extLst>
      <p:ext uri="{BB962C8B-B14F-4D97-AF65-F5344CB8AC3E}">
        <p14:creationId xmlns:p14="http://schemas.microsoft.com/office/powerpoint/2010/main" val="1881736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is Cloud Computing? </a:t>
            </a:r>
          </a:p>
        </p:txBody>
      </p:sp>
      <p:pic>
        <p:nvPicPr>
          <p:cNvPr id="3" name="Picture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535981" y="2665727"/>
            <a:ext cx="5166820" cy="3443705"/>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Tree>
    <p:custDataLst>
      <p:tags r:id="rId1"/>
    </p:custDataLst>
    <p:extLst>
      <p:ext uri="{BB962C8B-B14F-4D97-AF65-F5344CB8AC3E}">
        <p14:creationId xmlns:p14="http://schemas.microsoft.com/office/powerpoint/2010/main" val="3612860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is Cloud Computing? </a:t>
            </a:r>
          </a:p>
        </p:txBody>
      </p:sp>
      <p:sp>
        <p:nvSpPr>
          <p:cNvPr id="7" name="Content Placeholder 6"/>
          <p:cNvSpPr>
            <a:spLocks noGrp="1"/>
          </p:cNvSpPr>
          <p:nvPr>
            <p:ph idx="1"/>
          </p:nvPr>
        </p:nvSpPr>
        <p:spPr>
          <a:xfrm>
            <a:off x="625641" y="1440305"/>
            <a:ext cx="10972309" cy="4913308"/>
          </a:xfrm>
        </p:spPr>
        <p:txBody>
          <a:bodyPr/>
          <a:lstStyle/>
          <a:p>
            <a:pPr marL="0" indent="0">
              <a:buNone/>
            </a:pPr>
            <a:r>
              <a:rPr lang="en-US" sz="2667" dirty="0"/>
              <a:t>Cloud computing is the </a:t>
            </a:r>
            <a:r>
              <a:rPr lang="en-US" sz="2667" b="1"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rPr>
              <a:t>on-demand</a:t>
            </a:r>
            <a:r>
              <a:rPr lang="en-US" sz="2667" i="1" dirty="0"/>
              <a:t> </a:t>
            </a:r>
            <a:r>
              <a:rPr lang="en-US" sz="2667" dirty="0"/>
              <a:t>delivery of compute power, database storage, applications, and other IT resources through a cloud services platform </a:t>
            </a:r>
            <a:r>
              <a:rPr lang="en-US" sz="2667" b="1"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rPr>
              <a:t>via the internet </a:t>
            </a:r>
            <a:r>
              <a:rPr lang="en-US" sz="2667" dirty="0"/>
              <a:t>with </a:t>
            </a:r>
            <a:r>
              <a:rPr lang="en-US" sz="2667" b="1"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rPr>
              <a:t>pay-as-you-go</a:t>
            </a:r>
            <a:r>
              <a:rPr lang="en-US" sz="2667" b="1" i="1" dirty="0">
                <a:latin typeface="Amazon Ember" panose="020B0603020204020204" pitchFamily="34" charset="0"/>
                <a:ea typeface="Amazon Ember" panose="020B0603020204020204" pitchFamily="34" charset="0"/>
                <a:cs typeface="Amazon Ember" panose="020B0603020204020204" pitchFamily="34" charset="0"/>
              </a:rPr>
              <a:t> </a:t>
            </a:r>
            <a:r>
              <a:rPr lang="en-US" sz="2667" dirty="0"/>
              <a:t>pricing.</a:t>
            </a:r>
          </a:p>
          <a:p>
            <a:endParaRPr lang="en-US" dirty="0"/>
          </a:p>
        </p:txBody>
      </p:sp>
      <p:pic>
        <p:nvPicPr>
          <p:cNvPr id="3" name="Picture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535981" y="2805545"/>
            <a:ext cx="4957042" cy="3303887"/>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Tree>
    <p:custDataLst>
      <p:tags r:id="rId1"/>
    </p:custDataLst>
    <p:extLst>
      <p:ext uri="{BB962C8B-B14F-4D97-AF65-F5344CB8AC3E}">
        <p14:creationId xmlns:p14="http://schemas.microsoft.com/office/powerpoint/2010/main" val="2114688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Before Cloud Computing</a:t>
            </a:r>
          </a:p>
        </p:txBody>
      </p:sp>
      <p:sp>
        <p:nvSpPr>
          <p:cNvPr id="7" name="Content Placeholder 6"/>
          <p:cNvSpPr>
            <a:spLocks noGrp="1"/>
          </p:cNvSpPr>
          <p:nvPr>
            <p:ph idx="1"/>
          </p:nvPr>
        </p:nvSpPr>
        <p:spPr>
          <a:xfrm>
            <a:off x="609599" y="1440305"/>
            <a:ext cx="10951029" cy="4913308"/>
          </a:xfrm>
        </p:spPr>
        <p:txBody>
          <a:bodyPr>
            <a:normAutofit/>
          </a:bodyPr>
          <a:lstStyle/>
          <a:p>
            <a:pPr marL="0" indent="0">
              <a:buNone/>
            </a:pPr>
            <a:r>
              <a:rPr lang="en-US" sz="2667" dirty="0"/>
              <a:t>Cloud computing enables you to </a:t>
            </a:r>
            <a:r>
              <a:rPr lang="en-US" sz="2667" b="1" dirty="0">
                <a:solidFill>
                  <a:srgbClr val="0070C0"/>
                </a:solidFill>
              </a:rPr>
              <a:t>stop thinking of your infrastructure as hardware</a:t>
            </a:r>
            <a:r>
              <a:rPr lang="en-US" sz="2667" dirty="0"/>
              <a:t>, and instead </a:t>
            </a:r>
            <a:r>
              <a:rPr lang="en-US" sz="2667" b="1" dirty="0">
                <a:solidFill>
                  <a:srgbClr val="0070C0"/>
                </a:solidFill>
              </a:rPr>
              <a:t>think of it (and use it) as software. </a:t>
            </a:r>
          </a:p>
        </p:txBody>
      </p:sp>
      <p:pic>
        <p:nvPicPr>
          <p:cNvPr id="3" name="Picture 2"/>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841111" y="2629578"/>
            <a:ext cx="4483101" cy="3178028"/>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6858747" y="2629578"/>
            <a:ext cx="4449612" cy="3178028"/>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2" name="Right Arrow 1"/>
          <p:cNvSpPr/>
          <p:nvPr/>
        </p:nvSpPr>
        <p:spPr>
          <a:xfrm>
            <a:off x="5500895" y="3704068"/>
            <a:ext cx="1196829" cy="1029049"/>
          </a:xfrm>
          <a:prstGeom prst="rightArrow">
            <a:avLst/>
          </a:prstGeom>
          <a:solidFill>
            <a:schemeClr val="accent6">
              <a:lumMod val="75000"/>
            </a:schemeClr>
          </a:solidFill>
          <a:ln>
            <a:solidFill>
              <a:schemeClr val="accent6">
                <a:lumMod val="50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2400" dirty="0"/>
          </a:p>
        </p:txBody>
      </p:sp>
    </p:spTree>
    <p:custDataLst>
      <p:tags r:id="rId1"/>
    </p:custDataLst>
    <p:extLst>
      <p:ext uri="{BB962C8B-B14F-4D97-AF65-F5344CB8AC3E}">
        <p14:creationId xmlns:p14="http://schemas.microsoft.com/office/powerpoint/2010/main" val="2249615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Before Cloud Computing </a:t>
            </a:r>
          </a:p>
        </p:txBody>
      </p:sp>
      <p:sp>
        <p:nvSpPr>
          <p:cNvPr id="7" name="Content Placeholder 6"/>
          <p:cNvSpPr>
            <a:spLocks noGrp="1"/>
          </p:cNvSpPr>
          <p:nvPr>
            <p:ph idx="1"/>
          </p:nvPr>
        </p:nvSpPr>
        <p:spPr>
          <a:xfrm>
            <a:off x="5439722" y="1551141"/>
            <a:ext cx="6736078" cy="4913308"/>
          </a:xfrm>
        </p:spPr>
        <p:txBody>
          <a:bodyPr>
            <a:normAutofit fontScale="92500" lnSpcReduction="20000"/>
          </a:bodyPr>
          <a:lstStyle/>
          <a:p>
            <a:pPr marL="457200" indent="-457200"/>
            <a:r>
              <a:rPr lang="en-US" sz="3000" dirty="0"/>
              <a:t>Hardware solutions are </a:t>
            </a:r>
            <a:r>
              <a:rPr lang="en-US" sz="3000" b="1" dirty="0">
                <a:latin typeface="Amazon Ember" panose="020B0603020204020204" pitchFamily="34" charset="0"/>
                <a:ea typeface="Amazon Ember" panose="020B0603020204020204" pitchFamily="34" charset="0"/>
                <a:cs typeface="Amazon Ember" panose="020B0603020204020204" pitchFamily="34" charset="0"/>
              </a:rPr>
              <a:t>physical</a:t>
            </a:r>
            <a:r>
              <a:rPr lang="en-US" sz="3000" dirty="0"/>
              <a:t>. This means they require:</a:t>
            </a:r>
          </a:p>
          <a:p>
            <a:pPr marL="914400" lvl="1" indent="-457200"/>
            <a:r>
              <a:rPr lang="en-US" sz="2600" dirty="0"/>
              <a:t>Space</a:t>
            </a:r>
          </a:p>
          <a:p>
            <a:pPr marL="914400" lvl="1" indent="-457200"/>
            <a:r>
              <a:rPr lang="en-US" sz="2600" dirty="0"/>
              <a:t>Staff</a:t>
            </a:r>
          </a:p>
          <a:p>
            <a:pPr marL="914400" lvl="1" indent="-457200"/>
            <a:r>
              <a:rPr lang="en-US" sz="2600" dirty="0"/>
              <a:t>Physical security</a:t>
            </a:r>
          </a:p>
          <a:p>
            <a:pPr marL="914400" lvl="1" indent="-457200"/>
            <a:r>
              <a:rPr lang="en-US" sz="2600" dirty="0"/>
              <a:t>Planning</a:t>
            </a:r>
          </a:p>
          <a:p>
            <a:pPr marL="914400" lvl="1" indent="-457200"/>
            <a:r>
              <a:rPr lang="en-US" sz="2600" dirty="0"/>
              <a:t>Capital expenditure</a:t>
            </a:r>
          </a:p>
          <a:p>
            <a:pPr marL="457200" indent="-457200"/>
            <a:r>
              <a:rPr lang="en-US" sz="2600" dirty="0"/>
              <a:t>Guess at theoretical maximum peaks</a:t>
            </a:r>
          </a:p>
          <a:p>
            <a:pPr marL="914400" lvl="1" indent="-457200"/>
            <a:r>
              <a:rPr lang="en-US" sz="2600" dirty="0"/>
              <a:t>Is there enough resource capacity?</a:t>
            </a:r>
          </a:p>
          <a:p>
            <a:pPr marL="914400" lvl="1" indent="-457200"/>
            <a:r>
              <a:rPr lang="en-US" sz="2600" dirty="0"/>
              <a:t>Do we have sufficient storage?</a:t>
            </a:r>
          </a:p>
          <a:p>
            <a:pPr marL="385224" lvl="1"/>
            <a:endParaRPr lang="en-US" sz="2133" dirty="0"/>
          </a:p>
          <a:p>
            <a:pPr marL="4233" lvl="1" indent="0">
              <a:spcBef>
                <a:spcPts val="0"/>
              </a:spcBef>
              <a:spcAft>
                <a:spcPts val="800"/>
              </a:spcAft>
              <a:buNone/>
            </a:pPr>
            <a:r>
              <a:rPr lang="en-US" sz="3000" dirty="0"/>
              <a:t>What if your needs change?</a:t>
            </a:r>
          </a:p>
          <a:p>
            <a:pPr marL="4233" lvl="1" indent="0">
              <a:buNone/>
            </a:pPr>
            <a:r>
              <a:rPr lang="en-US" sz="2600" dirty="0"/>
              <a:t>You have to go through the </a:t>
            </a:r>
            <a:r>
              <a:rPr lang="en-US" sz="2600" b="1"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rPr>
              <a:t>time, effort, and cost</a:t>
            </a:r>
            <a:r>
              <a:rPr lang="en-US" sz="2600" b="1" dirty="0"/>
              <a:t> </a:t>
            </a:r>
            <a:r>
              <a:rPr lang="en-US" sz="2600" dirty="0"/>
              <a:t>required to change all these.</a:t>
            </a:r>
          </a:p>
        </p:txBody>
      </p:sp>
      <p:pic>
        <p:nvPicPr>
          <p:cNvPr id="3" name="Picture 2"/>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9054" y="2382545"/>
            <a:ext cx="4585336" cy="325050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Tree>
    <p:custDataLst>
      <p:tags r:id="rId1"/>
    </p:custDataLst>
    <p:extLst>
      <p:ext uri="{BB962C8B-B14F-4D97-AF65-F5344CB8AC3E}">
        <p14:creationId xmlns:p14="http://schemas.microsoft.com/office/powerpoint/2010/main" val="4225723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Utilizing Cloud Computing</a:t>
            </a:r>
          </a:p>
        </p:txBody>
      </p:sp>
      <p:sp>
        <p:nvSpPr>
          <p:cNvPr id="7" name="Content Placeholder 6"/>
          <p:cNvSpPr>
            <a:spLocks noGrp="1"/>
          </p:cNvSpPr>
          <p:nvPr>
            <p:ph idx="1"/>
          </p:nvPr>
        </p:nvSpPr>
        <p:spPr>
          <a:xfrm>
            <a:off x="6505522" y="2068486"/>
            <a:ext cx="5427398" cy="3326474"/>
          </a:xfrm>
        </p:spPr>
        <p:txBody>
          <a:bodyPr>
            <a:noAutofit/>
          </a:bodyPr>
          <a:lstStyle/>
          <a:p>
            <a:pPr marL="0" indent="0">
              <a:buNone/>
            </a:pPr>
            <a:r>
              <a:rPr lang="en-US" sz="3200" dirty="0"/>
              <a:t>Software is flexible.</a:t>
            </a:r>
          </a:p>
          <a:p>
            <a:endParaRPr lang="en-US" sz="3200" dirty="0"/>
          </a:p>
          <a:p>
            <a:pPr marL="4233" lvl="1" indent="0">
              <a:buNone/>
            </a:pPr>
            <a:r>
              <a:rPr lang="en-US" sz="3200" dirty="0"/>
              <a:t>If your needs change, your software can change much  more </a:t>
            </a:r>
            <a:r>
              <a:rPr lang="en-US" sz="3200" b="1"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rPr>
              <a:t>quickly, easily, and   cost-effectively </a:t>
            </a:r>
            <a:r>
              <a:rPr lang="en-US" sz="3200" dirty="0"/>
              <a:t>than your hardware.</a:t>
            </a:r>
          </a:p>
        </p:txBody>
      </p:sp>
      <p:pic>
        <p:nvPicPr>
          <p:cNvPr id="5" name="Picture 4"/>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9053" y="1919521"/>
            <a:ext cx="5593081" cy="3994724"/>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Tree>
    <p:custDataLst>
      <p:tags r:id="rId1"/>
    </p:custDataLst>
    <p:extLst>
      <p:ext uri="{BB962C8B-B14F-4D97-AF65-F5344CB8AC3E}">
        <p14:creationId xmlns:p14="http://schemas.microsoft.com/office/powerpoint/2010/main" val="265785857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46"/>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1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1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13&quot;/&gt;&lt;/TableIndex&gt;&lt;/ShapeTextInfo&gt;"/>
</p:tagLst>
</file>

<file path=ppt/tags/tag1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1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1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1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2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2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29841</TotalTime>
  <Words>5419</Words>
  <Application>Microsoft Office PowerPoint</Application>
  <PresentationFormat>Widescreen</PresentationFormat>
  <Paragraphs>688</Paragraphs>
  <Slides>46</Slides>
  <Notes>46</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46</vt:i4>
      </vt:variant>
    </vt:vector>
  </HeadingPairs>
  <TitlesOfParts>
    <vt:vector size="56" baseType="lpstr">
      <vt:lpstr>Amazon Ember</vt:lpstr>
      <vt:lpstr>Amazon Ember Light</vt:lpstr>
      <vt:lpstr>Arial</vt:lpstr>
      <vt:lpstr>Calibri</vt:lpstr>
      <vt:lpstr>Helvetica Light</vt:lpstr>
      <vt:lpstr>Helvetica Neue Light</vt:lpstr>
      <vt:lpstr>Helvetica Neue LT Std 65 Medium</vt:lpstr>
      <vt:lpstr>Wingdings</vt:lpstr>
      <vt:lpstr>Office Theme</vt:lpstr>
      <vt:lpstr>Image</vt:lpstr>
      <vt:lpstr>Module 1, Section 1: Cloud Concepts Overview</vt:lpstr>
      <vt:lpstr>What’s In This Module</vt:lpstr>
      <vt:lpstr>Module Objectives</vt:lpstr>
      <vt:lpstr>Part 1: What is Cloud Computing?</vt:lpstr>
      <vt:lpstr>What is Cloud Computing? </vt:lpstr>
      <vt:lpstr>What is Cloud Computing? </vt:lpstr>
      <vt:lpstr>Before Cloud Computing</vt:lpstr>
      <vt:lpstr>Before Cloud Computing </vt:lpstr>
      <vt:lpstr>Utilizing Cloud Computing</vt:lpstr>
      <vt:lpstr>Three Models of Cloud Computing</vt:lpstr>
      <vt:lpstr>Three Cloud Deployment Models</vt:lpstr>
      <vt:lpstr>All-In Cloud versus On-Premises</vt:lpstr>
      <vt:lpstr>All-In Cloud versus On-Premises</vt:lpstr>
      <vt:lpstr>What can you do in the cloud?</vt:lpstr>
      <vt:lpstr>On-Premises and AWS Comparison</vt:lpstr>
      <vt:lpstr>Important Cloud Terminology</vt:lpstr>
      <vt:lpstr>Summary</vt:lpstr>
      <vt:lpstr>Part 2: Six Benefits of Cloud Computing</vt:lpstr>
      <vt:lpstr>Advantage #1: Capex to Variable Expense</vt:lpstr>
      <vt:lpstr>Capital Expense vs. Variable Expense</vt:lpstr>
      <vt:lpstr>Advantage #2: Economies of Scale</vt:lpstr>
      <vt:lpstr>Economies of Scale</vt:lpstr>
      <vt:lpstr>Advantage #3: Capacity Planning</vt:lpstr>
      <vt:lpstr>Guessing about Capacity</vt:lpstr>
      <vt:lpstr>Advantage #4: Speed and Agility</vt:lpstr>
      <vt:lpstr>Increase Speed and Agility</vt:lpstr>
      <vt:lpstr>Advantage #5: Spend Strategically</vt:lpstr>
      <vt:lpstr>Stop Spending Money on Data Centers</vt:lpstr>
      <vt:lpstr>Advantage #6: Ease of Deployment</vt:lpstr>
      <vt:lpstr>Go Global in Minutes</vt:lpstr>
      <vt:lpstr>Summary</vt:lpstr>
      <vt:lpstr>Part 3: What is Amazon Web Services (AWS)?</vt:lpstr>
      <vt:lpstr>What are Web Services?</vt:lpstr>
      <vt:lpstr>What is AWS? </vt:lpstr>
      <vt:lpstr>AWS by Category: Core Services</vt:lpstr>
      <vt:lpstr>AWS by Category: Foundational Services</vt:lpstr>
      <vt:lpstr>PowerPoint Presentation</vt:lpstr>
      <vt:lpstr>Core Services: The Basics</vt:lpstr>
      <vt:lpstr>PowerPoint Presentation</vt:lpstr>
      <vt:lpstr>Access to AWS Services</vt:lpstr>
      <vt:lpstr>Part 4: The AWS Cloud Adoption Framework</vt:lpstr>
      <vt:lpstr>AWS Cloud Adoption Framework (CAF)</vt:lpstr>
      <vt:lpstr>Six Core Perspectives</vt:lpstr>
      <vt:lpstr>Summary</vt:lpstr>
      <vt:lpstr>Up Next: Section 1.0.2 – Cloud Economics     Review Pricing Fundamentals     Understand Total Cost of Ownership </vt:lpstr>
      <vt:lpstr>Thanks for participating!</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1.0.18</cp:keywords>
  <dc:description/>
  <cp:lastModifiedBy>Harris, Melissa</cp:lastModifiedBy>
  <cp:revision>316</cp:revision>
  <cp:lastPrinted>2017-08-03T20:30:13Z</cp:lastPrinted>
  <dcterms:created xsi:type="dcterms:W3CDTF">2017-05-11T23:06:57Z</dcterms:created>
  <dcterms:modified xsi:type="dcterms:W3CDTF">2019-09-30T14:21:55Z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DCB1EA58-B4D5-4C4E-ADDB-E2B1CD46303F</vt:lpwstr>
  </property>
  <property fmtid="{D5CDD505-2E9C-101B-9397-08002B2CF9AE}" pid="3" name="ArticulatePath">
    <vt:lpwstr>11P-What is Cloud Computing</vt:lpwstr>
  </property>
</Properties>
</file>

<file path=docProps/thumbnail.jpeg>
</file>